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3968-3C69-4D2A-9BBD-D3175A199F4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alitic@yarmetro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  <a:t>Первичный рынок жилья г. Ярославль:</a:t>
            </a:r>
            <a:b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</a:br>
            <a: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  <a:t>вчера, сегодня, завтра</a:t>
            </a:r>
            <a:endParaRPr lang="ru-RU" sz="26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13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pic>
        <p:nvPicPr>
          <p:cNvPr id="17410" name="Picture 2" descr="ÐÐ°ÑÑÐ¸Ð½ÐºÐ¸ Ð¿Ð¾ Ð·Ð°Ð¿ÑÐ¾ÑÑ ÑÑÐ¾ÑÐ»Ð°Ð²Ð»Ñ Ð½Ð¾Ð²Ð¾ÑÑÑÐ¾Ð¹ÐºÐ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143116"/>
            <a:ext cx="5143504" cy="3411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357554" y="1928802"/>
            <a:ext cx="495936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Спасибо за внимание!</a:t>
            </a:r>
            <a:b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Вопросы?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7" name="Рисунок 6" descr="9QhmAOrPO4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714488"/>
            <a:ext cx="2164801" cy="32445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43240" y="3714752"/>
            <a:ext cx="2486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Myriad Pro Cond" pitchFamily="34" charset="0"/>
                <a:hlinkClick r:id="rId4"/>
              </a:rPr>
              <a:t>analitic@yarmetro.ru</a:t>
            </a:r>
            <a:endParaRPr lang="en-US" b="1" dirty="0" smtClean="0">
              <a:latin typeface="Myriad Pro Cond" pitchFamily="34" charset="0"/>
            </a:endParaRPr>
          </a:p>
          <a:p>
            <a:pPr algn="ctr"/>
            <a:endParaRPr lang="en-US" b="1" dirty="0" smtClean="0">
              <a:latin typeface="Myriad Pro Cond" pitchFamily="34" charset="0"/>
            </a:endParaRPr>
          </a:p>
          <a:p>
            <a:pPr algn="ctr"/>
            <a:r>
              <a:rPr lang="en-US" b="1" dirty="0" smtClean="0">
                <a:latin typeface="Myriad Pro Cond" pitchFamily="34" charset="0"/>
              </a:rPr>
              <a:t>8-920-136-62-33</a:t>
            </a:r>
          </a:p>
          <a:p>
            <a:pPr algn="ctr"/>
            <a:r>
              <a:rPr lang="en-US" b="1" dirty="0" smtClean="0">
                <a:latin typeface="Myriad Pro Cond" pitchFamily="34" charset="0"/>
              </a:rPr>
              <a:t>8(4852)33-88-28</a:t>
            </a:r>
            <a:endParaRPr lang="ru-RU" b="1" dirty="0" smtClean="0"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2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Рынок жилья: факторы влияния</a:t>
            </a:r>
          </a:p>
        </p:txBody>
      </p:sp>
      <p:pic>
        <p:nvPicPr>
          <p:cNvPr id="4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pic>
        <p:nvPicPr>
          <p:cNvPr id="29" name="Picture 2" descr="C:\Users\admin\Pictures\для презентации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995" y="222197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91093" y="1558533"/>
            <a:ext cx="2175531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Структурный кризис</a:t>
            </a:r>
          </a:p>
          <a:p>
            <a:pPr algn="ctr"/>
            <a:r>
              <a:rPr lang="ru-RU" dirty="0" smtClean="0"/>
              <a:t>в экономике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00722" y="2638653"/>
            <a:ext cx="1982722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Изменение</a:t>
            </a:r>
          </a:p>
          <a:p>
            <a:pPr algn="ctr"/>
            <a:r>
              <a:rPr lang="ru-RU" dirty="0" smtClean="0"/>
              <a:t>ипотечных ставок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14282" y="3857628"/>
            <a:ext cx="2536848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Гос-во – участник рынка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542297" y="1340768"/>
            <a:ext cx="2059410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Снижение доходов</a:t>
            </a:r>
          </a:p>
          <a:p>
            <a:pPr algn="ctr"/>
            <a:r>
              <a:rPr lang="ru-RU" dirty="0" smtClean="0"/>
              <a:t>населения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131124" y="1601994"/>
            <a:ext cx="2194704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Строительный бум,</a:t>
            </a:r>
          </a:p>
          <a:p>
            <a:pPr algn="ctr"/>
            <a:r>
              <a:rPr lang="ru-RU" dirty="0" smtClean="0"/>
              <a:t>Рост </a:t>
            </a:r>
            <a:r>
              <a:rPr lang="en-US" dirty="0" smtClean="0"/>
              <a:t>V </a:t>
            </a:r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025085" y="3606933"/>
            <a:ext cx="2465611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Банкротства </a:t>
            </a:r>
          </a:p>
          <a:p>
            <a:pPr algn="ctr"/>
            <a:r>
              <a:rPr lang="ru-RU" dirty="0" smtClean="0"/>
              <a:t>крупных застройщиков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830124" y="4588063"/>
            <a:ext cx="3535968" cy="120032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Изменение портрета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окупателя:</a:t>
            </a:r>
          </a:p>
          <a:p>
            <a:pPr algn="ctr"/>
            <a:r>
              <a:rPr lang="ru-RU" dirty="0" smtClean="0"/>
              <a:t>Переход от спекулятивного рынка</a:t>
            </a:r>
          </a:p>
          <a:p>
            <a:pPr algn="ctr"/>
            <a:r>
              <a:rPr lang="ru-RU" dirty="0" smtClean="0"/>
              <a:t>к рынку реального покупателя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30" idx="3"/>
          </p:cNvCxnSpPr>
          <p:nvPr/>
        </p:nvCxnSpPr>
        <p:spPr>
          <a:xfrm>
            <a:off x="2766624" y="1881699"/>
            <a:ext cx="1085296" cy="75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1" idx="3"/>
          </p:cNvCxnSpPr>
          <p:nvPr/>
        </p:nvCxnSpPr>
        <p:spPr>
          <a:xfrm>
            <a:off x="2683444" y="2961819"/>
            <a:ext cx="1024460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4" idx="2"/>
            <a:endCxn id="29" idx="0"/>
          </p:cNvCxnSpPr>
          <p:nvPr/>
        </p:nvCxnSpPr>
        <p:spPr>
          <a:xfrm>
            <a:off x="4572002" y="1987099"/>
            <a:ext cx="8556" cy="234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2762855" y="3775888"/>
            <a:ext cx="1089065" cy="266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 flipV="1">
            <a:off x="5148064" y="3908914"/>
            <a:ext cx="252028" cy="679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5" idx="1"/>
          </p:cNvCxnSpPr>
          <p:nvPr/>
        </p:nvCxnSpPr>
        <p:spPr>
          <a:xfrm flipH="1">
            <a:off x="5118649" y="1925160"/>
            <a:ext cx="1012475" cy="740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6" idx="1"/>
          </p:cNvCxnSpPr>
          <p:nvPr/>
        </p:nvCxnSpPr>
        <p:spPr>
          <a:xfrm flipH="1" flipV="1">
            <a:off x="5400092" y="3718773"/>
            <a:ext cx="624993" cy="211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607323" y="4250537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772601" y="1558533"/>
            <a:ext cx="769696" cy="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70110" y="2800235"/>
            <a:ext cx="3470630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Увеличение разрыва</a:t>
            </a:r>
          </a:p>
          <a:p>
            <a:pPr algn="ctr"/>
            <a:r>
              <a:rPr lang="ru-RU" dirty="0" smtClean="0"/>
              <a:t>между спросом и предложением</a:t>
            </a:r>
            <a:endParaRPr lang="ru-RU" dirty="0"/>
          </a:p>
        </p:txBody>
      </p:sp>
      <p:cxnSp>
        <p:nvCxnSpPr>
          <p:cNvPr id="48" name="Прямая со стрелкой 47"/>
          <p:cNvCxnSpPr>
            <a:stCxn id="47" idx="1"/>
          </p:cNvCxnSpPr>
          <p:nvPr/>
        </p:nvCxnSpPr>
        <p:spPr>
          <a:xfrm flipH="1" flipV="1">
            <a:off x="5118649" y="2961818"/>
            <a:ext cx="451461" cy="161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35" idx="2"/>
            <a:endCxn id="47" idx="0"/>
          </p:cNvCxnSpPr>
          <p:nvPr/>
        </p:nvCxnSpPr>
        <p:spPr>
          <a:xfrm>
            <a:off x="7228476" y="2248325"/>
            <a:ext cx="76949" cy="551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71604" y="4929198"/>
            <a:ext cx="2202783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Изменения в ФЗ-214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3216202" y="4141080"/>
            <a:ext cx="1000908" cy="575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44505" y="1166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«Сегодня»: декабрь 2017 г.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21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589244" y="1071546"/>
            <a:ext cx="6197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В продаже 5570 квартир + 1200 квартир в пригороде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В 238 домах (корпусах, очередях, секция)</a:t>
            </a:r>
            <a:endParaRPr lang="ru-RU" b="1" dirty="0" smtClean="0">
              <a:latin typeface="Myriad Pro Con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6380" y="5357826"/>
            <a:ext cx="373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1200 </a:t>
            </a:r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квартир в сданных домах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857364"/>
            <a:ext cx="5143536" cy="30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928662" y="5143512"/>
            <a:ext cx="4407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Средняя этажность 7-9 этажей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Среднее число квартир в доме 80-90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Около 5000 кв. м жилья в доме</a:t>
            </a:r>
            <a:endParaRPr lang="ru-RU" b="1" dirty="0" smtClean="0"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21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44505" y="1166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«Сегодня»: декабрь 2017 г.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21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071546"/>
            <a:ext cx="5286412" cy="308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347736" y="1142984"/>
            <a:ext cx="37962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Порядка 50 застройщиков,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 на долю 15 из них приходится 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60% строительства</a:t>
            </a:r>
            <a:endParaRPr lang="ru-RU" b="1" dirty="0" smtClean="0">
              <a:latin typeface="Myriad Pro Con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3108" y="4572008"/>
            <a:ext cx="5286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Уход некоторых застройщиков с рынка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Появление новых игроков (другие регионы)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Новые форматы жилья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КОТ на окраине и в пригороде</a:t>
            </a:r>
            <a:endParaRPr lang="ru-RU" b="1" dirty="0" smtClean="0">
              <a:solidFill>
                <a:srgbClr val="002060"/>
              </a:solidFill>
              <a:latin typeface="Myriad Pro Cond" pitchFamily="34" charset="0"/>
            </a:endParaRPr>
          </a:p>
        </p:txBody>
      </p:sp>
      <p:pic>
        <p:nvPicPr>
          <p:cNvPr id="30722" name="Picture 2" descr="ÐÐ°ÑÑÐ¸Ð½ÐºÐ¸ Ð¿Ð¾ Ð·Ð°Ð¿ÑÐ¾ÑÑ Ð·Ð°Ð´ÑÐ¼ÑÐ¸Ð²Ð¾ÑÑÑ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214554"/>
            <a:ext cx="1822450" cy="1822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121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44505" y="1166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«Вчера»: декабрь 2014 г.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21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85720" y="4929198"/>
            <a:ext cx="4511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Менее 300 </a:t>
            </a:r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квартир в сданных домах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9244" y="1071546"/>
            <a:ext cx="6069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В продаже 5250 квартир + 530 квартир в пригороде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В 138 домах (корпусах, очередях, секция)</a:t>
            </a:r>
            <a:endParaRPr lang="ru-RU" b="1" dirty="0" smtClean="0">
              <a:latin typeface="Myriad Pro Cond" pitchFamily="34" charset="0"/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6" y="1785926"/>
            <a:ext cx="459105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836144" y="1857364"/>
            <a:ext cx="39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Средняя этажность 8-9 этажей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Среднее число квартир - 100-110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Около 5500 кв. м жилья в доме</a:t>
            </a:r>
            <a:endParaRPr lang="ru-RU" b="1" dirty="0" smtClean="0">
              <a:latin typeface="Myriad Pro Con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3143248"/>
            <a:ext cx="4129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Порядка 80 застройщиков,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 на долю 10-12 из них приходится 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60% строительства</a:t>
            </a:r>
            <a:endParaRPr lang="ru-RU" b="1" dirty="0" smtClean="0">
              <a:latin typeface="Myriad Pro Con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5500702"/>
            <a:ext cx="3571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Массовое появление на рынке новых игроков</a:t>
            </a:r>
            <a:endParaRPr lang="ru-RU" b="1" i="1" dirty="0"/>
          </a:p>
        </p:txBody>
      </p:sp>
      <p:pic>
        <p:nvPicPr>
          <p:cNvPr id="31747" name="Picture 3" descr="ÐÐ°ÑÑÐ¸Ð½ÐºÐ¸ Ð¿Ð¾ Ð·Ð°Ð¿ÑÐ¾ÑÑ ÑÐµÑÑÐ¸Ðº Ð¸Ð· ÑÐ°Ð±Ð°ÐºÐµÑÐºÐ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50" y="4357694"/>
            <a:ext cx="1643054" cy="1643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121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Более 100 двухкомнатных квартир площадью 70 кв. м на </a:t>
            </a:r>
            <a:r>
              <a:rPr lang="ru-RU" sz="2000" dirty="0" err="1" smtClean="0"/>
              <a:t>Резинотехнике</a:t>
            </a:r>
            <a:r>
              <a:rPr lang="ru-RU" sz="2000" dirty="0" smtClean="0"/>
              <a:t> (удаленный </a:t>
            </a:r>
            <a:r>
              <a:rPr lang="ru-RU" sz="2000" dirty="0" smtClean="0"/>
              <a:t>микрорайон спального района)</a:t>
            </a:r>
            <a:r>
              <a:rPr lang="ru-RU" sz="2000" dirty="0" smtClean="0"/>
              <a:t>?</a:t>
            </a:r>
            <a:endParaRPr lang="ru-RU" sz="2000" dirty="0" smtClean="0"/>
          </a:p>
          <a:p>
            <a:r>
              <a:rPr lang="ru-RU" sz="2000" dirty="0" smtClean="0"/>
              <a:t>Квартиры, где площадь коридора больше кухни?</a:t>
            </a:r>
          </a:p>
          <a:p>
            <a:r>
              <a:rPr lang="ru-RU" sz="2000" dirty="0" smtClean="0"/>
              <a:t>200-квартирный жилой дом в центре без паркинга?</a:t>
            </a:r>
          </a:p>
          <a:p>
            <a:r>
              <a:rPr lang="ru-RU" sz="2000" dirty="0" smtClean="0"/>
              <a:t>Дом, где в 1ых двух </a:t>
            </a:r>
            <a:r>
              <a:rPr lang="ru-RU" sz="2000" dirty="0" smtClean="0"/>
              <a:t>секциях </a:t>
            </a:r>
            <a:r>
              <a:rPr lang="ru-RU" sz="2000" dirty="0" smtClean="0"/>
              <a:t>одно- и двухкомнатные студии (29 и 54 кв. м), а в 7-8 секциях 2-хкомнатные квартиры площадью 70-80 кв. м?</a:t>
            </a:r>
          </a:p>
          <a:p>
            <a:r>
              <a:rPr lang="ru-RU" sz="2000" dirty="0" smtClean="0"/>
              <a:t>Трехкомнатные квартиры более 100 кв. м с потолками 2,5 м?</a:t>
            </a:r>
          </a:p>
          <a:p>
            <a:pPr algn="ctr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dirty="0"/>
          </a:p>
        </p:txBody>
      </p:sp>
      <p:pic>
        <p:nvPicPr>
          <p:cNvPr id="12" name="Рисунок 11" descr="00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4074390"/>
            <a:ext cx="3214897" cy="2135924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44505" y="1166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Кто покупатель?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16" name="Рисунок 15" descr="img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3929066"/>
            <a:ext cx="2839945" cy="22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121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44505" y="1166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Цены и спрос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5227658" cy="314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 descr="ÐÐ°ÑÑÐ¸Ð½ÐºÐ¸ Ð¿Ð¾ Ð·Ð°Ð¿ÑÐ¾ÑÑ Ð¿Ð¾ÐºÑÐ¿ÐºÐ° ÐºÐ²Ð°ÑÑÐ¸ÑÑ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214422"/>
            <a:ext cx="3048000" cy="19050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85720" y="4500570"/>
            <a:ext cx="57706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В среднем за год продается около 4100 квартир</a:t>
            </a:r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2014 г. – 4695 квартир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2015 г. – 3980 квартир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2016 г. – 4200 квартир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2017 г. – 3800 квартир</a:t>
            </a:r>
            <a:endParaRPr lang="ru-RU" b="1" dirty="0" smtClean="0">
              <a:solidFill>
                <a:srgbClr val="002060"/>
              </a:solidFill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21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Соотношение спроса и предложения: Дзержинский р-н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13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1520" y="1484784"/>
            <a:ext cx="3743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Текущее предложение: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Около 1100 квартир в 36 домах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1596" y="2156663"/>
            <a:ext cx="3756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Ожидается в перспективе: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Около 4500 квартир в 45 домах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(из них 30 в одном ЖК,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около 1500 квартир)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837" y="3430741"/>
            <a:ext cx="4284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Средний темп продаж 1370 </a:t>
            </a:r>
            <a:r>
              <a:rPr lang="ru-RU" b="1" dirty="0" err="1" smtClean="0">
                <a:latin typeface="Myriad Pro Cond" pitchFamily="34" charset="0"/>
              </a:rPr>
              <a:t>кв</a:t>
            </a:r>
            <a:r>
              <a:rPr lang="ru-RU" b="1" dirty="0" smtClean="0">
                <a:latin typeface="Myriad Pro Cond" pitchFamily="34" charset="0"/>
              </a:rPr>
              <a:t>-р/год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Прогноз на 2018г. – 1300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532" y="4221088"/>
            <a:ext cx="38114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Начало 2019 г. – в предложении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около 900 </a:t>
            </a:r>
            <a:r>
              <a:rPr lang="ru-RU" b="1" dirty="0" err="1" smtClean="0">
                <a:latin typeface="Myriad Pro Cond" pitchFamily="34" charset="0"/>
              </a:rPr>
              <a:t>кв</a:t>
            </a:r>
            <a:r>
              <a:rPr lang="ru-RU" b="1" dirty="0" smtClean="0">
                <a:latin typeface="Myriad Pro Cond" pitchFamily="34" charset="0"/>
              </a:rPr>
              <a:t>-р</a:t>
            </a:r>
          </a:p>
          <a:p>
            <a:pPr algn="ctr"/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Начало 2020 г. – 700 </a:t>
            </a:r>
            <a:r>
              <a:rPr lang="ru-RU" b="1" dirty="0" err="1" smtClean="0">
                <a:latin typeface="Myriad Pro Cond" pitchFamily="34" charset="0"/>
              </a:rPr>
              <a:t>кв</a:t>
            </a:r>
            <a:r>
              <a:rPr lang="ru-RU" b="1" dirty="0" smtClean="0">
                <a:latin typeface="Myriad Pro Cond" pitchFamily="34" charset="0"/>
              </a:rPr>
              <a:t>-р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(с </a:t>
            </a:r>
            <a:r>
              <a:rPr lang="ru-RU" b="1" dirty="0">
                <a:latin typeface="Myriad Pro Cond" pitchFamily="34" charset="0"/>
              </a:rPr>
              <a:t>учетом нового предложения)</a:t>
            </a:r>
            <a:endParaRPr lang="ru-RU" b="1" dirty="0" smtClean="0">
              <a:latin typeface="Myriad Pro Con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82279" y="1575140"/>
            <a:ext cx="4638193" cy="1034129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Равновесие спроса и предложения</a:t>
            </a:r>
          </a:p>
          <a:p>
            <a:pPr indent="-342900" algn="ctr">
              <a:spcBef>
                <a:spcPct val="20000"/>
              </a:spcBef>
            </a:pPr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Превышение спроса над предложение</a:t>
            </a:r>
          </a:p>
          <a:p>
            <a:pPr indent="-342900" algn="ctr">
              <a:spcBef>
                <a:spcPct val="20000"/>
              </a:spcBef>
            </a:pPr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в перспективе 2-3 лет</a:t>
            </a:r>
            <a:endParaRPr lang="ru-RU" b="1" dirty="0">
              <a:solidFill>
                <a:srgbClr val="002060"/>
              </a:solidFill>
              <a:latin typeface="Myriad Pro Cond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292893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121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44505" y="1166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Завтра…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34818" name="Picture 2" descr="ÐÐ°ÑÑÐ¸Ð½ÐºÐ¸ Ð¿Ð¾ Ð·Ð°Ð¿ÑÐ¾ÑÑ ÐºÐ¾Ð»Ð¸ÑÐµÑÑÐ²Ð¾ Ð¸Ð»Ð¸ ÐºÐ°ÑÐµÑÑÐ²Ð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2286000" cy="15240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86116" y="1071546"/>
            <a:ext cx="535370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Число игроков на рынке 30-35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10-15 крупнейших</a:t>
            </a:r>
            <a:r>
              <a:rPr lang="ru-RU" b="1" dirty="0" smtClean="0">
                <a:latin typeface="Myriad Pro Cond" pitchFamily="34" charset="0"/>
              </a:rPr>
              <a:t> – до 80%</a:t>
            </a:r>
          </a:p>
          <a:p>
            <a:pPr algn="ctr"/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Снижение объемов строительства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(2016-2017 гг. не выполнен план ввода)</a:t>
            </a:r>
          </a:p>
          <a:p>
            <a:pPr algn="ctr"/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Снижение объемов предложения</a:t>
            </a:r>
          </a:p>
          <a:p>
            <a:pPr algn="ctr"/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Рост конкуренции с вторичным рынком</a:t>
            </a:r>
          </a:p>
          <a:p>
            <a:pPr algn="ctr"/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В перспективе увеличение стоимости жилья</a:t>
            </a:r>
          </a:p>
          <a:p>
            <a:pPr algn="ctr"/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Повышение качества продукта</a:t>
            </a:r>
          </a:p>
        </p:txBody>
      </p:sp>
      <p:pic>
        <p:nvPicPr>
          <p:cNvPr id="34820" name="Picture 4" descr="ÐÐ°ÑÑÐ¸Ð½ÐºÐ¸ Ð¿Ð¾ Ð·Ð°Ð¿ÑÐ¾ÑÑ Ð´ÐµÑÐ¸ÑÐ¸Ñ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429132"/>
            <a:ext cx="2286000" cy="2000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1214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463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Первичный рынок жилья г. Ярославль: вчера, сегодня, завтра</vt:lpstr>
      <vt:lpstr>Рынок жилья: факторы влияния</vt:lpstr>
      <vt:lpstr>«Сегодня»: декабрь 2017 г.</vt:lpstr>
      <vt:lpstr>«Сегодня»: декабрь 2017 г.</vt:lpstr>
      <vt:lpstr>«Вчера»: декабрь 2014 г.</vt:lpstr>
      <vt:lpstr>Кто покупатель?</vt:lpstr>
      <vt:lpstr>Цены и спрос</vt:lpstr>
      <vt:lpstr>Соотношение спроса и предложения: Дзержинский р-н</vt:lpstr>
      <vt:lpstr>Завтра…</vt:lpstr>
      <vt:lpstr>Спасибо за внимание! Вопросы?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знакомиться</dc:title>
  <dc:creator>Nasty</dc:creator>
  <cp:lastModifiedBy>RePack by Diakov</cp:lastModifiedBy>
  <cp:revision>82</cp:revision>
  <dcterms:created xsi:type="dcterms:W3CDTF">2015-08-07T03:19:49Z</dcterms:created>
  <dcterms:modified xsi:type="dcterms:W3CDTF">2018-04-19T20:48:06Z</dcterms:modified>
</cp:coreProperties>
</file>