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  <p:sldMasterId id="2147483658" r:id="rId6"/>
    <p:sldMasterId id="2147483669" r:id="rId7"/>
    <p:sldMasterId id="2147483660" r:id="rId8"/>
    <p:sldMasterId id="2147483666" r:id="rId9"/>
    <p:sldMasterId id="2147483671" r:id="rId10"/>
    <p:sldMasterId id="2147483673" r:id="rId11"/>
  </p:sldMasterIdLst>
  <p:sldIdLst>
    <p:sldId id="256" r:id="rId12"/>
    <p:sldId id="265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WORK\### работы\##Бекар\Переверстка NAI Becar\1Презентация\podl1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alphaModFix amt="85000"/>
          </a:blip>
          <a:srcRect l="58964" b="1639"/>
          <a:stretch>
            <a:fillRect/>
          </a:stretch>
        </p:blipFill>
        <p:spPr>
          <a:xfrm>
            <a:off x="0" y="762000"/>
            <a:ext cx="1902209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6200" y="762000"/>
            <a:ext cx="5191080" cy="13542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NAI Global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6200" y="2275801"/>
            <a:ext cx="6400800" cy="30777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Author/Speaker/Subtitle Here</a:t>
            </a:r>
            <a:endParaRPr lang="en-US" dirty="0"/>
          </a:p>
        </p:txBody>
      </p:sp>
      <p:pic>
        <p:nvPicPr>
          <p:cNvPr id="12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457200"/>
            <a:ext cx="1524001" cy="3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1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#WORK\### работы\##Бекар\Переверстка NAI Becar\1Презентация\re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520402"/>
            <a:ext cx="4734631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751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WORK\### работы\##Бекар\Переверстка NAI Becar\1Презентация\ser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238591"/>
            <a:ext cx="8902700" cy="601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5876" y="863575"/>
            <a:ext cx="6827837" cy="2087562"/>
          </a:xfrm>
        </p:spPr>
        <p:txBody>
          <a:bodyPr/>
          <a:lstStyle>
            <a:lvl1pPr marL="0" indent="0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moluptatur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sitateimin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oreped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magnis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verepr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.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63575" y="3494088"/>
            <a:ext cx="3815498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32196" y="3494088"/>
            <a:ext cx="3946642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832196" y="1381551"/>
            <a:ext cx="3946642" cy="1815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905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WORK\### работы\##Бекар\Переверстка NAI Becar\1Презентация\ser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238591"/>
            <a:ext cx="8902700" cy="6019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5876" y="863575"/>
            <a:ext cx="6827837" cy="2087562"/>
          </a:xfrm>
        </p:spPr>
        <p:txBody>
          <a:bodyPr/>
          <a:lstStyle>
            <a:lvl1pPr marL="0" indent="0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moluptatur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sitateimin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oreped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magnis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verepr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.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63575" y="3494088"/>
            <a:ext cx="3815498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32196" y="3494088"/>
            <a:ext cx="3946642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832196" y="1381551"/>
            <a:ext cx="3946642" cy="1815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905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#WORK\### работы\##Бекар\Переверстка NAI Becar\1Презентация\podl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6354121"/>
            <a:ext cx="11684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930400" y="2527300"/>
            <a:ext cx="52832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1827" y="2868689"/>
            <a:ext cx="6827837" cy="2087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324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WORK\### работы\##Бекар\Переверстка NAI Becar\1Презентация\podl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6354121"/>
            <a:ext cx="11684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930400" y="2527300"/>
            <a:ext cx="5283200" cy="17907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1827" y="2868689"/>
            <a:ext cx="6827837" cy="2087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32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Picture 1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779713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779713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69900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990661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990661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80848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HelveticaNeueLT Std Med"/>
                <a:cs typeface="HelveticaNeueLT Std Med"/>
              </a:rPr>
              <a:t>	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Rupture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vestotas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itionsequo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	Odis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exeumea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voluptae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volor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SITINCT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Qui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doloresed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maio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Beatemperit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consequia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SITINCT</a:t>
            </a:r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071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HelveticaNeueLT Std Med"/>
                <a:cs typeface="HelveticaNeueLT Std Med"/>
              </a:rPr>
              <a:t>	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Rupture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vestotas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itionsequo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	Odis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exeumea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voluptae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volor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SITINCT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Qui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doloresed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maio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Beatemperit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consequia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SITINCT</a:t>
            </a:r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071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WORK\### работы\##Бекар\Переверстка NAI Becar\1Презентация\podl2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26733" y="2108200"/>
            <a:ext cx="7747000" cy="262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7339" y="2329714"/>
            <a:ext cx="6827837" cy="208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55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podl2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26733" y="2108200"/>
            <a:ext cx="7747000" cy="2628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7339" y="2329714"/>
            <a:ext cx="6827837" cy="208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554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313804"/>
            <a:ext cx="4734631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/>
            </a:lvl1pPr>
          </a:lstStyle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Master Text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0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313804"/>
            <a:ext cx="4734631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/>
            </a:lvl1pPr>
          </a:lstStyle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Master Text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611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#WORK\### работы\##Бекар\Переверстка NAI Becar\1Презентация\re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520402"/>
            <a:ext cx="4734631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pic>
        <p:nvPicPr>
          <p:cNvPr id="10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59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 Master Text 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4527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ln>
            <a:noFill/>
          </a:ln>
          <a:solidFill>
            <a:srgbClr val="D03237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7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65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D03237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81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6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35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5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447800"/>
            <a:ext cx="6477000" cy="1723549"/>
          </a:xfrm>
        </p:spPr>
        <p:txBody>
          <a:bodyPr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егиональные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клиенты: портрет, особенности выбора квартир в новостройках Санкт-Петербурга и Ленобласти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36200"/>
            <a:ext cx="3650272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u="sng" dirty="0" smtClean="0"/>
              <a:t>Частные клиенты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Студенты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их родители.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Сотрудники региональных компаний.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Гос</a:t>
            </a:r>
            <a:r>
              <a:rPr lang="ru-RU" sz="2000" dirty="0">
                <a:solidFill>
                  <a:schemeClr val="tx1"/>
                </a:solidFill>
              </a:rPr>
              <a:t>. служащие и военные, переведенные в СПБ.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Граждане </a:t>
            </a:r>
            <a:r>
              <a:rPr lang="ru-RU" sz="2000" dirty="0">
                <a:solidFill>
                  <a:schemeClr val="tx1"/>
                </a:solidFill>
              </a:rPr>
              <a:t>из экономически неблагополучных регионов, переезжающие с целью поиска работы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регионального покупателя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1409" y="134143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u="sng" dirty="0" smtClean="0"/>
              <a:t>2</a:t>
            </a:r>
            <a:r>
              <a:rPr lang="ru-RU" sz="2200" u="sng" dirty="0"/>
              <a:t>. Частные инвесторы </a:t>
            </a:r>
          </a:p>
          <a:p>
            <a:pPr marL="0" indent="0" algn="just">
              <a:buNone/>
            </a:pPr>
            <a:r>
              <a:rPr lang="ru-RU" sz="2200" u="sng" dirty="0" smtClean="0"/>
              <a:t>3. Региональные компании</a:t>
            </a:r>
            <a:r>
              <a:rPr lang="ru-RU" sz="2200" dirty="0" smtClean="0"/>
              <a:t>, </a:t>
            </a:r>
            <a:r>
              <a:rPr lang="ru-RU" sz="2200" dirty="0"/>
              <a:t>инвестирующие в недвижимость в Петербурге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регионального покупателя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865" y="3200400"/>
            <a:ext cx="3681814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359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13927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00" u="sng" dirty="0" smtClean="0"/>
              <a:t>В большей степени в СПб представлены покупатели из следующих регионов: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Москва </a:t>
            </a:r>
            <a:r>
              <a:rPr lang="ru-RU" sz="2100" dirty="0">
                <a:solidFill>
                  <a:schemeClr val="tx1"/>
                </a:solidFill>
              </a:rPr>
              <a:t>и Московская </a:t>
            </a:r>
            <a:r>
              <a:rPr lang="ru-RU" sz="2100" dirty="0" smtClean="0">
                <a:solidFill>
                  <a:schemeClr val="tx1"/>
                </a:solidFill>
              </a:rPr>
              <a:t>область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Северо-запад (Мурманск</a:t>
            </a:r>
            <a:r>
              <a:rPr lang="ru-RU" sz="2100" dirty="0">
                <a:solidFill>
                  <a:schemeClr val="tx1"/>
                </a:solidFill>
              </a:rPr>
              <a:t>, Архангельск и др</a:t>
            </a:r>
            <a:r>
              <a:rPr lang="ru-RU" sz="2100" dirty="0" smtClean="0">
                <a:solidFill>
                  <a:schemeClr val="tx1"/>
                </a:solidFill>
              </a:rPr>
              <a:t>.)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Тюменская область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Ханты-Мансийский </a:t>
            </a:r>
            <a:r>
              <a:rPr lang="ru-RU" sz="2100" dirty="0">
                <a:solidFill>
                  <a:schemeClr val="tx1"/>
                </a:solidFill>
              </a:rPr>
              <a:t>автономный </a:t>
            </a:r>
            <a:r>
              <a:rPr lang="ru-RU" sz="2100" dirty="0" smtClean="0">
                <a:solidFill>
                  <a:schemeClr val="tx1"/>
                </a:solidFill>
              </a:rPr>
              <a:t>округ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Ямало-Ненецкий </a:t>
            </a:r>
            <a:r>
              <a:rPr lang="ru-RU" sz="2100" dirty="0">
                <a:solidFill>
                  <a:schemeClr val="tx1"/>
                </a:solidFill>
              </a:rPr>
              <a:t>автономный </a:t>
            </a:r>
            <a:r>
              <a:rPr lang="ru-RU" sz="2100" dirty="0" smtClean="0">
                <a:solidFill>
                  <a:schemeClr val="tx1"/>
                </a:solidFill>
              </a:rPr>
              <a:t>округ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Урал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Сибирь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Дальний Восток</a:t>
            </a:r>
          </a:p>
          <a:p>
            <a:pPr algn="just"/>
            <a:r>
              <a:rPr lang="ru-RU" sz="2100" dirty="0">
                <a:solidFill>
                  <a:schemeClr val="tx1"/>
                </a:solidFill>
              </a:rPr>
              <a:t>О</a:t>
            </a:r>
            <a:r>
              <a:rPr lang="ru-RU" sz="2100" dirty="0" smtClean="0">
                <a:solidFill>
                  <a:schemeClr val="tx1"/>
                </a:solidFill>
              </a:rPr>
              <a:t>стальные </a:t>
            </a:r>
            <a:r>
              <a:rPr lang="ru-RU" sz="2100" dirty="0">
                <a:solidFill>
                  <a:schemeClr val="tx1"/>
                </a:solidFill>
              </a:rPr>
              <a:t>регионы </a:t>
            </a:r>
            <a:r>
              <a:rPr lang="ru-RU" sz="2100" dirty="0" smtClean="0">
                <a:solidFill>
                  <a:schemeClr val="tx1"/>
                </a:solidFill>
              </a:rPr>
              <a:t>России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241" y="3429000"/>
            <a:ext cx="3605559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403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" t="7905" r="22587" b="7905"/>
          <a:stretch/>
        </p:blipFill>
        <p:spPr bwMode="auto">
          <a:xfrm>
            <a:off x="6246057" y="2895600"/>
            <a:ext cx="2859559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13927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Инвесторы обращают </a:t>
            </a:r>
            <a:r>
              <a:rPr lang="ru-RU" sz="2200" dirty="0">
                <a:solidFill>
                  <a:schemeClr val="tx1"/>
                </a:solidFill>
              </a:rPr>
              <a:t>внимание на доходность и ликвидность. 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Людям, </a:t>
            </a:r>
            <a:r>
              <a:rPr lang="ru-RU" sz="2200" dirty="0">
                <a:solidFill>
                  <a:schemeClr val="tx1"/>
                </a:solidFill>
              </a:rPr>
              <a:t>подкупающие для себя, </a:t>
            </a:r>
            <a:r>
              <a:rPr lang="ru-RU" sz="2200" dirty="0" smtClean="0">
                <a:solidFill>
                  <a:schemeClr val="tx1"/>
                </a:solidFill>
              </a:rPr>
              <a:t>важен комфорт</a:t>
            </a:r>
            <a:r>
              <a:rPr lang="ru-RU" sz="2200" dirty="0">
                <a:solidFill>
                  <a:schemeClr val="tx1"/>
                </a:solidFill>
              </a:rPr>
              <a:t>, соотношение цена/качество, </a:t>
            </a:r>
            <a:r>
              <a:rPr lang="ru-RU" sz="2200" dirty="0" smtClean="0">
                <a:solidFill>
                  <a:schemeClr val="tx1"/>
                </a:solidFill>
              </a:rPr>
              <a:t>инфраструктура.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Переехавшие </a:t>
            </a:r>
            <a:r>
              <a:rPr lang="ru-RU" sz="2200" dirty="0">
                <a:solidFill>
                  <a:schemeClr val="tx1"/>
                </a:solidFill>
              </a:rPr>
              <a:t>сотрудники дополнительно учитывают удобное расположение жилья к месту работы или службы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ВСЕХ без исключения интересует </a:t>
            </a:r>
            <a:r>
              <a:rPr lang="ru-RU" sz="2200" dirty="0">
                <a:solidFill>
                  <a:schemeClr val="tx1"/>
                </a:solidFill>
              </a:rPr>
              <a:t>надежность.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3400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факторы при выборе квартир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057399" y="2590800"/>
            <a:ext cx="5105401" cy="1524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/>
              <a:t>Спасибо за внимание!</a:t>
            </a:r>
          </a:p>
          <a:p>
            <a:r>
              <a:rPr lang="ru-RU" sz="2400" dirty="0" smtClean="0"/>
              <a:t>Управляющий проектами департамента новостроек </a:t>
            </a:r>
            <a:r>
              <a:rPr lang="en-US" sz="2400" dirty="0" smtClean="0"/>
              <a:t>NAI Becar</a:t>
            </a:r>
            <a:endParaRPr lang="ru-RU" sz="2400" dirty="0"/>
          </a:p>
          <a:p>
            <a:r>
              <a:rPr lang="ru-RU" sz="2400" dirty="0" smtClean="0"/>
              <a:t>Руслан Ганеев</a:t>
            </a:r>
          </a:p>
          <a:p>
            <a:endParaRPr lang="ru-RU" sz="2400" dirty="0" smtClean="0"/>
          </a:p>
          <a:p>
            <a:pPr algn="ctr"/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I Powerpoint Template_v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95C65E5E5EDD14EAD706E21E93E2973" ma:contentTypeVersion="0" ma:contentTypeDescription="Создание документа." ma:contentTypeScope="" ma:versionID="71d61a821868b4b82d1911169f15f3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4D3C29-C891-4360-8D40-5498CAE76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FA5B8B-1251-45EA-BA68-CA7AD5F43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C6F13E-6DF7-4CAD-B310-17F07B3A857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NAI Powerpoint Template_vF</Template>
  <TotalTime>108</TotalTime>
  <Words>164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NAI Powerpoint Template_vF</vt:lpstr>
      <vt:lpstr>Custom Design</vt:lpstr>
      <vt:lpstr>1_Custom Design</vt:lpstr>
      <vt:lpstr>3_Custom Design</vt:lpstr>
      <vt:lpstr>2_Custom Design</vt:lpstr>
      <vt:lpstr>4_Custom Design</vt:lpstr>
      <vt:lpstr>5_Custom Design</vt:lpstr>
      <vt:lpstr>6_Custom Design</vt:lpstr>
      <vt:lpstr>Региональные клиенты: портрет, особенности выбора квартир в новостройках Санкт-Петербурга и Ленобласти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rwerden</dc:creator>
  <cp:lastModifiedBy>lenovo</cp:lastModifiedBy>
  <cp:revision>27</cp:revision>
  <dcterms:created xsi:type="dcterms:W3CDTF">2013-05-16T17:59:51Z</dcterms:created>
  <dcterms:modified xsi:type="dcterms:W3CDTF">2013-10-07T09:21:14Z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0x010100295C65E5E5EDD14EAD706E21E93E2973</vt:lpwstr>
  </property>
</Properties>
</file>