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9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председатель Комитета МАР по аналитике и консалтингу,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Sternik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 Consulting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realtymarket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sternik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sterno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424936" cy="3024336"/>
          </a:xfrm>
        </p:spPr>
        <p:txBody>
          <a:bodyPr>
            <a:normAutofit fontScale="62500" lnSpcReduction="20000"/>
          </a:bodyPr>
          <a:lstStyle/>
          <a:p>
            <a:r>
              <a:rPr lang="ru-RU" sz="4600" b="1" cap="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Прогнозирование доходности инвестиций в </a:t>
            </a:r>
            <a:r>
              <a:rPr lang="ru-RU" sz="4600" b="1" cap="all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sz="4600" b="1" cap="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объемов ввода жилья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конференции «Массовое жилищное строительство: закон и рынок»» Сочинского Всероссийского жилищного конгресса 19.04.2018)</a:t>
            </a: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Москва - 2018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40"/>
            <a:ext cx="35353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Методика прогнозирования объемов ввода жилья основана на гипотезе о том, что основным фактором, влияющим на изменение объемов строительства и ввода жилой недвижимости, является изменение доходности инвестиций в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Доходность инвестиций в недвижимость определяется динамикой объемов поглощения, цен и арендных ставок, а также затратами на строительство объектов недвижимости.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течение последних двух лет снижалась доходность инвестиций во все виды операций на рынке недвижимости – дилерские операции на рынке купли-продажи квартир, рентные операции на рынке приобретения и сдачи в аренду,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девелоперские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операции на рынке строительства и продажи.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39552" y="2492896"/>
          <a:ext cx="8229600" cy="3667125"/>
        </p:xfrm>
        <a:graphic>
          <a:graphicData uri="http://schemas.openxmlformats.org/presentationml/2006/ole">
            <p:oleObj spid="_x0000_s16387" name="Диаграмма" r:id="rId3" imgW="8244936" imgH="3672912" progId="MSGraph.Char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26064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Доходность инвестиций </a:t>
            </a:r>
            <a:r>
              <a:rPr lang="ru-RU" sz="1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дилерские операции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вычисляемая как отношение средней удельной цены на вторичном рынке в текущем месяце (в момент возврата инвестиций) к средней удельной цене в том же месяце прошлого года (в момент инвестирования) без учета операционных затрат, в апреле-мае 2017 года перешла из отрицательной в положительную плоскость и далее колебалась вблизи нуля.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457200" y="2305050"/>
          <a:ext cx="8348663" cy="3775075"/>
        </p:xfrm>
        <a:graphic>
          <a:graphicData uri="http://schemas.openxmlformats.org/presentationml/2006/ole">
            <p:oleObj spid="_x0000_s18433" name="Диаграмма" r:id="rId3" imgW="8282952" imgH="3749040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260648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Доходность инвестиций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рентные операции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вычисляемая как отношение годового дохода от аренды к средней полной цене квартир в текущем месяце (без учета операционных расходов), в к июню 2017 года снизилась с 3,5% до 2,7%, срок окупаемости вырос до 37 лет. К декабрю доходность выросла до 3,2%, срок окупаемости снизился до 31,2 года.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7544" y="6165304"/>
            <a:ext cx="4761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ООО 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Стерникс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Консалтинг», ГК «МИЭЛЬ»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95536" y="3789040"/>
          <a:ext cx="8448675" cy="2514600"/>
        </p:xfrm>
        <a:graphic>
          <a:graphicData uri="http://schemas.openxmlformats.org/presentationml/2006/ole">
            <p:oleObj spid="_x0000_s1026" name="Диаграмма" r:id="rId3" imgW="8481024" imgH="2522148" progId="MSGraph.Chart.8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3528" y="6381328"/>
            <a:ext cx="3531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ООО 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Стерникс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Консалтинг»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1520" y="3974"/>
            <a:ext cx="85689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Доходность инвестиций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девелоперские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операции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вычисляемая как отношение суммарной годовой прибыли от всех продаж на рынке к суммарным затратам на строительство жилой недвижимости в рассматриваемом периоде, в Москве 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2017 выросла до 69,5% при расчете относительно себестоимости (сметной стоимости) по данным Росстата. По общему мнению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это не отражает соотношение их выручки и затрат. Расчет относительно полной (инвестиционной) стоимости показывает, что в 2015-2016 годах доходность упала ниже нуля, но в 2017 году перешла в положительную зону и составила +9,3%. Это предвещает дальнейшее увеличение количества вновь строящихся объектов и в перспективе – повышение объемов ввода жилья.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82563" y="255588"/>
          <a:ext cx="8604250" cy="3219450"/>
        </p:xfrm>
        <a:graphic>
          <a:graphicData uri="http://schemas.openxmlformats.org/presentationml/2006/ole">
            <p:oleObj spid="_x0000_s15362" name="Диаграмма" r:id="rId3" imgW="6347376" imgH="2369892" progId="MSGraph.Chart.8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47650" y="3657600"/>
          <a:ext cx="8621713" cy="2789238"/>
        </p:xfrm>
        <a:graphic>
          <a:graphicData uri="http://schemas.openxmlformats.org/presentationml/2006/ole">
            <p:oleObj spid="_x0000_s15363" name="Диаграмма" r:id="rId4" imgW="8656416" imgH="2796468" progId="MSGraph.Char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97728" y="6488668"/>
            <a:ext cx="35319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ООО «</a:t>
            </a:r>
            <a:r>
              <a:rPr lang="ru-RU" sz="1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Стерникс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Консалтинг»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Риски прогноза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в плюс: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Повышение цен на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нефть выше 70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$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/баррель,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рост доходов населения, рост объема ипотечного кредитования и цен на жилье, что приведет к более высоким темпам повышения доходности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девелопмента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объемов строительства и через 1-2 года – объемов ввода жилья.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Развертывание программы реновации и увеличение бюджетного финансирования строительства жилья для переселения, что увеличит ввод муниципального жилья и общий ввод жилья.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в минус:</a:t>
            </a:r>
          </a:p>
          <a:p>
            <a:pPr indent="457200" algn="just">
              <a:lnSpc>
                <a:spcPct val="150000"/>
              </a:lnSpc>
              <a:buAutoNum type="arabicPeriod"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Реорганизация системы финансирования жилстроительства (от долевого участия к проектному финансированию) может привести к уходу с рынка слабых застройщиков, снижению объемов нового строительства и предложения и объемов ввода жилья (по оценкам ИНП РАН – на 10-20% за 5 лет).</a:t>
            </a:r>
          </a:p>
          <a:p>
            <a:pPr indent="457200" algn="just">
              <a:lnSpc>
                <a:spcPct val="150000"/>
              </a:lnSpc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Риски, связанные с программой реновации и зависящие от сценариев развития проекта, например: строительство дополнительного объема коммерческих квартир и повышение предложения на рынке, новая волна снижения цен и доходности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девелопмента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82450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Консалтинг»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+7(903)747-46-93 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566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Диаграмма</vt:lpstr>
      <vt:lpstr>Стерник Г.М. председатель Комитета МАР по аналитике и консалтингу,  ООО «Sternik′s Consulting» www.realtymarket.ru, gm_sternik@sterno.ru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председатель Комитета МАР по аналитике и консалтингу, ООО «Sternik′s Consulting» www.realtymarket.ru, gm_sternik@sterno.ru</dc:title>
  <dc:creator>Геннадий Моисеевич</dc:creator>
  <cp:lastModifiedBy>lenovo</cp:lastModifiedBy>
  <cp:revision>17</cp:revision>
  <dcterms:created xsi:type="dcterms:W3CDTF">2018-03-24T09:53:44Z</dcterms:created>
  <dcterms:modified xsi:type="dcterms:W3CDTF">2018-04-17T08:56:49Z</dcterms:modified>
</cp:coreProperties>
</file>