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6" r:id="rId5"/>
    <p:sldId id="258" r:id="rId6"/>
    <p:sldId id="259" r:id="rId7"/>
    <p:sldId id="260" r:id="rId8"/>
    <p:sldId id="261" r:id="rId9"/>
    <p:sldId id="264" r:id="rId10"/>
    <p:sldId id="267" r:id="rId11"/>
    <p:sldId id="262" r:id="rId12"/>
    <p:sldId id="26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994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268760"/>
            <a:ext cx="7772400" cy="1470025"/>
          </a:xfrm>
        </p:spPr>
        <p:txBody>
          <a:bodyPr>
            <a:normAutofit/>
          </a:bodyPr>
          <a:lstStyle/>
          <a:p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Стерник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Г.М.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председатель Комитета МАР по аналитике и консалтингу, ООО «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Sternik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′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s Consulting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www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realtymarket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gm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_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sternik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@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sterno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ru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3356992"/>
            <a:ext cx="8208912" cy="2880320"/>
          </a:xfrm>
        </p:spPr>
        <p:txBody>
          <a:bodyPr>
            <a:normAutofit fontScale="70000" lnSpcReduction="20000"/>
          </a:bodyPr>
          <a:lstStyle/>
          <a:p>
            <a:r>
              <a:rPr lang="ru-RU" sz="4400" b="1" cap="all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Ценовой прогноз жилищного рынка Москвы на 2018 год </a:t>
            </a:r>
            <a:endParaRPr lang="ru-RU" sz="4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(доклад на конференции «Анализ и прогноз рынка недвижимости и строительства» Сочинского Всероссийского жилищного конгресса 20.04.2018)</a:t>
            </a:r>
          </a:p>
          <a:p>
            <a:endParaRPr lang="ru-RU" sz="2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Москва - 2018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88640"/>
            <a:ext cx="3535363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6"/>
            <a:ext cx="8435712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</a:pPr>
            <a:endParaRPr lang="ru-RU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среднесрочной перспективе (3-5 лет) угрозу поступательному развитию экономики России создают усиление санкций и связанные с этим потери бизнеса и населения, что может затормозить начало роста цен на жилищном рынке.</a:t>
            </a:r>
            <a:endParaRPr lang="ru-RU" b="1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indent="457200" algn="just">
              <a:lnSpc>
                <a:spcPct val="150000"/>
              </a:lnSpc>
            </a:pPr>
            <a:endParaRPr lang="ru-RU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долгосрочной перспективе (10-20 лет) – ожидаемый многими специалистами глобальный системный кризис, связанный с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переходом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 новой модели глобальной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экономики и сопровождающийся конкуренцией, торговыми войнами,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лдокальными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военными конфликтами в мировом масштабе.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286000" y="1982450"/>
            <a:ext cx="4572000" cy="2893100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850"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  <a:p>
            <a:pPr indent="450850"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Вопросы?</a:t>
            </a:r>
          </a:p>
          <a:p>
            <a:pPr indent="450850" algn="ctr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indent="450850"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450850"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Стерник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Г.М.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indent="450850"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ООО «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Стерникс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Консалтинг»</a:t>
            </a:r>
          </a:p>
          <a:p>
            <a:pPr indent="450850"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www.realtymarket.ru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indent="450850"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тел.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моб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+7(903)747-46-93 </a:t>
            </a:r>
          </a:p>
          <a:p>
            <a:pPr indent="450850"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gm_sternik@sterno.ru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51520" y="404664"/>
          <a:ext cx="8559800" cy="4984750"/>
        </p:xfrm>
        <a:graphic>
          <a:graphicData uri="http://schemas.openxmlformats.org/presentationml/2006/ole">
            <p:oleObj spid="_x0000_s2050" name="Диаграмма" r:id="rId3" imgW="8603064" imgH="5006340" progId="MSGraph.Chart.8">
              <p:embed/>
            </p:oleObj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6228184" y="2564904"/>
            <a:ext cx="704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210,4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020272" y="2564904"/>
            <a:ext cx="780983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-0,8%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172400" y="2564904"/>
            <a:ext cx="704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210,2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020272" y="3284984"/>
            <a:ext cx="780983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-2,1%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100392" y="3284984"/>
            <a:ext cx="704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205,8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56176" y="3789040"/>
            <a:ext cx="704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176,7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48264" y="3789040"/>
            <a:ext cx="835485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+1,8%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100392" y="3717032"/>
            <a:ext cx="704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179,9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948264" y="4581128"/>
            <a:ext cx="780983" cy="369332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-4,4%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028384" y="4653136"/>
            <a:ext cx="704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169,0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51520" y="5445224"/>
            <a:ext cx="85689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Источник: Комитет МАР по аналитике и консалтингу по данным ГК МИЭЛЬ, «</a:t>
            </a:r>
            <a:r>
              <a:rPr lang="ru-RU" sz="14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МИЭЛЬ-Новостройки</a:t>
            </a:r>
            <a:r>
              <a:rPr lang="ru-RU" sz="1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»,  ООО «</a:t>
            </a:r>
            <a:r>
              <a:rPr lang="ru-RU" sz="14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Стерникс</a:t>
            </a:r>
            <a:r>
              <a:rPr lang="ru-RU" sz="1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Консалтинг»</a:t>
            </a:r>
            <a:endParaRPr lang="ru-RU" sz="1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79512" y="6062518"/>
            <a:ext cx="878497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Отклонение фактических данных от прогноза составило +(1-2)% на вторичном и  +(5-7)% на первичном рынке.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395536" y="188640"/>
          <a:ext cx="8475663" cy="2908300"/>
        </p:xfrm>
        <a:graphic>
          <a:graphicData uri="http://schemas.openxmlformats.org/presentationml/2006/ole">
            <p:oleObj spid="_x0000_s20482" name="Диаграмма" r:id="rId3" imgW="8511480" imgH="2918532" progId="MSGraph.Chart.8">
              <p:embed/>
            </p:oleObj>
          </a:graphicData>
        </a:graphic>
      </p:graphicFrame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467544" y="3140968"/>
          <a:ext cx="8421687" cy="3219450"/>
        </p:xfrm>
        <a:graphic>
          <a:graphicData uri="http://schemas.openxmlformats.org/presentationml/2006/ole">
            <p:oleObj spid="_x0000_s20483" name="Диаграмма" r:id="rId4" imgW="8458128" imgH="3230808" progId="MSGraph.Chart.8">
              <p:embed/>
            </p:oleObj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23528" y="6381328"/>
            <a:ext cx="593412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Источник: Комитет по аналитике МАР, ООО «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Стерникс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Консалтинг» 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725144"/>
            <a:ext cx="85689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Увеличение доли скрытых доходов населения по отношению к доле оплаты труда и критическое расходование сбережений населения в 2017 году является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макрофинансовым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фактором роста платежеспособного спроса на рынке недвижимости.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Какие факторы способствовали этому?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Объект 4">
            <a:extLst>
              <a:ext uri="{FF2B5EF4-FFF2-40B4-BE49-F238E27FC236}">
                <a16:creationId xmlns="" xmlns:a16="http://schemas.microsoft.com/office/drawing/2014/main" id="{1261EA8B-724F-4081-B0BE-CF947CA55F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958047250"/>
              </p:ext>
            </p:extLst>
          </p:nvPr>
        </p:nvGraphicFramePr>
        <p:xfrm>
          <a:off x="179512" y="908720"/>
          <a:ext cx="8280920" cy="3641558"/>
        </p:xfrm>
        <a:graphic>
          <a:graphicData uri="http://schemas.openxmlformats.org/drawingml/2006/table">
            <a:tbl>
              <a:tblPr firstRow="1" firstCol="1" bandRow="1"/>
              <a:tblGrid>
                <a:gridCol w="6552728">
                  <a:extLst>
                    <a:ext uri="{9D8B030D-6E8A-4147-A177-3AD203B41FA5}">
                      <a16:colId xmlns="" xmlns:a16="http://schemas.microsoft.com/office/drawing/2014/main" val="1644281172"/>
                    </a:ext>
                  </a:extLst>
                </a:gridCol>
                <a:gridCol w="1728192">
                  <a:extLst>
                    <a:ext uri="{9D8B030D-6E8A-4147-A177-3AD203B41FA5}">
                      <a16:colId xmlns="" xmlns:a16="http://schemas.microsoft.com/office/drawing/2014/main" val="2848716596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Прирост ВВП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Рост 1,7%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Потребление домашних хозяйств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Рост 3,4%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01646401"/>
                  </a:ext>
                </a:extLst>
              </a:tr>
              <a:tr h="44747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Дефлятор ВВП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Рост 5,5%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74743952"/>
                  </a:ext>
                </a:extLst>
              </a:tr>
              <a:tr h="3446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Дефлятор потребления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Рост 3,3%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00754053"/>
                  </a:ext>
                </a:extLst>
              </a:tr>
              <a:tr h="3446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Инфляция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2,5%</a:t>
                      </a:r>
                      <a:endParaRPr lang="ru-RU" sz="16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6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Реальные располагаемые доходы населения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Снижение 1,7%</a:t>
                      </a:r>
                      <a:endParaRPr lang="ru-RU" sz="16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Номинальные доходы населения составили 55,1 трлн.руб.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Рост 1,8%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3739028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В т.ч. оплата труда 22,7 трлн.руб.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Рост 2,3%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8487916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Оплата труда, включая скрытые доходы – 44,0 трлн.руб.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Рост 7%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459912781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Сбережения населения по итогам 2017 г. – 4,6 трлн.руб.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Падение 24,6%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57566825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547664" y="260648"/>
            <a:ext cx="63693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Основные макроэкономические показатели РФ в 2017 году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500063" y="260350"/>
          <a:ext cx="8288337" cy="2636838"/>
        </p:xfrm>
        <a:graphic>
          <a:graphicData uri="http://schemas.openxmlformats.org/presentationml/2006/ole">
            <p:oleObj spid="_x0000_s15362" name="Диаграмма" r:id="rId3" imgW="8305848" imgH="2644212" progId="MSGraph.Chart.8">
              <p:embed/>
            </p:oleObj>
          </a:graphicData>
        </a:graphic>
      </p:graphicFrame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467544" y="2924944"/>
            <a:ext cx="170065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Источник: ЦБ РФ.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119310" y="6381328"/>
            <a:ext cx="255172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Источник: </a:t>
            </a:r>
            <a:r>
              <a:rPr lang="ru-RU" sz="1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ЦБ РФ, </a:t>
            </a:r>
            <a:r>
              <a:rPr lang="ru-RU" sz="14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Росреестр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467544" y="3284984"/>
          <a:ext cx="8037512" cy="3127375"/>
        </p:xfrm>
        <a:graphic>
          <a:graphicData uri="http://schemas.openxmlformats.org/presentationml/2006/ole">
            <p:oleObj spid="_x0000_s15368" name="Диаграмма" r:id="rId4" imgW="8054424" imgH="3108960" progId="MSGraph.Chart.8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539750" y="622300"/>
          <a:ext cx="7835900" cy="4095750"/>
        </p:xfrm>
        <a:graphic>
          <a:graphicData uri="http://schemas.openxmlformats.org/presentationml/2006/ole">
            <p:oleObj spid="_x0000_s16386" name="Диаграмма" r:id="rId3" imgW="7871472" imgH="4114800" progId="MSGraph.Chart.8">
              <p:embed/>
            </p:oleObj>
          </a:graphicData>
        </a:graphic>
      </p:graphicFrame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683568" y="4869160"/>
            <a:ext cx="17112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Источник: Росстат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692696"/>
            <a:ext cx="8712968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Факторы, определившие динамику цен в 2017 году</a:t>
            </a:r>
          </a:p>
          <a:p>
            <a:pPr>
              <a:lnSpc>
                <a:spcPct val="150000"/>
              </a:lnSpc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А) в плюс: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Рост цен на нефть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 июня 2017 в 1,4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раза как результат соглашения ОПЕК+, снижение дефицита бюджета, дополнительные затраты бюджета на социальную сферу и поддержку рынка недвижимости.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Снижение ключевой ставки ЦБ РФ до 7,5%, инфляции до 2,5%, ипотечных ставок до 9,5-10%. </a:t>
            </a:r>
          </a:p>
          <a:p>
            <a:pPr marL="342900" indent="-342900" algn="just">
              <a:lnSpc>
                <a:spcPct val="150000"/>
              </a:lnSpc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Б) в минус: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Продолжающееся в течение 4 лет снижение реальных располагаемых душевых доходов населения и трех лет – стагнация номинальных душевых доходов.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Демографические трудности, снижение численности работников.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79512" y="309573"/>
            <a:ext cx="8784976" cy="572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Факторы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ценообразования на рынке жилой недвижимости Москвы в 2018 году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А) В плюс</a:t>
            </a:r>
          </a:p>
          <a:p>
            <a:pPr marL="0" marR="0" lvl="0" indent="45085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Цены на нефть и курс доллара основными мировыми аналитиками прогнозируются стабильными на уровне 60-65 $/баррель и 55-60 руб./доллар. Рост ВВП РФ прогнозируется чуть выше предыдущего года – от 1,7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до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2,0%. </a:t>
            </a:r>
          </a:p>
          <a:p>
            <a:pPr marL="0" marR="0" lvl="0" indent="45085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В прошлом году не реализовался прогноз роста реальных располагаемых доходов населения, но в текущем году есть согласие аналитиков о том, что такой рост начнется, с учетом уже начавшихся дополнительных выплат пенсионерам, повышении МРОТ и других мер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социальной поддержки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населения в условиях окончания президентского электорального цикла. </a:t>
            </a:r>
          </a:p>
          <a:p>
            <a:pPr marL="0" marR="0" lvl="0" indent="45085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Повышению спроса и предотвращению снижения цен будет способствовать новая программа субсидирования ипотеки – до 6% отдельным группам населения.</a:t>
            </a:r>
          </a:p>
          <a:p>
            <a:pPr indent="4508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Реорганизация системы финансирования жилстроительства (от долевого участия к проектному финансированию) может привести к уходу с рынка слабых застройщиков, снижению объемов нового строительства и предложения, что окажет давление на цены.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496944" cy="61401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Б) В минус</a:t>
            </a:r>
          </a:p>
          <a:p>
            <a:pPr lvl="0" indent="4508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В условиях усиления </a:t>
            </a:r>
            <a:r>
              <a:rPr lang="ru-RU" sz="16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санкционного</a:t>
            </a:r>
            <a:r>
              <a:rPr lang="ru-RU" sz="1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давления возможно начало реализации ряда непопулярных мер, связанных с сокращением доли </a:t>
            </a:r>
            <a:r>
              <a:rPr lang="ru-RU" sz="16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самозанятого</a:t>
            </a:r>
            <a:r>
              <a:rPr lang="ru-RU" sz="1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населения, высвобождением работников с  реорганизуемых неэффективных предприятий, что будет снижать темпы роста среднедушевого дохода населения.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>
              <a:lnSpc>
                <a:spcPct val="150000"/>
              </a:lnSpc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>
              <a:lnSpc>
                <a:spcPct val="150000"/>
              </a:lnSpc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Кроме того, в Москве возникли новые риски, связанные с программой реновации и зависящие от сценариев развития проекта:</a:t>
            </a:r>
          </a:p>
          <a:p>
            <a:pPr indent="457200">
              <a:lnSpc>
                <a:spcPct val="150000"/>
              </a:lnSpc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а) в плюс – выкуп городом нераспроданных квартир  под переселение, снижение объема предложения, инверсия соотношения спрос/предложение, рост цен;</a:t>
            </a:r>
          </a:p>
          <a:p>
            <a:pPr indent="457200">
              <a:lnSpc>
                <a:spcPct val="150000"/>
              </a:lnSpc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б) в минус – строительство дополнительного объема коммерческих квартир и повышение предложения на рынке, новая волна снижения цен. </a:t>
            </a:r>
          </a:p>
          <a:p>
            <a:pPr indent="457200">
              <a:lnSpc>
                <a:spcPct val="150000"/>
              </a:lnSpc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57200" algn="just">
              <a:lnSpc>
                <a:spcPct val="150000"/>
              </a:lnSpc>
            </a:pPr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 таких исходных данных прогноз ценовой динамики на жилищном рынке Москвы на 2018 год - начало медленного подъема цен. Возможно повышение цен в пределах (1,0-2,0)%. 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717</Words>
  <Application>Microsoft Office PowerPoint</Application>
  <PresentationFormat>Экран (4:3)</PresentationFormat>
  <Paragraphs>79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Тема Office</vt:lpstr>
      <vt:lpstr>Диаграмма</vt:lpstr>
      <vt:lpstr>Диаграмма Microsoft Graph</vt:lpstr>
      <vt:lpstr>Стерник Г.М. председатель Комитета МАР по аналитике и консалтингу, ООО «Sternik′s Consulting» www.realtymarket.ru, gm_sternik@sterno.ru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Стерник Г.М. председатель Комитета МАР по аналитике и консалтингу, ООО «Sternik′s Consulting» www.realtymarket.ru, gm_sternik@sterno.ru</dc:title>
  <dc:creator>Геннадий Моисеевич</dc:creator>
  <cp:lastModifiedBy>lenovo</cp:lastModifiedBy>
  <cp:revision>22</cp:revision>
  <dcterms:created xsi:type="dcterms:W3CDTF">2018-03-23T08:50:45Z</dcterms:created>
  <dcterms:modified xsi:type="dcterms:W3CDTF">2018-04-17T09:26:03Z</dcterms:modified>
</cp:coreProperties>
</file>