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4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 МАР по аналитике и консалтингу, ООО «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Sternik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 Consulting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realtymarket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sternik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sterno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208912" cy="2880320"/>
          </a:xfrm>
        </p:spPr>
        <p:txBody>
          <a:bodyPr>
            <a:normAutofit fontScale="70000" lnSpcReduction="20000"/>
          </a:bodyPr>
          <a:lstStyle/>
          <a:p>
            <a:r>
              <a:rPr lang="ru-RU" sz="44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Ценовой прогноз жилищного рынка Москвы на 2018 год </a:t>
            </a:r>
            <a:endParaRPr lang="ru-RU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конференции «Анализ и прогноз рынка недвижимости и строительства» Сочинского Всероссийского жилищного конгресса 20.04.2018)</a:t>
            </a:r>
          </a:p>
          <a:p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 - 2018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35353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3571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среднесрочной перспективе (3-5 лет) угрозу поступательному развитию экономики России создают усиление санкций и связанные с этим потери бизнеса и населения, что может затормозить начало роста цен на жилищном рынке.</a:t>
            </a:r>
            <a:endParaRPr lang="ru-RU" b="1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долгосрочной перспективе (10-20 лет) – ожидаемый многими специалистами глобальный системный кризис, связанный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переходом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новой модели глобальной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экономики и сопровождающийся конкуренцией, торговыми войнами,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лдокальными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военными конфликтами в мировом масштабе.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98245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Консалтинг»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+7(903)747-46-93 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520" y="404664"/>
          <a:ext cx="8559800" cy="4984750"/>
        </p:xfrm>
        <a:graphic>
          <a:graphicData uri="http://schemas.openxmlformats.org/presentationml/2006/ole">
            <p:oleObj spid="_x0000_s2050" name="Диаграмма" r:id="rId3" imgW="8603064" imgH="5006340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228184" y="2564904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210,4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2564904"/>
            <a:ext cx="78098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-0,8%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2400" y="2564904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210,2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3284984"/>
            <a:ext cx="780983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-2,1%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00392" y="3284984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205,8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3789040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176,7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3789040"/>
            <a:ext cx="83548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+1,8%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00392" y="371703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179,9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4581128"/>
            <a:ext cx="780983" cy="369332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-4,4%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28384" y="4653136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169,0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544522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Комитет МАР по аналитике и консалтингу по данным ГК МИЭЛЬ, «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МИЭЛЬ-Новостройки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 ООО «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Стерникс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Консалтинг»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512" y="6062518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Отклонение фактических данных от прогноза составило +(1-2)% на вторичном и  +(5-7)% на первичном рынке.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95536" y="188640"/>
          <a:ext cx="8475663" cy="2908300"/>
        </p:xfrm>
        <a:graphic>
          <a:graphicData uri="http://schemas.openxmlformats.org/presentationml/2006/ole">
            <p:oleObj spid="_x0000_s20482" name="Диаграмма" r:id="rId3" imgW="8511480" imgH="2918532" progId="MSGraph.Char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67544" y="3140968"/>
          <a:ext cx="8421687" cy="3219450"/>
        </p:xfrm>
        <a:graphic>
          <a:graphicData uri="http://schemas.openxmlformats.org/presentationml/2006/ole">
            <p:oleObj spid="_x0000_s20483" name="Диаграмма" r:id="rId4" imgW="8458128" imgH="3230808" progId="MSGraph.Chart.8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528" y="6381328"/>
            <a:ext cx="5934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Комитет по аналитике МАР, ООО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Консалтинг»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2514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Увеличение доли скрытых доходов населения по отношению к доле оплаты труда и критическое расходование сбережений населения в 2017 году является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макрофинансовым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фактором роста платежеспособного спроса на рынке недвижимости.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факторы способствовали этому?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4">
            <a:extLst>
              <a:ext uri="{FF2B5EF4-FFF2-40B4-BE49-F238E27FC236}">
                <a16:creationId xmlns="" xmlns:a16="http://schemas.microsoft.com/office/drawing/2014/main" id="{1261EA8B-724F-4081-B0BE-CF947CA55F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58047250"/>
              </p:ext>
            </p:extLst>
          </p:nvPr>
        </p:nvGraphicFramePr>
        <p:xfrm>
          <a:off x="179512" y="908720"/>
          <a:ext cx="8280920" cy="3641558"/>
        </p:xfrm>
        <a:graphic>
          <a:graphicData uri="http://schemas.openxmlformats.org/drawingml/2006/table">
            <a:tbl>
              <a:tblPr firstRow="1" firstCol="1" bandRow="1"/>
              <a:tblGrid>
                <a:gridCol w="6552728">
                  <a:extLst>
                    <a:ext uri="{9D8B030D-6E8A-4147-A177-3AD203B41FA5}">
                      <a16:colId xmlns="" xmlns:a16="http://schemas.microsoft.com/office/drawing/2014/main" val="1644281172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848716596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Прирост ВВП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1,7%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Потребление домашних хозяйств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3,4%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1646401"/>
                  </a:ext>
                </a:extLst>
              </a:tr>
              <a:tr h="447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Дефлятор ВВП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5,5%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74743952"/>
                  </a:ext>
                </a:extLst>
              </a:tr>
              <a:tr h="34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Дефлятор потребления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3,3%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0754053"/>
                  </a:ext>
                </a:extLst>
              </a:tr>
              <a:tr h="34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Инфляция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2,5%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Реальные располагаемые доходы населения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Снижение 1,7%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Номинальные доходы населения составили 55,1 трлн.руб.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1,8%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739028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т.ч. оплата труда 22,7 трлн.руб.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2,3%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848791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Оплата труда, включая скрытые доходы – 44,0 трлн.руб.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Рост 7%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99127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Сбережения населения по итогам 2017 г. – 4,6 трлн.руб.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Падение 24,6%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756682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47664" y="260648"/>
            <a:ext cx="636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макроэкономические показатели РФ в 2017 году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0063" y="260350"/>
          <a:ext cx="8288337" cy="2636838"/>
        </p:xfrm>
        <a:graphic>
          <a:graphicData uri="http://schemas.openxmlformats.org/presentationml/2006/ole">
            <p:oleObj spid="_x0000_s15362" name="Диаграмма" r:id="rId3" imgW="8305848" imgH="2644212" progId="MSGraph.Chart.8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67544" y="2924944"/>
            <a:ext cx="17006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ЦБ РФ.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19310" y="6381328"/>
            <a:ext cx="25517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ЦБ РФ,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Росреестр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467544" y="3284984"/>
          <a:ext cx="8037512" cy="3127375"/>
        </p:xfrm>
        <a:graphic>
          <a:graphicData uri="http://schemas.openxmlformats.org/presentationml/2006/ole">
            <p:oleObj spid="_x0000_s15368" name="Диаграмма" r:id="rId4" imgW="8054424" imgH="310896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9750" y="622300"/>
          <a:ext cx="7835900" cy="4095750"/>
        </p:xfrm>
        <a:graphic>
          <a:graphicData uri="http://schemas.openxmlformats.org/presentationml/2006/ole">
            <p:oleObj spid="_x0000_s16386" name="Диаграмма" r:id="rId3" imgW="7871472" imgH="4114800" progId="MSGraph.Chart.8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3568" y="4869160"/>
            <a:ext cx="17112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Росстат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определившие динамику цен в 2017 году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А) в плюс: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Рост цен на нефть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июня 2017 в 1,4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раза как результат соглашения ОПЕК+, снижение дефицита бюджета, дополнительные затраты бюджета на социальную сферу и поддержку рынка недвижимости.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Снижение ключевой ставки ЦБ РФ до 7,5%, инфляции до 2,5%, ипотечных ставок до 9,5-10%. </a:t>
            </a:r>
          </a:p>
          <a:p>
            <a:pPr marL="342900" indent="-3429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 в минус: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Продолжающееся в течение 4 лет снижение реальных располагаемых душевых доходов населения и трех лет – стагнация номинальных душевых доходов.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Демографические трудности, снижение численности работников.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309573"/>
            <a:ext cx="878497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ценообразования на рынке жилой недвижимости Москвы в 2018 году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 плюс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Цены на нефть и курс доллара основными мировыми аналитиками прогнозируются стабильными на уровне 60-65 $/баррель и 55-60 руб./доллар. Рост ВВП РФ прогнозируется чуть выше предыдущего года – от 1,7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2,0%.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прошлом году не реализовался прогноз роста реальных располагаемых доходов населения, но в текущем году есть согласие аналитиков о том, что такой рост начнется, с учетом уже начавшихся дополнительных выплат пенсионерам, повышении МРОТ и других мер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социальной поддержки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населения в условиях окончания президентского электорального цикла.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Повышению спроса и предотвращению снижения цен будет способствовать новая программа субсидирования ипотеки – до 6% отдельным группам населения.</a:t>
            </a: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Реорганизация системы финансирования жилстроительства (от долевого участия к проектному финансированию) может привести к уходу с рынка слабых застройщиков, снижению объемов нового строительства и предложения, что окажет давление на цены.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Б) В минус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условиях усиления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санкционного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давления возможно начало реализации ряда непопулярных мер, связанных с сокращением доли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самозанятого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населения, высвобождением работников с  реорганизуемых неэффективных предприятий, что будет снижать темпы роста среднедушевого дохода населения.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Кроме того, в Москве возникли новые риски, связанные с программой реновации и зависящие от сценариев развития проекта:</a:t>
            </a:r>
          </a:p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а) в плюс – выкуп городом нераспроданных квартир  под переселение, снижение объема предложения, инверсия соотношения спрос/предложение, рост цен;</a:t>
            </a:r>
          </a:p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 в минус – строительство дополнительного объема коммерческих квартир и повышение предложения на рынке, новая волна снижения цен. </a:t>
            </a:r>
          </a:p>
          <a:p>
            <a:pPr indent="457200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таких исходных данных прогноз ценовой динамики на жилищном рынке Москвы на 2018 год - начало медленного подъема цен. Возможно повышение цен в пределах (1,0-2,0)%.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717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Диаграмма</vt:lpstr>
      <vt:lpstr>Диаграмма Microsoft Graph</vt:lpstr>
      <vt:lpstr>Стерник Г.М. председатель Комитета МАР по аналитике и консалтингу, ООО «Sternik′s Consulting» www.realtymarket.ru, gm_sternik@sterno.ru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председатель Комитета МАР по аналитике и консалтингу, ООО «Sternik′s Consulting» www.realtymarket.ru, gm_sternik@sterno.ru</dc:title>
  <dc:creator>Геннадий Моисеевич</dc:creator>
  <cp:lastModifiedBy>lenovo</cp:lastModifiedBy>
  <cp:revision>22</cp:revision>
  <dcterms:created xsi:type="dcterms:W3CDTF">2018-03-23T08:50:45Z</dcterms:created>
  <dcterms:modified xsi:type="dcterms:W3CDTF">2018-04-17T09:26:03Z</dcterms:modified>
</cp:coreProperties>
</file>