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ocflow\exchange\M_GD\&#1075;&#1091;&#1073;&#1077;&#1088;&#1085;&#1072;&#1090;&#1086;&#1088;&#1091;\&#1048;&#1085;&#1092;&#1086;&#1088;&#1084;&#1072;&#1094;&#1080;&#1103;%20&#1076;&#1083;&#1103;%20&#1041;&#1077;&#1088;&#1075;&#1072;%20&#1089;%202005&#107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Docflow\exchange\M_GD\&#1075;&#1091;&#1073;&#1077;&#1088;&#1085;&#1072;&#1090;&#1086;&#1088;&#1091;\&#1048;&#1085;&#1092;&#1086;&#1088;&#1084;&#1072;&#1094;&#1080;&#1103;%20&#1076;&#1083;&#1103;%20&#1041;&#1077;&#1088;&#1075;&#1072;%20&#1089;%202005&#107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ovetov_i\&#1056;&#1072;&#1073;&#1086;&#1095;&#1080;&#1081;%20&#1089;&#1090;&#1086;&#1083;\&#1048;&#1085;&#1092;&#1086;&#1088;&#1084;&#1072;&#1094;&#1080;&#1103;%20&#1076;&#1083;&#1103;%20&#1085;&#1086;&#1074;&#1086;&#1075;&#1086;%20&#1055;&#1088;&#1072;&#1074;&#1080;&#1090;&#1077;&#1083;&#1100;&#1089;&#1090;&#1074;&#1072;\&#1094;&#1077;&#1085;&#1099;%202005-201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ovetov_i\&#1056;&#1072;&#1073;&#1086;&#1095;&#1080;&#1081;%20&#1089;&#1090;&#1086;&#1083;\&#1048;&#1085;&#1092;&#1086;&#1088;&#1084;&#1072;&#1094;&#1080;&#1103;%20&#1076;&#1083;&#1103;%20&#1085;&#1086;&#1074;&#1086;&#1075;&#1086;%20&#1055;&#1088;&#1072;&#1074;&#1080;&#1090;&#1077;&#1083;&#1100;&#1089;&#1090;&#1074;&#1072;\&#1094;&#1077;&#1085;&#1099;%202005-201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ovetov_i\&#1056;&#1072;&#1073;&#1086;&#1095;&#1080;&#1081;%20&#1089;&#1090;&#1086;&#1083;\&#1048;&#1085;&#1092;&#1086;&#1088;&#1084;&#1072;&#1094;&#1080;&#1103;%20&#1076;&#1083;&#1103;%20&#1085;&#1086;&#1074;&#1086;&#1075;&#1086;%20&#1055;&#1088;&#1072;&#1074;&#1080;&#1090;&#1077;&#1083;&#1100;&#1089;&#1090;&#1074;&#1072;\&#1094;&#1077;&#1085;&#1099;%202005-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1"/>
          <c:order val="0"/>
          <c:tx>
            <c:strRef>
              <c:f>Лист4!$A$6</c:f>
              <c:strCache>
                <c:ptCount val="1"/>
                <c:pt idx="0">
                  <c:v>Выдано кредитов, всего, шт.</c:v>
                </c:pt>
              </c:strCache>
            </c:strRef>
          </c:tx>
          <c:spPr>
            <a:solidFill>
              <a:srgbClr val="92D050"/>
            </a:solidFill>
          </c:spPr>
          <c:dPt>
            <c:idx val="6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3.4224598930481187E-2"/>
                  <c:y val="-1.3082583810302636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1326</a:t>
                    </a:r>
                  </a:p>
                </c:rich>
              </c:tx>
              <c:showVal val="1"/>
            </c:dLbl>
            <c:dLbl>
              <c:idx val="6"/>
              <c:layout>
                <c:manualLayout>
                  <c:x val="6.1728395061728426E-3"/>
                  <c:y val="-2.8060326608944881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Лист4!$J$5:$P$5</c:f>
              <c:strCache>
                <c:ptCount val="7"/>
                <c:pt idx="0">
                  <c:v>2005 г.</c:v>
                </c:pt>
                <c:pt idx="1">
                  <c:v>2006 г.</c:v>
                </c:pt>
                <c:pt idx="2">
                  <c:v>2007 г.</c:v>
                </c:pt>
                <c:pt idx="3">
                  <c:v>2008 г.</c:v>
                </c:pt>
                <c:pt idx="4">
                  <c:v>2009 г.</c:v>
                </c:pt>
                <c:pt idx="5">
                  <c:v>7 мес. 2010 г.</c:v>
                </c:pt>
                <c:pt idx="6">
                  <c:v>план 2010г.</c:v>
                </c:pt>
              </c:strCache>
            </c:strRef>
          </c:cat>
          <c:val>
            <c:numRef>
              <c:f>Лист4!$J$6:$P$6</c:f>
              <c:numCache>
                <c:formatCode>#,##0</c:formatCode>
                <c:ptCount val="7"/>
                <c:pt idx="0">
                  <c:v>1326</c:v>
                </c:pt>
                <c:pt idx="1">
                  <c:v>6083</c:v>
                </c:pt>
                <c:pt idx="2">
                  <c:v>8419</c:v>
                </c:pt>
                <c:pt idx="3" formatCode="General">
                  <c:v>7123</c:v>
                </c:pt>
                <c:pt idx="4" formatCode="General">
                  <c:v>2495</c:v>
                </c:pt>
                <c:pt idx="5" formatCode="General">
                  <c:v>2949</c:v>
                </c:pt>
                <c:pt idx="6" formatCode="General">
                  <c:v>4500</c:v>
                </c:pt>
              </c:numCache>
            </c:numRef>
          </c:val>
        </c:ser>
        <c:shape val="cylinder"/>
        <c:axId val="70117248"/>
        <c:axId val="70118784"/>
        <c:axId val="0"/>
      </c:bar3DChart>
      <c:catAx>
        <c:axId val="7011724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ru-RU"/>
          </a:p>
        </c:txPr>
        <c:crossAx val="70118784"/>
        <c:crosses val="autoZero"/>
        <c:auto val="1"/>
        <c:lblAlgn val="ctr"/>
        <c:lblOffset val="100"/>
      </c:catAx>
      <c:valAx>
        <c:axId val="7011878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117248"/>
        <c:crosses val="autoZero"/>
        <c:crossBetween val="between"/>
      </c:valAx>
      <c:spPr>
        <a:ln>
          <a:noFill/>
        </a:ln>
      </c:spPr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>
        <c:manualLayout>
          <c:layoutTarget val="inner"/>
          <c:xMode val="edge"/>
          <c:yMode val="edge"/>
          <c:x val="0.10679133858267727"/>
          <c:y val="4.4861391929187373E-2"/>
          <c:w val="0.88394940215806472"/>
          <c:h val="0.63325771774979245"/>
        </c:manualLayout>
      </c:layout>
      <c:bar3DChart>
        <c:barDir val="col"/>
        <c:grouping val="clustered"/>
        <c:ser>
          <c:idx val="1"/>
          <c:order val="0"/>
          <c:tx>
            <c:strRef>
              <c:f>Лист4!$A$6</c:f>
              <c:strCache>
                <c:ptCount val="1"/>
                <c:pt idx="0">
                  <c:v>Выдано кредитов, всего, шт.</c:v>
                </c:pt>
              </c:strCache>
            </c:strRef>
          </c:tx>
          <c:spPr>
            <a:solidFill>
              <a:srgbClr val="92D050"/>
            </a:solidFill>
          </c:spPr>
          <c:dPt>
            <c:idx val="6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3.850267379679144E-2"/>
                  <c:y val="-2.6165167620605313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535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Лист4!$J$5:$P$5</c:f>
              <c:strCache>
                <c:ptCount val="7"/>
                <c:pt idx="0">
                  <c:v>2005 г.</c:v>
                </c:pt>
                <c:pt idx="1">
                  <c:v>2006 г.</c:v>
                </c:pt>
                <c:pt idx="2">
                  <c:v>2007 г.</c:v>
                </c:pt>
                <c:pt idx="3">
                  <c:v>2008 г.</c:v>
                </c:pt>
                <c:pt idx="4">
                  <c:v>2009 г.</c:v>
                </c:pt>
                <c:pt idx="5">
                  <c:v>7 мес. 2010 г.</c:v>
                </c:pt>
                <c:pt idx="6">
                  <c:v>план 2010г.</c:v>
                </c:pt>
              </c:strCache>
            </c:strRef>
          </c:cat>
          <c:val>
            <c:numRef>
              <c:f>Лист4!$J$9:$P$9</c:f>
              <c:numCache>
                <c:formatCode>0</c:formatCode>
                <c:ptCount val="7"/>
                <c:pt idx="0">
                  <c:v>535</c:v>
                </c:pt>
                <c:pt idx="1">
                  <c:v>3738</c:v>
                </c:pt>
                <c:pt idx="2">
                  <c:v>7566</c:v>
                </c:pt>
                <c:pt idx="3">
                  <c:v>5729</c:v>
                </c:pt>
                <c:pt idx="4">
                  <c:v>2034</c:v>
                </c:pt>
                <c:pt idx="5" formatCode="General">
                  <c:v>2278</c:v>
                </c:pt>
                <c:pt idx="6" formatCode="General">
                  <c:v>4000</c:v>
                </c:pt>
              </c:numCache>
            </c:numRef>
          </c:val>
        </c:ser>
        <c:shape val="cylinder"/>
        <c:axId val="70627328"/>
        <c:axId val="70628864"/>
        <c:axId val="0"/>
      </c:bar3DChart>
      <c:catAx>
        <c:axId val="70627328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sz="1400"/>
            </a:pPr>
            <a:endParaRPr lang="ru-RU"/>
          </a:p>
        </c:txPr>
        <c:crossAx val="70628864"/>
        <c:crosses val="autoZero"/>
        <c:auto val="1"/>
        <c:lblAlgn val="ctr"/>
        <c:lblOffset val="100"/>
      </c:catAx>
      <c:valAx>
        <c:axId val="70628864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627328"/>
        <c:crosses val="autoZero"/>
        <c:crossBetween val="between"/>
      </c:valAx>
      <c:spPr>
        <a:ln>
          <a:noFill/>
        </a:ln>
      </c:spPr>
    </c:plotArea>
    <c:plotVisOnly val="1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2"/>
          <c:order val="0"/>
          <c:tx>
            <c:strRef>
              <c:f>'2005-2010'!$A$7</c:f>
              <c:strCache>
                <c:ptCount val="1"/>
                <c:pt idx="0">
                  <c:v>Рыночная цена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'2005-2010'!$B$4:$G$4</c:f>
              <c:strCache>
                <c:ptCount val="6"/>
                <c:pt idx="0">
                  <c:v>2005 г.</c:v>
                </c:pt>
                <c:pt idx="1">
                  <c:v>2006 г.</c:v>
                </c:pt>
                <c:pt idx="2">
                  <c:v>2007 г.</c:v>
                </c:pt>
                <c:pt idx="3">
                  <c:v>2008 г.</c:v>
                </c:pt>
                <c:pt idx="4">
                  <c:v>2009 г.</c:v>
                </c:pt>
                <c:pt idx="5">
                  <c:v>2010 г.</c:v>
                </c:pt>
              </c:strCache>
            </c:strRef>
          </c:cat>
          <c:val>
            <c:numRef>
              <c:f>'2005-2010'!$B$7:$G$7</c:f>
              <c:numCache>
                <c:formatCode>0.0</c:formatCode>
                <c:ptCount val="6"/>
                <c:pt idx="0">
                  <c:v>17.7</c:v>
                </c:pt>
                <c:pt idx="1">
                  <c:v>21.2</c:v>
                </c:pt>
                <c:pt idx="2">
                  <c:v>28.9</c:v>
                </c:pt>
                <c:pt idx="3">
                  <c:v>37.6</c:v>
                </c:pt>
                <c:pt idx="4">
                  <c:v>34.6</c:v>
                </c:pt>
                <c:pt idx="5">
                  <c:v>32.200000000000003</c:v>
                </c:pt>
              </c:numCache>
            </c:numRef>
          </c:val>
        </c:ser>
        <c:shape val="cylinder"/>
        <c:axId val="70849664"/>
        <c:axId val="70851200"/>
        <c:axId val="0"/>
      </c:bar3DChart>
      <c:catAx>
        <c:axId val="7084966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851200"/>
        <c:crosses val="autoZero"/>
        <c:auto val="1"/>
        <c:lblAlgn val="ctr"/>
        <c:lblOffset val="100"/>
      </c:catAx>
      <c:valAx>
        <c:axId val="70851200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849664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Лист3!$A$4</c:f>
              <c:strCache>
                <c:ptCount val="1"/>
                <c:pt idx="0">
                  <c:v>Доля населения, желающая улучшить жилищные условия, %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Лист3!$B$3:$F$3</c:f>
              <c:strCache>
                <c:ptCount val="5"/>
                <c:pt idx="0">
                  <c:v>2006 г.</c:v>
                </c:pt>
                <c:pt idx="1">
                  <c:v>2007 г.</c:v>
                </c:pt>
                <c:pt idx="2">
                  <c:v>2008 г.</c:v>
                </c:pt>
                <c:pt idx="3">
                  <c:v>2009 г.</c:v>
                </c:pt>
                <c:pt idx="4">
                  <c:v>2010 г.</c:v>
                </c:pt>
              </c:strCache>
            </c:strRef>
          </c:cat>
          <c:val>
            <c:numRef>
              <c:f>Лист3!$B$4:$F$4</c:f>
              <c:numCache>
                <c:formatCode>General</c:formatCode>
                <c:ptCount val="5"/>
                <c:pt idx="0">
                  <c:v>80</c:v>
                </c:pt>
                <c:pt idx="1">
                  <c:v>73</c:v>
                </c:pt>
                <c:pt idx="2">
                  <c:v>32</c:v>
                </c:pt>
                <c:pt idx="3">
                  <c:v>25</c:v>
                </c:pt>
                <c:pt idx="4">
                  <c:v>32</c:v>
                </c:pt>
              </c:numCache>
            </c:numRef>
          </c:val>
        </c:ser>
        <c:shape val="cylinder"/>
        <c:axId val="70892928"/>
        <c:axId val="70902912"/>
        <c:axId val="0"/>
      </c:bar3DChart>
      <c:catAx>
        <c:axId val="70892928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902912"/>
        <c:crosses val="autoZero"/>
        <c:auto val="1"/>
        <c:lblAlgn val="ctr"/>
        <c:lblOffset val="100"/>
      </c:catAx>
      <c:valAx>
        <c:axId val="7090291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0892928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Лист3!$A$6</c:f>
              <c:strCache>
                <c:ptCount val="1"/>
                <c:pt idx="0">
                  <c:v>Доля населения, желающая приобрести вновь возведенное жилье, %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Val val="1"/>
          </c:dLbls>
          <c:cat>
            <c:strRef>
              <c:f>Лист3!$B$3:$F$3</c:f>
              <c:strCache>
                <c:ptCount val="5"/>
                <c:pt idx="0">
                  <c:v>2006 г.</c:v>
                </c:pt>
                <c:pt idx="1">
                  <c:v>2007 г.</c:v>
                </c:pt>
                <c:pt idx="2">
                  <c:v>2008 г.</c:v>
                </c:pt>
                <c:pt idx="3">
                  <c:v>2009 г.</c:v>
                </c:pt>
                <c:pt idx="4">
                  <c:v>2010 г.</c:v>
                </c:pt>
              </c:strCache>
            </c:strRef>
          </c:cat>
          <c:val>
            <c:numRef>
              <c:f>Лист3!$B$6:$F$6</c:f>
              <c:numCache>
                <c:formatCode>General</c:formatCode>
                <c:ptCount val="5"/>
                <c:pt idx="0">
                  <c:v>35</c:v>
                </c:pt>
                <c:pt idx="1">
                  <c:v>42</c:v>
                </c:pt>
                <c:pt idx="2">
                  <c:v>22</c:v>
                </c:pt>
                <c:pt idx="3">
                  <c:v>16</c:v>
                </c:pt>
                <c:pt idx="4">
                  <c:v>38</c:v>
                </c:pt>
              </c:numCache>
            </c:numRef>
          </c:val>
        </c:ser>
        <c:shape val="cylinder"/>
        <c:axId val="71000832"/>
        <c:axId val="71002368"/>
        <c:axId val="0"/>
      </c:bar3DChart>
      <c:catAx>
        <c:axId val="71000832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1002368"/>
        <c:crosses val="autoZero"/>
        <c:auto val="1"/>
        <c:lblAlgn val="ctr"/>
        <c:lblOffset val="100"/>
      </c:catAx>
      <c:valAx>
        <c:axId val="7100236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1000832"/>
        <c:crosses val="autoZero"/>
        <c:crossBetween val="between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AF970-C505-49F2-9F26-67D7DC4FF73B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95CF-CE8D-4551-B422-989BEE5B3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6BE95-2B38-493D-A393-C42FAD9ECB82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5D97-0518-4D0A-AC96-227CDD63D4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5BD49-5C60-454A-88CE-0AD6B126553D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2A8F0-D9F6-44AC-B1D9-00811EC46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ACA3F-8E9C-46FF-A234-3CF898C7FACE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101F6-97C2-4BB6-BBC1-7EF266E5C9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2B10-6036-4478-A5FD-652F3461EC2C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3626C-2FFA-4B60-9D15-C9B8538DF8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6C4D5-AE42-4ADB-9F96-D9E9B6F2F795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E5E6A-515D-47A3-9C6D-BB5F0D3F5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2A8F7-110A-4C64-A8EF-F2CF3C4A9DB4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3A9AC-F61C-43BC-9BD3-6DAEE987B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6FBDF-04A3-4BA9-8588-E375501D2553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DDE26-70F3-49D2-BF7D-4045AEFB2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50609-0729-40C5-809E-26248E26925E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1DFB-D2D9-4C13-9575-848280E3F9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FB8C5-F908-43D9-A3F4-9E4BEF886774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43EF-9C61-480F-A99B-22A37DCB69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3C28-9C0B-493F-9083-CF9AFB2D7135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BA42D-88FE-40FE-B8B9-A70105BEBE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31C616E-A2D0-475C-9515-FA84FEDB5D13}" type="datetimeFigureOut">
              <a:rPr lang="ru-RU"/>
              <a:pPr>
                <a:defRPr/>
              </a:pPr>
              <a:t>13.09.2010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061BB12-C7E7-48C5-A34B-7F8E7C4EB8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00188"/>
            <a:ext cx="7772400" cy="36433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900" b="1" dirty="0" smtClean="0"/>
              <a:t>Спрос на региональном рынке первичного жилья: влияние кризиса, меры по повышению спроса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(на примере Оренбургской области)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142875" y="190500"/>
            <a:ext cx="8858250" cy="2201333"/>
          </a:xfrm>
        </p:spPr>
        <p:txBody>
          <a:bodyPr/>
          <a:lstStyle/>
          <a:p>
            <a:r>
              <a:rPr lang="ru-RU" sz="2800" b="1" dirty="0" smtClean="0"/>
              <a:t>Слайд 8: </a:t>
            </a:r>
            <a:r>
              <a:rPr lang="ru-RU" sz="2800" dirty="0" smtClean="0"/>
              <a:t>Оказание </a:t>
            </a:r>
            <a:r>
              <a:rPr lang="ru-RU" sz="2800" dirty="0" smtClean="0"/>
              <a:t>помощи жителям Оренбургской области при формировании первоначального взноса на получение ипотечного кредита и в процессе обслуживания ипотечных кредитов</a:t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500063" y="2000252"/>
            <a:ext cx="8229600" cy="452543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E66B2-BC62-49D7-AE78-4EB233DD7C20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64" y="2190751"/>
            <a:ext cx="3786187" cy="104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Отдел субсидирования Министерства строительства, жилищно-коммунального и дорожного хозяйства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500563" y="2190751"/>
            <a:ext cx="4000500" cy="104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/>
              <a:t>Оренбургский областной фонд развития ИЖК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2938" y="5619752"/>
            <a:ext cx="7643812" cy="857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Жители Оренбургской области</a:t>
            </a:r>
          </a:p>
        </p:txBody>
      </p:sp>
      <p:cxnSp>
        <p:nvCxnSpPr>
          <p:cNvPr id="9" name="Прямая со стрелкой 8"/>
          <p:cNvCxnSpPr/>
          <p:nvPr/>
        </p:nvCxnSpPr>
        <p:spPr>
          <a:xfrm rot="5400000">
            <a:off x="237860" y="4429390"/>
            <a:ext cx="2383367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2095236" y="4429390"/>
            <a:ext cx="2383367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>
            <a:off x="4309799" y="4429391"/>
            <a:ext cx="2383367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6379899" y="4429391"/>
            <a:ext cx="2383367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00063" y="3619500"/>
            <a:ext cx="1643062" cy="12382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i="1" dirty="0">
                <a:solidFill>
                  <a:schemeClr val="tx1"/>
                </a:solidFill>
              </a:rPr>
              <a:t>социальные выплаты для формирования первоначального взноса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357439" y="3619500"/>
            <a:ext cx="1785937" cy="12382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компенсация арендной платы заемщикам в течение 1 года  за наем другого жилья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43688" y="3619500"/>
            <a:ext cx="1928812" cy="12382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заем для поддержки заемщиков в течение 1 года для погашения платежей по кредитам 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572001" y="3619500"/>
            <a:ext cx="1928813" cy="12382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заем для ипотечного кредита с последующим замещением средствами материнского капитала</a:t>
            </a:r>
            <a:endParaRPr lang="ru-RU" sz="1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Слайд 9: </a:t>
            </a:r>
            <a:r>
              <a:rPr lang="ru-RU" sz="2800" dirty="0" smtClean="0"/>
              <a:t>Предоставление </a:t>
            </a:r>
            <a:r>
              <a:rPr lang="ru-RU" sz="2800" dirty="0" smtClean="0"/>
              <a:t>государственных гарантий для привлечения дополнительных финансовых ресурсов в сферу жилищного строительства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6A873-A542-4A3E-8C8B-CFD9A652447E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714500" y="1619251"/>
            <a:ext cx="6072188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Оренбургская область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501" y="3238501"/>
            <a:ext cx="3357563" cy="95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/>
              <a:t>Оренбургская ипотечно-жилищная корпорация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64" y="5048251"/>
            <a:ext cx="2643187" cy="10477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Внешние инвесторы/Банки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000751" y="5048251"/>
            <a:ext cx="2714625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/>
              <a:t>Жилищно-строительный комплекс Оренбургской области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4141524" y="2810141"/>
            <a:ext cx="859367" cy="158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429001" y="2667001"/>
            <a:ext cx="2214563" cy="2857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Государственная гарантия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rot="5400000">
            <a:off x="856458" y="4335199"/>
            <a:ext cx="1428749" cy="1587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>
            <a:off x="1571626" y="3619500"/>
            <a:ext cx="1285875" cy="21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143251" y="5619751"/>
            <a:ext cx="785813" cy="21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H="1" flipV="1">
            <a:off x="3214953" y="4905641"/>
            <a:ext cx="1426633" cy="158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785813" y="4095751"/>
            <a:ext cx="1643062" cy="28574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Облигации/Кредиты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3286126" y="4762501"/>
            <a:ext cx="1285875" cy="2857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Деньги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6215064" y="3619500"/>
            <a:ext cx="1285875" cy="211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6787358" y="4335199"/>
            <a:ext cx="1428749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6643688" y="4191000"/>
            <a:ext cx="1643062" cy="2857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Инвестиции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6833924" y="3524516"/>
            <a:ext cx="3050116" cy="158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5" idx="3"/>
          </p:cNvCxnSpPr>
          <p:nvPr/>
        </p:nvCxnSpPr>
        <p:spPr>
          <a:xfrm rot="10800000" flipV="1">
            <a:off x="7786688" y="2000251"/>
            <a:ext cx="57150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7215188" y="2667000"/>
            <a:ext cx="1714500" cy="7620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chemeClr val="tx1"/>
                </a:solidFill>
              </a:rPr>
              <a:t>Квартиры для жителей Оренбургской области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Слайд 1: </a:t>
            </a:r>
            <a:r>
              <a:rPr lang="ru-RU" dirty="0" smtClean="0"/>
              <a:t>Строительство </a:t>
            </a:r>
            <a:r>
              <a:rPr lang="ru-RU" dirty="0" smtClean="0"/>
              <a:t>жилья в Оренбургской области, тыс. кв.м.</a:t>
            </a:r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presentationml/2006/ole">
            <p:oleObj spid="_x0000_s1026" r:id="rId3" imgW="8230313" imgH="452362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Слайд 2: </a:t>
            </a:r>
            <a:r>
              <a:rPr lang="ru-RU" dirty="0" smtClean="0"/>
              <a:t>Динамика </a:t>
            </a:r>
            <a:r>
              <a:rPr lang="ru-RU" dirty="0" smtClean="0"/>
              <a:t>предоставления ипотечных кредитов в Оренбургской области, штук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Слайд 3: </a:t>
            </a:r>
            <a:r>
              <a:rPr lang="ru-RU" dirty="0" smtClean="0"/>
              <a:t>Сумма </a:t>
            </a:r>
            <a:r>
              <a:rPr lang="ru-RU" dirty="0" smtClean="0"/>
              <a:t>выданных ипотечных жилищных кредитов в Оренбургской области, млн. руб.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/>
              <a:t>Слайд 4: </a:t>
            </a:r>
            <a:r>
              <a:rPr lang="ru-RU" sz="4000" dirty="0" smtClean="0"/>
              <a:t>Динамика </a:t>
            </a:r>
            <a:r>
              <a:rPr lang="ru-RU" sz="4000" dirty="0" smtClean="0"/>
              <a:t>цен на рынке первичного жилья в г. Оренбурге, тыс. руб./кв.м.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500" b="1" dirty="0" smtClean="0"/>
              <a:t>Слайд 5: </a:t>
            </a:r>
            <a:r>
              <a:rPr lang="ru-RU" sz="3500" dirty="0" smtClean="0"/>
              <a:t>Доля </a:t>
            </a:r>
            <a:r>
              <a:rPr lang="ru-RU" sz="3500" dirty="0" smtClean="0"/>
              <a:t>населения, планирующая улучшить жилищные условия, </a:t>
            </a:r>
            <a:br>
              <a:rPr lang="ru-RU" sz="3500" dirty="0" smtClean="0"/>
            </a:br>
            <a:r>
              <a:rPr lang="ru-RU" sz="3500" dirty="0" smtClean="0"/>
              <a:t>% от всего  населения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300" b="1" dirty="0" smtClean="0"/>
              <a:t>Слайд 6: </a:t>
            </a:r>
            <a:r>
              <a:rPr lang="ru-RU" sz="3300" dirty="0" smtClean="0"/>
              <a:t>Доля </a:t>
            </a:r>
            <a:r>
              <a:rPr lang="ru-RU" sz="3300" dirty="0" smtClean="0"/>
              <a:t>населения, желающая приобрести вновь возводимое жилье, % от планирующих улучшить жилищные условия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714375" y="1001184"/>
            <a:ext cx="7772400" cy="785283"/>
          </a:xfrm>
        </p:spPr>
        <p:txBody>
          <a:bodyPr>
            <a:noAutofit/>
          </a:bodyPr>
          <a:lstStyle/>
          <a:p>
            <a:pPr eaLnBrk="1" hangingPunct="1"/>
            <a:r>
              <a:rPr lang="ru-RU" sz="3200" dirty="0" smtClean="0"/>
              <a:t>Проект областной целевой программы</a:t>
            </a:r>
            <a:br>
              <a:rPr lang="ru-RU" sz="3200" dirty="0" smtClean="0"/>
            </a:br>
            <a:endParaRPr lang="ru-RU" sz="3200" dirty="0" smtClean="0"/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75" y="1905000"/>
            <a:ext cx="6400800" cy="3810000"/>
          </a:xfrm>
        </p:spPr>
        <p:txBody>
          <a:bodyPr/>
          <a:lstStyle/>
          <a:p>
            <a:pPr eaLnBrk="1" hangingPunct="1"/>
            <a:r>
              <a:rPr lang="ru-RU" sz="4000" dirty="0" smtClean="0">
                <a:solidFill>
                  <a:schemeClr val="tx1"/>
                </a:solidFill>
              </a:rPr>
              <a:t>Ипотечное жилищное кредитование населения </a:t>
            </a:r>
          </a:p>
          <a:p>
            <a:pPr eaLnBrk="1" hangingPunct="1"/>
            <a:r>
              <a:rPr lang="ru-RU" sz="4000" dirty="0" smtClean="0">
                <a:solidFill>
                  <a:schemeClr val="tx1"/>
                </a:solidFill>
              </a:rPr>
              <a:t>в Оренбургской области в 2011-2015 гг.</a:t>
            </a:r>
          </a:p>
          <a:p>
            <a:pPr eaLnBrk="1" hangingPunct="1"/>
            <a:endParaRPr lang="ru-RU" sz="4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0"/>
            <a:ext cx="7286625" cy="5429249"/>
          </a:xfrm>
        </p:spPr>
        <p:txBody>
          <a:bodyPr/>
          <a:lstStyle/>
          <a:p>
            <a:r>
              <a:rPr lang="ru-RU" sz="2400" b="1" u="sng" dirty="0" smtClean="0">
                <a:solidFill>
                  <a:schemeClr val="tx1"/>
                </a:solidFill>
              </a:rPr>
              <a:t>Слайд 7</a:t>
            </a:r>
            <a:r>
              <a:rPr lang="ru-RU" sz="2400" u="sng" dirty="0" smtClean="0">
                <a:solidFill>
                  <a:schemeClr val="tx1"/>
                </a:solidFill>
              </a:rPr>
              <a:t>: Цель</a:t>
            </a:r>
            <a:endParaRPr lang="ru-RU" sz="2400" u="sng" dirty="0" smtClean="0">
              <a:solidFill>
                <a:schemeClr val="tx1"/>
              </a:solidFill>
            </a:endParaRP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Создание благоприятной среды для активизации системы ипотечного жилищного кредитования, повышение доступности ипотечных кредитов для приобретения жилья экономического класса жителями области </a:t>
            </a:r>
          </a:p>
          <a:p>
            <a:r>
              <a:rPr lang="ru-RU" sz="2400" u="sng" dirty="0" smtClean="0">
                <a:solidFill>
                  <a:schemeClr val="tx1"/>
                </a:solidFill>
              </a:rPr>
              <a:t>Задачи</a:t>
            </a:r>
          </a:p>
          <a:p>
            <a:pPr algn="l"/>
            <a:r>
              <a:rPr lang="ru-RU" sz="2400" dirty="0" smtClean="0">
                <a:solidFill>
                  <a:schemeClr val="tx1"/>
                </a:solidFill>
              </a:rPr>
              <a:t>1.Рефинансирование ипотечных жилищных кредитов</a:t>
            </a:r>
          </a:p>
          <a:p>
            <a:pPr algn="l"/>
            <a:endParaRPr lang="ru-RU" sz="2400" dirty="0" smtClean="0">
              <a:solidFill>
                <a:schemeClr val="tx1"/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2.Оказание помощи жителям Оренбургской области при формировании первоначального взноса на получение ипотечного кредита и в процессе обслуживания ипотечных кредитов</a:t>
            </a:r>
          </a:p>
          <a:p>
            <a:pPr algn="l"/>
            <a:endParaRPr lang="ru-RU" sz="2400" b="1" dirty="0" smtClean="0">
              <a:solidFill>
                <a:schemeClr val="tx1"/>
              </a:solidFill>
            </a:endParaRPr>
          </a:p>
          <a:p>
            <a:pPr algn="l"/>
            <a:r>
              <a:rPr lang="ru-RU" sz="2400" b="1" dirty="0" smtClean="0">
                <a:solidFill>
                  <a:schemeClr val="tx1"/>
                </a:solidFill>
              </a:rPr>
              <a:t>3.Предоставление государственной гарантии для привлечения дополнительных финансовых ресурсов в сферу ипотечного жилищного строительства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302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 Microsoft Office Excel 97-2003</vt:lpstr>
      <vt:lpstr>Спрос на региональном рынке первичного жилья: влияние кризиса, меры по повышению спроса (на примере Оренбургской области)</vt:lpstr>
      <vt:lpstr>Слайд 1: Строительство жилья в Оренбургской области, тыс. кв.м.</vt:lpstr>
      <vt:lpstr>Слайд 2: Динамика предоставления ипотечных кредитов в Оренбургской области, штук</vt:lpstr>
      <vt:lpstr>Слайд 3: Сумма выданных ипотечных жилищных кредитов в Оренбургской области, млн. руб.</vt:lpstr>
      <vt:lpstr>Слайд 4: Динамика цен на рынке первичного жилья в г. Оренбурге, тыс. руб./кв.м.</vt:lpstr>
      <vt:lpstr>Слайд 5: Доля населения, планирующая улучшить жилищные условия,  % от всего  населения</vt:lpstr>
      <vt:lpstr>Слайд 6: Доля населения, желающая приобрести вновь возводимое жилье, % от планирующих улучшить жилищные условия</vt:lpstr>
      <vt:lpstr>Проект областной целевой программы </vt:lpstr>
      <vt:lpstr>Слайд 9</vt:lpstr>
      <vt:lpstr>Слайд 8: Оказание помощи жителям Оренбургской области при формировании первоначального взноса на получение ипотечного кредита и в процессе обслуживания ипотечных кредитов </vt:lpstr>
      <vt:lpstr>Слайд 9: Предоставление государственных гарантий для привлечения дополнительных финансовых ресурсов в сферу жилищного строительства</vt:lpstr>
    </vt:vector>
  </TitlesOfParts>
  <Company>ОИЖК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Иван Н. Советов</dc:creator>
  <cp:lastModifiedBy>Фарафонтов</cp:lastModifiedBy>
  <cp:revision>21</cp:revision>
  <dcterms:created xsi:type="dcterms:W3CDTF">2010-09-10T06:30:29Z</dcterms:created>
  <dcterms:modified xsi:type="dcterms:W3CDTF">2010-09-13T11:12:46Z</dcterms:modified>
</cp:coreProperties>
</file>