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67" r:id="rId3"/>
    <p:sldId id="283" r:id="rId4"/>
    <p:sldId id="280" r:id="rId5"/>
    <p:sldId id="277" r:id="rId6"/>
    <p:sldId id="276" r:id="rId7"/>
    <p:sldId id="281" r:id="rId8"/>
    <p:sldId id="282" r:id="rId9"/>
    <p:sldId id="266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DBED"/>
    <a:srgbClr val="FF6161"/>
    <a:srgbClr val="0099FF"/>
    <a:srgbClr val="3399FF"/>
    <a:srgbClr val="6699FF"/>
    <a:srgbClr val="83A4E5"/>
    <a:srgbClr val="3A6ED6"/>
    <a:srgbClr val="5DAEFF"/>
  </p:clrMru>
</p:presentationPr>
</file>

<file path=ppt/tableStyles.xml><?xml version="1.0" encoding="utf-8"?>
<a:tblStyleLst xmlns:a="http://schemas.openxmlformats.org/drawingml/2006/main" def="{5C22544A-7EE6-4342-B048-85BDC9FD1C3A}"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2" autoAdjust="0"/>
    <p:restoredTop sz="90838" autoAdjust="0"/>
  </p:normalViewPr>
  <p:slideViewPr>
    <p:cSldViewPr>
      <p:cViewPr varScale="1">
        <p:scale>
          <a:sx n="56" d="100"/>
          <a:sy n="56" d="100"/>
        </p:scale>
        <p:origin x="-912" y="-102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</p:grpSp>
      </p:grpSp>
      <p:sp>
        <p:nvSpPr>
          <p:cNvPr id="3893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893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33E47-85F4-4432-8225-59EC955E00AF}" type="datetimeFigureOut">
              <a:rPr lang="ru-RU"/>
              <a:pPr>
                <a:defRPr/>
              </a:pPr>
              <a:t>14.09.2013</a:t>
            </a:fld>
            <a:endParaRPr lang="ru-RU" dirty="0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DC46E-7764-4716-B1ED-0C01969BA96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1775E-663A-4B54-901B-E598AB12257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18B94-085F-4931-8329-36221CB923AE}" type="datetimeFigureOut">
              <a:rPr lang="ru-RU"/>
              <a:pPr>
                <a:defRPr/>
              </a:pPr>
              <a:t>14.09.2013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513C8-FC24-4421-924A-FCEBE1E007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7DC2A-ABC5-4427-A54F-BE2B35CE6C5D}" type="datetimeFigureOut">
              <a:rPr lang="ru-RU"/>
              <a:pPr>
                <a:defRPr/>
              </a:pPr>
              <a:t>14.09.2013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0215C-9C6D-4638-BDDE-7A4CAF9C289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F4BCB-EFE3-473D-BB12-331ADA0A91FA}" type="datetimeFigureOut">
              <a:rPr lang="ru-RU"/>
              <a:pPr>
                <a:defRPr/>
              </a:pPr>
              <a:t>14.09.2013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C593B-7C20-46B6-A0D4-C1622F947D1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DDA6F-CFBE-4563-9681-CE37CE235775}" type="datetimeFigureOut">
              <a:rPr lang="ru-RU"/>
              <a:pPr>
                <a:defRPr/>
              </a:pPr>
              <a:t>14.09.2013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CE934-7106-4806-A4E7-ED7E8C5614B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DAC11-AF45-4E5D-AB59-D973E0AEDA20}" type="datetimeFigureOut">
              <a:rPr lang="ru-RU"/>
              <a:pPr>
                <a:defRPr/>
              </a:pPr>
              <a:t>14.09.2013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226DA-4614-4AE7-9C9A-D71760FE01F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09A85-A3A1-4CB5-B487-A8F4F4497F7B}" type="datetimeFigureOut">
              <a:rPr lang="ru-RU"/>
              <a:pPr>
                <a:defRPr/>
              </a:pPr>
              <a:t>14.09.2013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8F959-E1A6-4FD4-9A81-6F53BFE70FC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F3B4C-1E99-4084-B4FE-D41140EA1489}" type="datetimeFigureOut">
              <a:rPr lang="ru-RU"/>
              <a:pPr>
                <a:defRPr/>
              </a:pPr>
              <a:t>14.09.2013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70ADF-FA85-487B-B251-F7E3F5462ED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0D8CA-3F72-4B9A-BF7B-B6C19DFFFBDB}" type="datetimeFigureOut">
              <a:rPr lang="ru-RU"/>
              <a:pPr>
                <a:defRPr/>
              </a:pPr>
              <a:t>14.09.2013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A380E-5614-422D-9D24-3286B7FE0E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787D5-72EC-471B-A2FE-71D34C22FFDE}" type="datetimeFigureOut">
              <a:rPr lang="ru-RU"/>
              <a:pPr>
                <a:defRPr/>
              </a:pPr>
              <a:t>14.09.2013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C8878-2104-4D75-8C84-692058D0D77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76C96-8E2F-48C2-AD0B-D1EEA0A54309}" type="datetimeFigureOut">
              <a:rPr lang="ru-RU"/>
              <a:pPr>
                <a:defRPr/>
              </a:pPr>
              <a:t>14.09.2013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395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622072C6-42FB-4060-95A9-58D6A7634F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789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3789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3789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3789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3789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3789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3789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3790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3790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4101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102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790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54A03D9E-C9C6-44E9-938F-2C5BA74E9917}" type="datetimeFigureOut">
              <a:rPr lang="ru-RU"/>
              <a:pPr>
                <a:defRPr/>
              </a:pPr>
              <a:t>14.09.2013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0" r:id="rId2"/>
    <p:sldLayoutId id="2147483899" r:id="rId3"/>
    <p:sldLayoutId id="2147483898" r:id="rId4"/>
    <p:sldLayoutId id="2147483897" r:id="rId5"/>
    <p:sldLayoutId id="2147483896" r:id="rId6"/>
    <p:sldLayoutId id="2147483895" r:id="rId7"/>
    <p:sldLayoutId id="2147483894" r:id="rId8"/>
    <p:sldLayoutId id="2147483893" r:id="rId9"/>
    <p:sldLayoutId id="2147483892" r:id="rId10"/>
    <p:sldLayoutId id="214748389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_____Microsoft_Office_Excel_97-20032.xls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3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_____Microsoft_Office_Excel_97-20034.xls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5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060575"/>
            <a:ext cx="7702550" cy="1470025"/>
          </a:xfrm>
        </p:spPr>
        <p:txBody>
          <a:bodyPr/>
          <a:lstStyle/>
          <a:p>
            <a:pPr algn="ctr" eaLnBrk="1" hangingPunct="1"/>
            <a:r>
              <a:rPr lang="ru-RU" sz="3200" smtClean="0">
                <a:solidFill>
                  <a:schemeClr val="bg1"/>
                </a:solidFill>
              </a:rPr>
              <a:t>Взаимозависимость </a:t>
            </a:r>
            <a:br>
              <a:rPr lang="ru-RU" sz="3200" smtClean="0">
                <a:solidFill>
                  <a:schemeClr val="bg1"/>
                </a:solidFill>
              </a:rPr>
            </a:br>
            <a:r>
              <a:rPr lang="ru-RU" sz="3200" smtClean="0">
                <a:solidFill>
                  <a:schemeClr val="bg1"/>
                </a:solidFill>
              </a:rPr>
              <a:t>национальных рынков недвижимости </a:t>
            </a:r>
            <a:br>
              <a:rPr lang="ru-RU" sz="3200" smtClean="0">
                <a:solidFill>
                  <a:schemeClr val="bg1"/>
                </a:solidFill>
              </a:rPr>
            </a:br>
            <a:r>
              <a:rPr lang="ru-RU" sz="3200" smtClean="0">
                <a:solidFill>
                  <a:schemeClr val="bg1"/>
                </a:solidFill>
              </a:rPr>
              <a:t>в условиях глобализации</a:t>
            </a:r>
          </a:p>
        </p:txBody>
      </p:sp>
      <p:sp>
        <p:nvSpPr>
          <p:cNvPr id="6147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331913" y="4365625"/>
            <a:ext cx="6840537" cy="135731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800" smtClean="0">
                <a:solidFill>
                  <a:schemeClr val="bg1"/>
                </a:solidFill>
              </a:rPr>
              <a:t>Евстафьев Артем Иванович, </a:t>
            </a:r>
            <a:br>
              <a:rPr lang="ru-RU" sz="1800" smtClean="0">
                <a:solidFill>
                  <a:schemeClr val="bg1"/>
                </a:solidFill>
              </a:rPr>
            </a:br>
            <a:r>
              <a:rPr lang="ru-RU" sz="1400" smtClean="0">
                <a:solidFill>
                  <a:schemeClr val="bg1"/>
                </a:solidFill>
              </a:rPr>
              <a:t>научный сотрудник  Центра трансфера технологий  СГТУ имени Гагарина</a:t>
            </a:r>
            <a:r>
              <a:rPr lang="en-US" sz="1400" smtClean="0">
                <a:solidFill>
                  <a:schemeClr val="bg1"/>
                </a:solidFill>
              </a:rPr>
              <a:t> </a:t>
            </a:r>
            <a:r>
              <a:rPr lang="ru-RU" sz="1400" smtClean="0">
                <a:solidFill>
                  <a:schemeClr val="bg1"/>
                </a:solidFill>
              </a:rPr>
              <a:t>Ю.А., канд. экон. наук, оценщик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300" smtClean="0">
              <a:solidFill>
                <a:schemeClr val="bg1"/>
              </a:solidFill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800" smtClean="0">
                <a:solidFill>
                  <a:schemeClr val="bg1"/>
                </a:solidFill>
              </a:rPr>
              <a:t>Перетрухин Александр Олегович,</a:t>
            </a:r>
            <a:br>
              <a:rPr lang="ru-RU" sz="1800" smtClean="0">
                <a:solidFill>
                  <a:schemeClr val="bg1"/>
                </a:solidFill>
              </a:rPr>
            </a:br>
            <a:r>
              <a:rPr lang="ru-RU" sz="1400" smtClean="0">
                <a:solidFill>
                  <a:schemeClr val="bg1"/>
                </a:solidFill>
              </a:rPr>
              <a:t>магистрант КубГУ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1800" smtClean="0">
              <a:solidFill>
                <a:srgbClr val="DBDBED"/>
              </a:solidFill>
            </a:endParaRPr>
          </a:p>
        </p:txBody>
      </p:sp>
      <p:sp>
        <p:nvSpPr>
          <p:cNvPr id="4100" name="Заголовок 1"/>
          <p:cNvSpPr txBox="1">
            <a:spLocks/>
          </p:cNvSpPr>
          <p:nvPr/>
        </p:nvSpPr>
        <p:spPr bwMode="auto">
          <a:xfrm>
            <a:off x="179388" y="428625"/>
            <a:ext cx="878522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Санкт-Петербургский Всероссийский жилищный конгресс</a:t>
            </a:r>
          </a:p>
          <a:p>
            <a:pPr algn="ctr">
              <a:defRPr/>
            </a:pPr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defRPr/>
            </a:pPr>
            <a:endParaRPr lang="ru-RU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defRPr/>
            </a:pPr>
            <a:r>
              <a:rPr lang="ru-RU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Конференция 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</a:t>
            </a:r>
            <a:r>
              <a:rPr lang="ru-RU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Анализ и прогноз развития рынка недвижимости и строительства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101" name="Заголовок 1"/>
          <p:cNvSpPr txBox="1">
            <a:spLocks/>
          </p:cNvSpPr>
          <p:nvPr/>
        </p:nvSpPr>
        <p:spPr bwMode="auto">
          <a:xfrm>
            <a:off x="2195513" y="6165850"/>
            <a:ext cx="6840537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Россия, г. Санкт-Петербург, гост. 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Парк Инн Прибалтийская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04.10.2013 г.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400050"/>
          </a:xfrm>
        </p:spPr>
        <p:txBody>
          <a:bodyPr/>
          <a:lstStyle/>
          <a:p>
            <a:pPr eaLnBrk="1" hangingPunct="1"/>
            <a:r>
              <a:rPr lang="ru-RU" sz="2400" smtClean="0">
                <a:solidFill>
                  <a:schemeClr val="bg1"/>
                </a:solidFill>
              </a:rPr>
              <a:t>Рынки недвижимости и глобализация</a:t>
            </a:r>
          </a:p>
        </p:txBody>
      </p:sp>
      <p:sp>
        <p:nvSpPr>
          <p:cNvPr id="1029" name="Заголовок 1"/>
          <p:cNvSpPr txBox="1">
            <a:spLocks/>
          </p:cNvSpPr>
          <p:nvPr/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4400"/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5357813" y="1000125"/>
            <a:ext cx="3429000" cy="2924175"/>
          </a:xfrm>
          <a:prstGeom prst="rect">
            <a:avLst/>
          </a:prstGeom>
          <a:solidFill>
            <a:srgbClr val="DBDBED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dirty="0"/>
              <a:t>Сложился  профессиональный подход </a:t>
            </a:r>
          </a:p>
          <a:p>
            <a:pPr>
              <a:defRPr/>
            </a:pPr>
            <a:endParaRPr lang="ru-RU" sz="600" dirty="0"/>
          </a:p>
          <a:p>
            <a:pPr marL="82550" indent="-82550">
              <a:buFont typeface="Arial" pitchFamily="34" charset="0"/>
              <a:buChar char="•"/>
              <a:defRPr/>
            </a:pPr>
            <a:r>
              <a:rPr lang="ru-RU" sz="1200" b="1" dirty="0"/>
              <a:t>российские исследователи</a:t>
            </a:r>
          </a:p>
          <a:p>
            <a:pPr marL="82550" indent="12700">
              <a:defRPr/>
            </a:pPr>
            <a:r>
              <a:rPr lang="ru-RU" sz="1200" dirty="0"/>
              <a:t>(в алфавитном порядке)</a:t>
            </a:r>
            <a:r>
              <a:rPr lang="en-US" sz="1200" dirty="0"/>
              <a:t>:</a:t>
            </a:r>
            <a:r>
              <a:rPr lang="ru-RU" sz="1200" b="1" dirty="0"/>
              <a:t> </a:t>
            </a:r>
            <a:r>
              <a:rPr lang="ru-RU" sz="1200" dirty="0"/>
              <a:t>Асаул А.Н., Горемыкин В.А., Максимов С.Н., </a:t>
            </a:r>
          </a:p>
          <a:p>
            <a:pPr marL="82550">
              <a:defRPr/>
            </a:pPr>
            <a:r>
              <a:rPr lang="ru-RU" sz="1200" dirty="0"/>
              <a:t>Стерник Г.М., Тарасевич Е.И.</a:t>
            </a:r>
          </a:p>
          <a:p>
            <a:pPr>
              <a:defRPr/>
            </a:pPr>
            <a:endParaRPr lang="ru-RU" sz="600" dirty="0"/>
          </a:p>
          <a:p>
            <a:pPr marL="82550" indent="-82550">
              <a:buFont typeface="Arial" pitchFamily="34" charset="0"/>
              <a:buChar char="•"/>
              <a:defRPr/>
            </a:pPr>
            <a:r>
              <a:rPr lang="ru-RU" sz="1200" b="1" dirty="0"/>
              <a:t>зарубежные исследователи</a:t>
            </a:r>
          </a:p>
          <a:p>
            <a:pPr marL="82550" indent="12700">
              <a:defRPr/>
            </a:pPr>
            <a:r>
              <a:rPr lang="ru-RU" sz="1200" dirty="0"/>
              <a:t>(в алфавитном порядке)</a:t>
            </a:r>
            <a:r>
              <a:rPr lang="en-US" sz="1200" dirty="0"/>
              <a:t>:</a:t>
            </a:r>
            <a:r>
              <a:rPr lang="ru-RU" sz="1200" b="1" dirty="0"/>
              <a:t> </a:t>
            </a:r>
            <a:r>
              <a:rPr lang="ru-RU" sz="1200" dirty="0"/>
              <a:t>Ордуэй Н., </a:t>
            </a:r>
          </a:p>
          <a:p>
            <a:pPr marL="82550">
              <a:defRPr/>
            </a:pPr>
            <a:r>
              <a:rPr lang="ru-RU" sz="1200" dirty="0"/>
              <a:t>Поляковский Г., Фридман Дж., Эккерт Дж.</a:t>
            </a:r>
          </a:p>
          <a:p>
            <a:pPr>
              <a:buFont typeface="Arial" pitchFamily="34" charset="0"/>
              <a:buChar char="•"/>
              <a:defRPr/>
            </a:pPr>
            <a:endParaRPr lang="ru-RU" sz="600" dirty="0"/>
          </a:p>
          <a:p>
            <a:pPr>
              <a:buFont typeface="Arial" pitchFamily="34" charset="0"/>
              <a:buChar char="•"/>
              <a:defRPr/>
            </a:pPr>
            <a:endParaRPr lang="ru-RU" sz="12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n-US" sz="1400" b="1" dirty="0"/>
              <a:t>“</a:t>
            </a:r>
            <a:r>
              <a:rPr lang="ru-RU" sz="1400" b="1" dirty="0"/>
              <a:t>рынок недвижимости – предмет  теории экономики страны</a:t>
            </a:r>
            <a:r>
              <a:rPr lang="en-US" sz="1400" b="1" dirty="0"/>
              <a:t>”</a:t>
            </a:r>
            <a:endParaRPr lang="ru-RU" sz="1400" b="1" dirty="0"/>
          </a:p>
          <a:p>
            <a:pPr algn="ctr">
              <a:defRPr/>
            </a:pPr>
            <a:endParaRPr lang="ru-RU" sz="600" dirty="0"/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642938" y="860425"/>
            <a:ext cx="5786437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 sz="200" b="1">
              <a:solidFill>
                <a:schemeClr val="bg1"/>
              </a:solidFill>
            </a:endParaRPr>
          </a:p>
          <a:p>
            <a:r>
              <a:rPr lang="ru-RU" sz="1400" b="1">
                <a:solidFill>
                  <a:schemeClr val="bg1"/>
                </a:solidFill>
              </a:rPr>
              <a:t>Недвижимость как товар: </a:t>
            </a:r>
            <a:endParaRPr lang="ru-RU" sz="1400">
              <a:solidFill>
                <a:schemeClr val="bg1"/>
              </a:solidFill>
            </a:endParaRPr>
          </a:p>
          <a:p>
            <a:pPr>
              <a:buFontTx/>
              <a:buChar char="•"/>
            </a:pPr>
            <a:r>
              <a:rPr lang="ru-RU" sz="1400">
                <a:solidFill>
                  <a:schemeClr val="bg1"/>
                </a:solidFill>
              </a:rPr>
              <a:t>  не перемещается</a:t>
            </a:r>
          </a:p>
          <a:p>
            <a:pPr>
              <a:buFontTx/>
              <a:buChar char="•"/>
            </a:pPr>
            <a:r>
              <a:rPr lang="ru-RU" sz="1400">
                <a:solidFill>
                  <a:schemeClr val="bg1"/>
                </a:solidFill>
              </a:rPr>
              <a:t>  встречается повсеместно</a:t>
            </a:r>
          </a:p>
          <a:p>
            <a:pPr>
              <a:buFontTx/>
              <a:buChar char="•"/>
            </a:pPr>
            <a:r>
              <a:rPr lang="ru-RU" sz="1400">
                <a:solidFill>
                  <a:schemeClr val="bg1"/>
                </a:solidFill>
              </a:rPr>
              <a:t>  обладает схожими техническими характеристиками </a:t>
            </a:r>
          </a:p>
          <a:p>
            <a:endParaRPr lang="ru-RU" sz="1400" b="1">
              <a:solidFill>
                <a:schemeClr val="bg1"/>
              </a:solidFill>
            </a:endParaRPr>
          </a:p>
          <a:p>
            <a:r>
              <a:rPr lang="ru-RU" sz="1400" b="1">
                <a:solidFill>
                  <a:schemeClr val="bg1"/>
                </a:solidFill>
              </a:rPr>
              <a:t>Обращение недвижимости: </a:t>
            </a:r>
            <a:endParaRPr lang="ru-RU" sz="1400">
              <a:solidFill>
                <a:schemeClr val="bg1"/>
              </a:solidFill>
            </a:endParaRPr>
          </a:p>
          <a:p>
            <a:pPr>
              <a:buFontTx/>
              <a:buChar char="•"/>
            </a:pPr>
            <a:r>
              <a:rPr lang="ru-RU" sz="1400">
                <a:solidFill>
                  <a:schemeClr val="bg1"/>
                </a:solidFill>
              </a:rPr>
              <a:t>  отсутствуют классические рынки сбыта</a:t>
            </a:r>
          </a:p>
          <a:p>
            <a:pPr>
              <a:buFontTx/>
              <a:buChar char="•"/>
            </a:pPr>
            <a:r>
              <a:rPr lang="ru-RU" sz="1400">
                <a:solidFill>
                  <a:schemeClr val="bg1"/>
                </a:solidFill>
              </a:rPr>
              <a:t>  отсутствует экспорт</a:t>
            </a:r>
          </a:p>
          <a:p>
            <a:r>
              <a:rPr lang="ru-RU" sz="1400">
                <a:solidFill>
                  <a:schemeClr val="bg1"/>
                </a:solidFill>
              </a:rPr>
              <a:t>  нельзя говорить о международной торговле</a:t>
            </a:r>
            <a:endParaRPr lang="en-US" sz="1400">
              <a:solidFill>
                <a:schemeClr val="bg1"/>
              </a:solidFill>
            </a:endParaRPr>
          </a:p>
          <a:p>
            <a:endParaRPr lang="en-US" sz="1400" b="1">
              <a:solidFill>
                <a:schemeClr val="bg1"/>
              </a:solidFill>
            </a:endParaRPr>
          </a:p>
          <a:p>
            <a:r>
              <a:rPr lang="ru-RU" sz="1400" b="1">
                <a:solidFill>
                  <a:schemeClr val="bg1"/>
                </a:solidFill>
              </a:rPr>
              <a:t>Производство недвижимости – строительство:</a:t>
            </a:r>
            <a:endParaRPr lang="ru-RU" sz="1400">
              <a:solidFill>
                <a:schemeClr val="bg1"/>
              </a:solidFill>
            </a:endParaRPr>
          </a:p>
          <a:p>
            <a:pPr>
              <a:buFontTx/>
              <a:buChar char="•"/>
            </a:pPr>
            <a:r>
              <a:rPr lang="ru-RU" sz="1400">
                <a:solidFill>
                  <a:schemeClr val="bg1"/>
                </a:solidFill>
              </a:rPr>
              <a:t>  приспосабливается к локальному спросу</a:t>
            </a:r>
          </a:p>
          <a:p>
            <a:pPr>
              <a:buFontTx/>
              <a:buChar char="•"/>
            </a:pPr>
            <a:r>
              <a:rPr lang="ru-RU" sz="1400">
                <a:solidFill>
                  <a:schemeClr val="bg1"/>
                </a:solidFill>
              </a:rPr>
              <a:t>  использует местное сырье</a:t>
            </a:r>
          </a:p>
          <a:p>
            <a:pPr>
              <a:buFontTx/>
              <a:buChar char="•"/>
            </a:pPr>
            <a:r>
              <a:rPr lang="ru-RU" sz="1400">
                <a:solidFill>
                  <a:schemeClr val="bg1"/>
                </a:solidFill>
              </a:rPr>
              <a:t>  не участвует в географическом разделении труда</a:t>
            </a:r>
            <a:endParaRPr lang="ru-RU" sz="1400" b="1">
              <a:solidFill>
                <a:schemeClr val="bg1"/>
              </a:solidFill>
            </a:endParaRPr>
          </a:p>
        </p:txBody>
      </p:sp>
      <p:sp>
        <p:nvSpPr>
          <p:cNvPr id="1032" name="Прямоугольник 9"/>
          <p:cNvSpPr>
            <a:spLocks noChangeArrowheads="1"/>
          </p:cNvSpPr>
          <p:nvPr/>
        </p:nvSpPr>
        <p:spPr bwMode="auto">
          <a:xfrm>
            <a:off x="357188" y="4000500"/>
            <a:ext cx="8429625" cy="249237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solidFill>
                  <a:schemeClr val="bg1"/>
                </a:solidFill>
              </a:rPr>
              <a:t>Диссертации  электронного каталога РГБ</a:t>
            </a:r>
            <a:r>
              <a:rPr lang="en-US" sz="1600">
                <a:solidFill>
                  <a:schemeClr val="bg1"/>
                </a:solidFill>
              </a:rPr>
              <a:t/>
            </a:r>
            <a:br>
              <a:rPr lang="en-US" sz="1600">
                <a:solidFill>
                  <a:schemeClr val="bg1"/>
                </a:solidFill>
              </a:rPr>
            </a:br>
            <a:endParaRPr lang="ru-RU" sz="1600">
              <a:solidFill>
                <a:schemeClr val="bg1"/>
              </a:solidFill>
            </a:endParaRPr>
          </a:p>
          <a:p>
            <a:pPr algn="ctr"/>
            <a:endParaRPr lang="en-US" sz="1600">
              <a:solidFill>
                <a:schemeClr val="bg1"/>
              </a:solidFill>
            </a:endParaRPr>
          </a:p>
          <a:p>
            <a:pPr algn="ctr"/>
            <a:endParaRPr lang="en-US" sz="1200">
              <a:solidFill>
                <a:schemeClr val="bg1"/>
              </a:solidFill>
            </a:endParaRPr>
          </a:p>
          <a:p>
            <a:pPr algn="ctr"/>
            <a:endParaRPr lang="en-US" sz="1200">
              <a:solidFill>
                <a:schemeClr val="bg1"/>
              </a:solidFill>
            </a:endParaRPr>
          </a:p>
          <a:p>
            <a:pPr algn="ctr"/>
            <a:endParaRPr lang="en-US" sz="1200">
              <a:solidFill>
                <a:schemeClr val="bg1"/>
              </a:solidFill>
            </a:endParaRPr>
          </a:p>
          <a:p>
            <a:pPr algn="ctr"/>
            <a:endParaRPr lang="en-US" sz="1200">
              <a:solidFill>
                <a:schemeClr val="bg1"/>
              </a:solidFill>
            </a:endParaRPr>
          </a:p>
          <a:p>
            <a:pPr algn="ctr"/>
            <a:endParaRPr lang="en-US" sz="1200">
              <a:solidFill>
                <a:schemeClr val="bg1"/>
              </a:solidFill>
            </a:endParaRPr>
          </a:p>
          <a:p>
            <a:pPr algn="ctr"/>
            <a:endParaRPr lang="en-US" sz="1200">
              <a:solidFill>
                <a:schemeClr val="bg1"/>
              </a:solidFill>
            </a:endParaRPr>
          </a:p>
          <a:p>
            <a:pPr algn="ctr"/>
            <a:endParaRPr lang="en-US" sz="1200">
              <a:solidFill>
                <a:schemeClr val="bg1"/>
              </a:solidFill>
            </a:endParaRPr>
          </a:p>
          <a:p>
            <a:pPr algn="ctr"/>
            <a:endParaRPr lang="en-US" sz="1200">
              <a:solidFill>
                <a:schemeClr val="bg1"/>
              </a:solidFill>
            </a:endParaRPr>
          </a:p>
          <a:p>
            <a:pPr algn="ctr"/>
            <a:endParaRPr lang="ru-RU" sz="1200">
              <a:solidFill>
                <a:schemeClr val="bg1"/>
              </a:solidFill>
            </a:endParaRPr>
          </a:p>
        </p:txBody>
      </p:sp>
      <p:graphicFrame>
        <p:nvGraphicFramePr>
          <p:cNvPr id="1026" name="Object 12"/>
          <p:cNvGraphicFramePr>
            <a:graphicFrameLocks noChangeAspect="1"/>
          </p:cNvGraphicFramePr>
          <p:nvPr/>
        </p:nvGraphicFramePr>
        <p:xfrm>
          <a:off x="4410075" y="4186238"/>
          <a:ext cx="4448175" cy="2600325"/>
        </p:xfrm>
        <a:graphic>
          <a:graphicData uri="http://schemas.openxmlformats.org/presentationml/2006/ole">
            <p:oleObj spid="_x0000_s1026" name="Worksheet" r:id="rId3" imgW="4448251" imgH="2600249" progId="Excel.Sheet.8">
              <p:embed/>
            </p:oleObj>
          </a:graphicData>
        </a:graphic>
      </p:graphicFrame>
      <p:graphicFrame>
        <p:nvGraphicFramePr>
          <p:cNvPr id="1027" name="Object 8"/>
          <p:cNvGraphicFramePr>
            <a:graphicFrameLocks noChangeAspect="1"/>
          </p:cNvGraphicFramePr>
          <p:nvPr/>
        </p:nvGraphicFramePr>
        <p:xfrm>
          <a:off x="357188" y="4552950"/>
          <a:ext cx="4200525" cy="1876425"/>
        </p:xfrm>
        <a:graphic>
          <a:graphicData uri="http://schemas.openxmlformats.org/presentationml/2006/ole">
            <p:oleObj spid="_x0000_s1027" name="Worksheet" r:id="rId4" imgW="4200449" imgH="1876349" progId="Excel.Sheet.8">
              <p:embed/>
            </p:oleObj>
          </a:graphicData>
        </a:graphic>
      </p:graphicFrame>
      <p:sp>
        <p:nvSpPr>
          <p:cNvPr id="1033" name="Прямоугольник 8"/>
          <p:cNvSpPr>
            <a:spLocks noChangeArrowheads="1"/>
          </p:cNvSpPr>
          <p:nvPr/>
        </p:nvSpPr>
        <p:spPr bwMode="auto">
          <a:xfrm>
            <a:off x="4714875" y="4357688"/>
            <a:ext cx="3857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solidFill>
                  <a:schemeClr val="bg1"/>
                </a:solidFill>
              </a:rPr>
              <a:t>посвященные рынку недвижимости, ед.</a:t>
            </a:r>
            <a:endParaRPr lang="ru-RU" sz="1400"/>
          </a:p>
        </p:txBody>
      </p:sp>
      <p:sp>
        <p:nvSpPr>
          <p:cNvPr id="1034" name="Прямоугольник 9"/>
          <p:cNvSpPr>
            <a:spLocks noChangeArrowheads="1"/>
          </p:cNvSpPr>
          <p:nvPr/>
        </p:nvSpPr>
        <p:spPr bwMode="auto">
          <a:xfrm>
            <a:off x="642938" y="4335463"/>
            <a:ext cx="3714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solidFill>
                  <a:schemeClr val="bg1"/>
                </a:solidFill>
              </a:rPr>
              <a:t>посвященные  глобализации, ед.</a:t>
            </a:r>
            <a:endParaRPr lang="ru-RU" sz="140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400050"/>
          </a:xfrm>
        </p:spPr>
        <p:txBody>
          <a:bodyPr/>
          <a:lstStyle/>
          <a:p>
            <a:pPr eaLnBrk="1" hangingPunct="1"/>
            <a:r>
              <a:rPr lang="ru-RU" sz="2400" smtClean="0">
                <a:solidFill>
                  <a:schemeClr val="bg1"/>
                </a:solidFill>
              </a:rPr>
              <a:t>Рынки недвижимости и глобализация </a:t>
            </a:r>
            <a:r>
              <a:rPr lang="ru-RU" sz="1800" smtClean="0">
                <a:solidFill>
                  <a:schemeClr val="bg1"/>
                </a:solidFill>
              </a:rPr>
              <a:t>(продолжение)</a:t>
            </a:r>
          </a:p>
        </p:txBody>
      </p:sp>
      <p:sp>
        <p:nvSpPr>
          <p:cNvPr id="2053" name="Заголовок 1"/>
          <p:cNvSpPr txBox="1">
            <a:spLocks/>
          </p:cNvSpPr>
          <p:nvPr/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4400"/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357188" y="1077913"/>
            <a:ext cx="3929062" cy="1708150"/>
          </a:xfrm>
          <a:prstGeom prst="rect">
            <a:avLst/>
          </a:prstGeom>
          <a:solidFill>
            <a:srgbClr val="DBDBED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dirty="0"/>
              <a:t>Совокупные иностранные инвестиции в недвижимость </a:t>
            </a:r>
          </a:p>
          <a:p>
            <a:pPr>
              <a:defRPr/>
            </a:pPr>
            <a:endParaRPr lang="ru-RU" sz="1200" dirty="0"/>
          </a:p>
          <a:p>
            <a:pPr marL="361950">
              <a:defRPr/>
            </a:pPr>
            <a:r>
              <a:rPr lang="ru-RU" sz="1200" b="1" dirty="0"/>
              <a:t>в 2007 г. </a:t>
            </a:r>
            <a:r>
              <a:rPr lang="ru-RU" sz="1200" dirty="0"/>
              <a:t>– 795 млрд долл. США.</a:t>
            </a:r>
          </a:p>
          <a:p>
            <a:pPr marL="361950">
              <a:defRPr/>
            </a:pPr>
            <a:endParaRPr lang="ru-RU" sz="400" dirty="0"/>
          </a:p>
          <a:p>
            <a:pPr marL="361950">
              <a:defRPr/>
            </a:pPr>
            <a:r>
              <a:rPr lang="ru-RU" sz="1200" b="1" dirty="0"/>
              <a:t>в 2011 г. </a:t>
            </a:r>
            <a:r>
              <a:rPr lang="ru-RU" sz="1200" dirty="0"/>
              <a:t>– 440 млрд долл. США.</a:t>
            </a:r>
          </a:p>
          <a:p>
            <a:pPr marL="361950">
              <a:defRPr/>
            </a:pPr>
            <a:endParaRPr lang="ru-RU" sz="400" dirty="0"/>
          </a:p>
          <a:p>
            <a:pPr>
              <a:defRPr/>
            </a:pPr>
            <a:endParaRPr lang="en-US" sz="500" dirty="0"/>
          </a:p>
          <a:p>
            <a:pPr marL="182563" indent="-182563">
              <a:buFont typeface="Arial" pitchFamily="34" charset="0"/>
              <a:buChar char="•"/>
              <a:defRPr/>
            </a:pPr>
            <a:r>
              <a:rPr lang="ru-RU" sz="1200" dirty="0"/>
              <a:t>около </a:t>
            </a:r>
            <a:r>
              <a:rPr lang="ru-RU" sz="1200" b="1" dirty="0"/>
              <a:t>1% </a:t>
            </a:r>
            <a:r>
              <a:rPr lang="ru-RU" sz="1200" dirty="0"/>
              <a:t>от мирового валового продукта</a:t>
            </a:r>
          </a:p>
          <a:p>
            <a:pPr marL="182563" indent="-182563">
              <a:defRPr/>
            </a:pPr>
            <a:endParaRPr lang="ru-RU" sz="400" dirty="0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571500" y="4071938"/>
            <a:ext cx="8247063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71463">
              <a:defRPr/>
            </a:pP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 середины 2000-х гг.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defRPr/>
            </a:pPr>
            <a:r>
              <a:rPr lang="ru-RU" sz="1600" b="1" dirty="0">
                <a:solidFill>
                  <a:schemeClr val="bg1"/>
                </a:solidFill>
              </a:rPr>
              <a:t>Возникновение транснационального инвестиционно-строительного капитала.</a:t>
            </a:r>
          </a:p>
          <a:p>
            <a:pPr algn="ctr">
              <a:defRPr/>
            </a:pPr>
            <a:endParaRPr lang="ru-RU" sz="400" b="1" dirty="0">
              <a:solidFill>
                <a:schemeClr val="bg1"/>
              </a:solidFill>
            </a:endParaRPr>
          </a:p>
          <a:p>
            <a:pPr marL="266700" indent="-266700"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bg1"/>
                </a:solidFill>
              </a:rPr>
              <a:t>развитие транснациональных форм капитала – инвестиционных фондов недвижимости, биржевых и реальных управляющих компаний, транснациональных девелоперских структур</a:t>
            </a:r>
            <a:r>
              <a:rPr lang="en-US" sz="1400" dirty="0">
                <a:solidFill>
                  <a:schemeClr val="bg1"/>
                </a:solidFill>
              </a:rPr>
              <a:t>;</a:t>
            </a:r>
            <a:endParaRPr lang="ru-RU" sz="1400" dirty="0">
              <a:solidFill>
                <a:schemeClr val="bg1"/>
              </a:solidFill>
            </a:endParaRPr>
          </a:p>
          <a:p>
            <a:pPr marL="266700" indent="-266700">
              <a:defRPr/>
            </a:pPr>
            <a:endParaRPr lang="ru-RU" sz="400" dirty="0">
              <a:solidFill>
                <a:schemeClr val="bg1"/>
              </a:solidFill>
            </a:endParaRPr>
          </a:p>
          <a:p>
            <a:pPr marL="266700" indent="-266700"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bg1"/>
                </a:solidFill>
              </a:rPr>
              <a:t>развитие транснациональной инфраструктуры обслуживания этого капитала – страховых, консультационных, посреднических и юридических компаний, специализирующихся на недвижимости</a:t>
            </a:r>
            <a:r>
              <a:rPr lang="en-US" sz="1400" dirty="0">
                <a:solidFill>
                  <a:schemeClr val="bg1"/>
                </a:solidFill>
              </a:rPr>
              <a:t>.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8"/>
          <p:cNvSpPr>
            <a:spLocks noChangeArrowheads="1"/>
          </p:cNvSpPr>
          <p:nvPr/>
        </p:nvSpPr>
        <p:spPr bwMode="auto">
          <a:xfrm>
            <a:off x="571500" y="2786063"/>
            <a:ext cx="814387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4763">
              <a:defRPr/>
            </a:pP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Начало 1990-х – середина 2000-х гг.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defRPr/>
            </a:pPr>
            <a:r>
              <a:rPr lang="ru-RU" sz="1600" b="1" dirty="0">
                <a:solidFill>
                  <a:schemeClr val="bg1"/>
                </a:solidFill>
              </a:rPr>
              <a:t>Косвенное воздействие глобализации на рынки недвижимости.</a:t>
            </a:r>
          </a:p>
          <a:p>
            <a:pPr marL="266700" indent="-266700">
              <a:buFont typeface="Arial" charset="0"/>
              <a:buChar char="•"/>
              <a:defRPr/>
            </a:pPr>
            <a:r>
              <a:rPr lang="ru-RU" sz="1400" dirty="0">
                <a:solidFill>
                  <a:schemeClr val="bg1"/>
                </a:solidFill>
              </a:rPr>
              <a:t>технологический прогресс в компьютерной технике и средствах телекоммуникации</a:t>
            </a:r>
            <a:r>
              <a:rPr lang="en-US" sz="1400" dirty="0">
                <a:solidFill>
                  <a:schemeClr val="bg1"/>
                </a:solidFill>
              </a:rPr>
              <a:t>;</a:t>
            </a:r>
            <a:endParaRPr lang="ru-RU" sz="1400" dirty="0">
              <a:solidFill>
                <a:schemeClr val="bg1"/>
              </a:solidFill>
            </a:endParaRPr>
          </a:p>
          <a:p>
            <a:pPr marL="266700" indent="-266700">
              <a:buFont typeface="Arial" charset="0"/>
              <a:buChar char="•"/>
              <a:defRPr/>
            </a:pPr>
            <a:endParaRPr lang="ru-RU" sz="400" dirty="0">
              <a:solidFill>
                <a:schemeClr val="bg1"/>
              </a:solidFill>
            </a:endParaRPr>
          </a:p>
          <a:p>
            <a:pPr marL="266700" indent="-266700">
              <a:buFont typeface="Arial" charset="0"/>
              <a:buChar char="•"/>
              <a:defRPr/>
            </a:pPr>
            <a:r>
              <a:rPr lang="ru-RU" sz="1400" dirty="0">
                <a:solidFill>
                  <a:schemeClr val="bg1"/>
                </a:solidFill>
              </a:rPr>
              <a:t>стандартизация представления и интерпретации бизнес-информации</a:t>
            </a:r>
            <a:r>
              <a:rPr lang="en-US" sz="1400" dirty="0">
                <a:solidFill>
                  <a:schemeClr val="bg1"/>
                </a:solidFill>
              </a:rPr>
              <a:t>;</a:t>
            </a:r>
            <a:endParaRPr lang="ru-RU" sz="1400" dirty="0">
              <a:solidFill>
                <a:schemeClr val="bg1"/>
              </a:solidFill>
            </a:endParaRPr>
          </a:p>
          <a:p>
            <a:pPr marL="266700" indent="-266700">
              <a:defRPr/>
            </a:pPr>
            <a:endParaRPr lang="ru-RU" sz="400" dirty="0">
              <a:solidFill>
                <a:schemeClr val="bg1"/>
              </a:solidFill>
            </a:endParaRPr>
          </a:p>
          <a:p>
            <a:pPr marL="266700" indent="-266700">
              <a:buFont typeface="Arial" charset="0"/>
              <a:buChar char="•"/>
              <a:defRPr/>
            </a:pPr>
            <a:r>
              <a:rPr lang="ru-RU" sz="1400" dirty="0">
                <a:solidFill>
                  <a:schemeClr val="bg1"/>
                </a:solidFill>
              </a:rPr>
              <a:t>сращивание банковских институтов различных стран</a:t>
            </a:r>
            <a:r>
              <a:rPr lang="en-US" sz="1400" dirty="0">
                <a:solidFill>
                  <a:schemeClr val="bg1"/>
                </a:solidFill>
              </a:rPr>
              <a:t>.</a:t>
            </a:r>
            <a:endParaRPr lang="ru-RU" sz="1400" dirty="0">
              <a:solidFill>
                <a:schemeClr val="bg1"/>
              </a:solidFill>
            </a:endParaRPr>
          </a:p>
        </p:txBody>
      </p:sp>
      <p:graphicFrame>
        <p:nvGraphicFramePr>
          <p:cNvPr id="2050" name="Object 9"/>
          <p:cNvGraphicFramePr>
            <a:graphicFrameLocks noChangeAspect="1"/>
          </p:cNvGraphicFramePr>
          <p:nvPr/>
        </p:nvGraphicFramePr>
        <p:xfrm>
          <a:off x="6072188" y="747713"/>
          <a:ext cx="2752725" cy="2324100"/>
        </p:xfrm>
        <a:graphic>
          <a:graphicData uri="http://schemas.openxmlformats.org/presentationml/2006/ole">
            <p:oleObj spid="_x0000_s2050" name="Worksheet" r:id="rId3" imgW="2752649" imgH="2324100" progId="Excel.Sheet.8">
              <p:embed/>
            </p:oleObj>
          </a:graphicData>
        </a:graphic>
      </p:graphicFrame>
      <p:graphicFrame>
        <p:nvGraphicFramePr>
          <p:cNvPr id="2051" name="Object 11"/>
          <p:cNvGraphicFramePr>
            <a:graphicFrameLocks noChangeAspect="1"/>
          </p:cNvGraphicFramePr>
          <p:nvPr/>
        </p:nvGraphicFramePr>
        <p:xfrm>
          <a:off x="4572000" y="1143000"/>
          <a:ext cx="1590675" cy="1609725"/>
        </p:xfrm>
        <a:graphic>
          <a:graphicData uri="http://schemas.openxmlformats.org/presentationml/2006/ole">
            <p:oleObj spid="_x0000_s2051" name="Worksheet" r:id="rId4" imgW="1590751" imgH="1609649" progId="Excel.Sheet.8">
              <p:embed/>
            </p:oleObj>
          </a:graphicData>
        </a:graphic>
      </p:graphicFrame>
      <p:sp>
        <p:nvSpPr>
          <p:cNvPr id="2057" name="Прямоугольник 9"/>
          <p:cNvSpPr>
            <a:spLocks noChangeArrowheads="1"/>
          </p:cNvSpPr>
          <p:nvPr/>
        </p:nvSpPr>
        <p:spPr bwMode="auto">
          <a:xfrm>
            <a:off x="4572000" y="1052513"/>
            <a:ext cx="4357688" cy="1724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chemeClr val="bg1"/>
                </a:solidFill>
              </a:rPr>
              <a:t>Совокупные иностранные инвестиции в Мире</a:t>
            </a:r>
          </a:p>
          <a:p>
            <a:pPr algn="ctr"/>
            <a:endParaRPr lang="ru-RU" sz="1400">
              <a:solidFill>
                <a:schemeClr val="bg1"/>
              </a:solidFill>
            </a:endParaRPr>
          </a:p>
          <a:p>
            <a:pPr algn="ctr"/>
            <a:endParaRPr lang="ru-RU" sz="1000">
              <a:solidFill>
                <a:schemeClr val="bg1"/>
              </a:solidFill>
            </a:endParaRPr>
          </a:p>
          <a:p>
            <a:pPr algn="ctr"/>
            <a:endParaRPr lang="ru-RU" sz="1400">
              <a:solidFill>
                <a:schemeClr val="bg1"/>
              </a:solidFill>
            </a:endParaRPr>
          </a:p>
          <a:p>
            <a:pPr algn="ctr"/>
            <a:endParaRPr lang="ru-RU" sz="1400">
              <a:solidFill>
                <a:schemeClr val="bg1"/>
              </a:solidFill>
            </a:endParaRPr>
          </a:p>
          <a:p>
            <a:pPr algn="ctr"/>
            <a:endParaRPr lang="ru-RU" sz="1400">
              <a:solidFill>
                <a:schemeClr val="bg1"/>
              </a:solidFill>
            </a:endParaRPr>
          </a:p>
          <a:p>
            <a:pPr algn="ctr"/>
            <a:endParaRPr lang="ru-RU" sz="1400">
              <a:solidFill>
                <a:schemeClr val="bg1"/>
              </a:solidFill>
            </a:endParaRPr>
          </a:p>
          <a:p>
            <a:pPr algn="ctr"/>
            <a:endParaRPr lang="ru-RU" sz="1200">
              <a:solidFill>
                <a:schemeClr val="bg1"/>
              </a:solidFill>
            </a:endParaRPr>
          </a:p>
        </p:txBody>
      </p:sp>
      <p:sp>
        <p:nvSpPr>
          <p:cNvPr id="2058" name="Прямоугольник 9"/>
          <p:cNvSpPr>
            <a:spLocks noChangeArrowheads="1"/>
          </p:cNvSpPr>
          <p:nvPr/>
        </p:nvSpPr>
        <p:spPr bwMode="auto">
          <a:xfrm>
            <a:off x="4857750" y="2478088"/>
            <a:ext cx="857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chemeClr val="bg1"/>
                </a:solidFill>
              </a:rPr>
              <a:t>2007</a:t>
            </a:r>
            <a:endParaRPr lang="ru-RU" sz="1200">
              <a:solidFill>
                <a:schemeClr val="bg1"/>
              </a:solidFill>
            </a:endParaRPr>
          </a:p>
        </p:txBody>
      </p:sp>
      <p:sp>
        <p:nvSpPr>
          <p:cNvPr id="2059" name="Прямоугольник 9"/>
          <p:cNvSpPr>
            <a:spLocks noChangeArrowheads="1"/>
          </p:cNvSpPr>
          <p:nvPr/>
        </p:nvSpPr>
        <p:spPr bwMode="auto">
          <a:xfrm>
            <a:off x="6286500" y="2478088"/>
            <a:ext cx="857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chemeClr val="bg1"/>
                </a:solidFill>
              </a:rPr>
              <a:t>2011</a:t>
            </a:r>
            <a:endParaRPr lang="ru-RU" sz="1200"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4313" y="5883275"/>
            <a:ext cx="8715375" cy="831850"/>
          </a:xfrm>
          <a:prstGeom prst="rect">
            <a:avLst/>
          </a:prstGeom>
          <a:solidFill>
            <a:srgbClr val="83A4E5"/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1519238" indent="-1519238">
              <a:defRPr/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Источники данных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1)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World Investment Report 2012. Towards a New Generation of Investment Policies. Geneva: United     Nations Conference on Trade and Development (UNCTAD), 2012.</a:t>
            </a:r>
          </a:p>
          <a:p>
            <a:pPr marL="1528763">
              <a:defRPr/>
            </a:pP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2)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Global Market Perspective: Second Quarter 2011. Jones Lang LaSalle IP. </a:t>
            </a:r>
            <a:endParaRPr lang="ru-RU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519238" indent="4763">
              <a:defRPr/>
            </a:pP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URL: http://www.joneslanglasalle.com/ResearchLevel1/Global-Market-Perspective-Q2-2011-a.pdf.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547688"/>
            <a:ext cx="8229600" cy="523875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Обращение транснационального </a:t>
            </a:r>
            <a:br>
              <a:rPr lang="ru-RU" sz="2400" dirty="0" smtClean="0">
                <a:solidFill>
                  <a:schemeClr val="bg1"/>
                </a:solidFill>
                <a:latin typeface="+mn-lt"/>
              </a:rPr>
            </a:b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инвестиционно-строительного капитала </a:t>
            </a:r>
          </a:p>
        </p:txBody>
      </p:sp>
      <p:graphicFrame>
        <p:nvGraphicFramePr>
          <p:cNvPr id="6178" name="Group 34"/>
          <p:cNvGraphicFramePr>
            <a:graphicFrameLocks noGrp="1"/>
          </p:cNvGraphicFramePr>
          <p:nvPr/>
        </p:nvGraphicFramePr>
        <p:xfrm>
          <a:off x="155575" y="1620838"/>
          <a:ext cx="6072188" cy="2380553"/>
        </p:xfrm>
        <a:graphic>
          <a:graphicData uri="http://schemas.openxmlformats.org/drawingml/2006/table">
            <a:tbl>
              <a:tblPr/>
              <a:tblGrid>
                <a:gridCol w="1552575"/>
                <a:gridCol w="1447800"/>
                <a:gridCol w="1500188"/>
                <a:gridCol w="1571625"/>
              </a:tblGrid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Сектор глобальной экономики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ПИИ*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2011 г.,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/>
                      </a:r>
                      <a:b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млрд  долл. США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Стоимость ЗВН**,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млрд  долл. США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Соотношение ПИИ и ЗВН,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/>
                      </a:r>
                      <a:b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%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Рынок недвижимости и стройиндустрия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440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54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1 200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54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36,7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54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Прочие отрасли экономики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1 150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54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15 770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54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54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1 600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54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16 970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54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9,4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54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84" name="Rectangle 84"/>
          <p:cNvSpPr>
            <a:spLocks noChangeArrowheads="1"/>
          </p:cNvSpPr>
          <p:nvPr/>
        </p:nvSpPr>
        <p:spPr bwMode="auto">
          <a:xfrm>
            <a:off x="142875" y="4044950"/>
            <a:ext cx="614362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57150" indent="-114300" algn="just" eaLnBrk="0" hangingPunct="0">
              <a:defRPr/>
            </a:pPr>
            <a:r>
              <a:rPr lang="ru-RU" sz="1200" b="1" dirty="0">
                <a:solidFill>
                  <a:schemeClr val="bg1"/>
                </a:solidFill>
                <a:latin typeface="+mn-lt"/>
              </a:rPr>
              <a:t>Примечания</a:t>
            </a:r>
            <a:r>
              <a:rPr lang="en-US" sz="1200" dirty="0">
                <a:solidFill>
                  <a:schemeClr val="bg1"/>
                </a:solidFill>
                <a:latin typeface="+mn-lt"/>
              </a:rPr>
              <a:t>:</a:t>
            </a:r>
            <a:r>
              <a:rPr lang="ru-RU" sz="1200" dirty="0">
                <a:solidFill>
                  <a:schemeClr val="bg1"/>
                </a:solidFill>
                <a:latin typeface="+mn-lt"/>
              </a:rPr>
              <a:t> * </a:t>
            </a:r>
            <a:r>
              <a:rPr lang="ru-RU" sz="1200" dirty="0">
                <a:solidFill>
                  <a:schemeClr val="bg1"/>
                </a:solidFill>
              </a:rPr>
              <a:t>– </a:t>
            </a:r>
            <a:r>
              <a:rPr lang="ru-RU" sz="1200" b="1" dirty="0">
                <a:solidFill>
                  <a:schemeClr val="bg1"/>
                </a:solidFill>
                <a:latin typeface="+mn-lt"/>
              </a:rPr>
              <a:t>ПИИ</a:t>
            </a:r>
            <a:r>
              <a:rPr lang="ru-RU" sz="1200" dirty="0">
                <a:solidFill>
                  <a:schemeClr val="bg1"/>
                </a:solidFill>
                <a:latin typeface="+mn-lt"/>
              </a:rPr>
              <a:t> – прямые иностранные инвестиции</a:t>
            </a:r>
            <a:r>
              <a:rPr lang="en-US" sz="1200" dirty="0">
                <a:solidFill>
                  <a:schemeClr val="bg1"/>
                </a:solidFill>
                <a:latin typeface="+mn-lt"/>
              </a:rPr>
              <a:t>;</a:t>
            </a:r>
            <a:endParaRPr lang="ru-RU" sz="1200" dirty="0">
              <a:solidFill>
                <a:schemeClr val="bg1"/>
              </a:solidFill>
              <a:latin typeface="+mn-lt"/>
            </a:endParaRPr>
          </a:p>
          <a:p>
            <a:pPr marL="1263650" indent="-311150" algn="just" eaLnBrk="0" hangingPunct="0">
              <a:defRPr/>
            </a:pPr>
            <a:r>
              <a:rPr lang="ru-RU" sz="1200" dirty="0">
                <a:solidFill>
                  <a:schemeClr val="bg1"/>
                </a:solidFill>
                <a:cs typeface="Times New Roman" pitchFamily="18" charset="0"/>
              </a:rPr>
              <a:t>** </a:t>
            </a:r>
            <a:r>
              <a:rPr lang="ru-RU" sz="1200" dirty="0">
                <a:solidFill>
                  <a:schemeClr val="bg1"/>
                </a:solidFill>
              </a:rPr>
              <a:t>– </a:t>
            </a:r>
            <a:r>
              <a:rPr lang="ru-RU" sz="1200" b="1" dirty="0">
                <a:solidFill>
                  <a:schemeClr val="bg1"/>
                </a:solidFill>
                <a:cs typeface="Times New Roman" pitchFamily="18" charset="0"/>
              </a:rPr>
              <a:t>стоимость </a:t>
            </a:r>
            <a:r>
              <a:rPr lang="ru-RU" sz="1200" b="1" dirty="0">
                <a:solidFill>
                  <a:schemeClr val="bg1"/>
                </a:solidFill>
                <a:latin typeface="+mn-lt"/>
              </a:rPr>
              <a:t>ЗВН </a:t>
            </a:r>
            <a:r>
              <a:rPr lang="ru-RU" sz="1200" dirty="0">
                <a:solidFill>
                  <a:schemeClr val="bg1"/>
                </a:solidFill>
                <a:latin typeface="+mn-lt"/>
              </a:rPr>
              <a:t>(</a:t>
            </a:r>
            <a:r>
              <a:rPr lang="ru-RU" sz="1200" dirty="0">
                <a:solidFill>
                  <a:schemeClr val="bg1"/>
                </a:solidFill>
                <a:cs typeface="Times New Roman" pitchFamily="18" charset="0"/>
              </a:rPr>
              <a:t>стоимость </a:t>
            </a:r>
            <a:r>
              <a:rPr lang="ru-RU" sz="1200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зарубежных валовых накоплений) – это стоимость активов, накопленных за весь предшествующий период в результате осуществления иностранных инвестиций (приобретения готовых или создания и поставки новых основных средств), за вычетом выбывшего или амортизированного имущества.</a:t>
            </a:r>
            <a:endParaRPr lang="ru-RU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199" name="Rectangle 86"/>
          <p:cNvSpPr>
            <a:spLocks noChangeArrowheads="1"/>
          </p:cNvSpPr>
          <p:nvPr/>
        </p:nvSpPr>
        <p:spPr bwMode="auto">
          <a:xfrm>
            <a:off x="6300788" y="1774825"/>
            <a:ext cx="2643187" cy="1568450"/>
          </a:xfrm>
          <a:prstGeom prst="rect">
            <a:avLst/>
          </a:prstGeom>
          <a:solidFill>
            <a:srgbClr val="DBDBED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ru-RU" dirty="0"/>
              <a:t>Период оборачиваемости</a:t>
            </a:r>
          </a:p>
          <a:p>
            <a:pPr eaLnBrk="0" hangingPunct="0">
              <a:spcBef>
                <a:spcPts val="600"/>
              </a:spcBef>
              <a:defRPr/>
            </a:pPr>
            <a:r>
              <a:rPr lang="ru-RU" sz="1400" b="1" dirty="0"/>
              <a:t>  </a:t>
            </a:r>
            <a:r>
              <a:rPr lang="ru-RU" sz="1200" b="1" dirty="0"/>
              <a:t>2,7 года</a:t>
            </a:r>
            <a:r>
              <a:rPr lang="ru-RU" sz="1200" dirty="0"/>
              <a:t> </a:t>
            </a:r>
            <a:r>
              <a:rPr lang="en-US" sz="1200" dirty="0"/>
              <a:t>–</a:t>
            </a:r>
            <a:r>
              <a:rPr lang="ru-RU" sz="1400" dirty="0"/>
              <a:t> </a:t>
            </a:r>
            <a:r>
              <a:rPr lang="ru-RU" sz="1200" dirty="0"/>
              <a:t>ПИИ в недвижимость</a:t>
            </a:r>
          </a:p>
          <a:p>
            <a:pPr marL="828000" indent="-800100" eaLnBrk="0" hangingPunct="0">
              <a:spcBef>
                <a:spcPts val="600"/>
              </a:spcBef>
              <a:defRPr/>
            </a:pPr>
            <a:r>
              <a:rPr lang="ru-RU" sz="1200" b="1" dirty="0"/>
              <a:t>13,7 года</a:t>
            </a:r>
            <a:r>
              <a:rPr lang="ru-RU" sz="1200" dirty="0"/>
              <a:t> – ПИИ в прочие отрасли мировой экономики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42875" y="5883275"/>
            <a:ext cx="8715375" cy="831850"/>
          </a:xfrm>
          <a:prstGeom prst="rect">
            <a:avLst/>
          </a:prstGeom>
          <a:solidFill>
            <a:srgbClr val="83A4E5"/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1519238" indent="-1519238">
              <a:defRPr/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Источники данных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1)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World Investment Report 2012. Towards a New Generation of Investment Policies. Geneva: United     Nations Conference on Trade and Development (UNCTAD), 2012.</a:t>
            </a:r>
          </a:p>
          <a:p>
            <a:pPr marL="1528763">
              <a:defRPr/>
            </a:pP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2)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Global Market Perspective: Second Quarter 2011. Jones Lang LaSalle IP. </a:t>
            </a:r>
            <a:endParaRPr lang="ru-RU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519238" indent="4763">
              <a:defRPr/>
            </a:pP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URL: http://www.joneslanglasalle.com/ResearchLevel1/Global-Market-Perspective-Q2-2011-a.pdf.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395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750" y="500063"/>
            <a:ext cx="9532938" cy="307975"/>
          </a:xfrm>
        </p:spPr>
        <p:txBody>
          <a:bodyPr/>
          <a:lstStyle/>
          <a:p>
            <a:pPr eaLnBrk="1" hangingPunct="1"/>
            <a:r>
              <a:rPr lang="ru-RU" sz="2400" smtClean="0">
                <a:solidFill>
                  <a:schemeClr val="bg1"/>
                </a:solidFill>
              </a:rPr>
              <a:t>Отечественные и иностранные инвестиции в недвижимость</a:t>
            </a: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-87313" y="1003300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285750" y="1285875"/>
          <a:ext cx="8643938" cy="4406900"/>
        </p:xfrm>
        <a:graphic>
          <a:graphicData uri="http://schemas.openxmlformats.org/presentationml/2006/ole">
            <p:oleObj spid="_x0000_s3074" name="Worksheet" r:id="rId3" imgW="6877202" imgH="3552749" progId="Excel.Sheet.8">
              <p:embed/>
            </p:oleObj>
          </a:graphicData>
        </a:graphic>
      </p:graphicFrame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250825" y="5699125"/>
            <a:ext cx="8642350" cy="1016000"/>
          </a:xfrm>
          <a:prstGeom prst="rect">
            <a:avLst/>
          </a:prstGeom>
          <a:solidFill>
            <a:srgbClr val="83A4E5"/>
          </a:solidFill>
          <a:ln w="9525">
            <a:solidFill>
              <a:schemeClr val="dk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1519238" indent="-1519238">
              <a:defRPr/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Источники данных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1) Статистика внешнего сектора. Прямые инвестиции в Россию по видам экономической деятельности. Центральный банк РФ. URL: http://www.cbr.ru/statistics/print.aspx?file=credit_</a:t>
            </a:r>
          </a:p>
          <a:p>
            <a:pPr marL="1519238">
              <a:defRPr/>
            </a:pP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statistics/inv_in-rus.htm&amp;pid=svs&amp;sid=ITM_23050&amp;pid=svs&amp;sid=ITM_12726</a:t>
            </a:r>
          </a:p>
          <a:p>
            <a:pPr marL="1519238">
              <a:defRPr/>
            </a:pP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2) Инвестиции в основной капитал по видам экономической деятельности. Федеральная служба государственной статистики. URL: http://www.gks.ru/bgd/regl/b11_56/IssWWW.exe/Stg/02-18.htm .</a:t>
            </a:r>
          </a:p>
        </p:txBody>
      </p:sp>
      <p:sp>
        <p:nvSpPr>
          <p:cNvPr id="3079" name="AutoShape 10"/>
          <p:cNvSpPr>
            <a:spLocks noChangeArrowheads="1"/>
          </p:cNvSpPr>
          <p:nvPr/>
        </p:nvSpPr>
        <p:spPr bwMode="auto">
          <a:xfrm rot="-5400000">
            <a:off x="5715000" y="0"/>
            <a:ext cx="500063" cy="2500313"/>
          </a:xfrm>
          <a:prstGeom prst="downArrow">
            <a:avLst>
              <a:gd name="adj1" fmla="val 62750"/>
              <a:gd name="adj2" fmla="val 19769"/>
            </a:avLst>
          </a:prstGeom>
          <a:solidFill>
            <a:srgbClr val="FF9900">
              <a:alpha val="59999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0" name="Oval 12"/>
          <p:cNvSpPr>
            <a:spLocks noChangeArrowheads="1"/>
          </p:cNvSpPr>
          <p:nvPr/>
        </p:nvSpPr>
        <p:spPr bwMode="auto">
          <a:xfrm>
            <a:off x="3071813" y="1928813"/>
            <a:ext cx="428625" cy="428625"/>
          </a:xfrm>
          <a:prstGeom prst="ellipse">
            <a:avLst/>
          </a:prstGeom>
          <a:solidFill>
            <a:schemeClr val="accent1">
              <a:alpha val="0"/>
            </a:schemeClr>
          </a:solidFill>
          <a:ln w="22225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1" name="Oval 14"/>
          <p:cNvSpPr>
            <a:spLocks noChangeArrowheads="1"/>
          </p:cNvSpPr>
          <p:nvPr/>
        </p:nvSpPr>
        <p:spPr bwMode="auto">
          <a:xfrm>
            <a:off x="3929063" y="3357563"/>
            <a:ext cx="428625" cy="428625"/>
          </a:xfrm>
          <a:prstGeom prst="ellipse">
            <a:avLst/>
          </a:prstGeom>
          <a:solidFill>
            <a:schemeClr val="accent1">
              <a:alpha val="0"/>
            </a:schemeClr>
          </a:solidFill>
          <a:ln w="22225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 rot="-5400000">
            <a:off x="3750468" y="535782"/>
            <a:ext cx="500063" cy="1428750"/>
          </a:xfrm>
          <a:prstGeom prst="downArrow">
            <a:avLst>
              <a:gd name="adj1" fmla="val 60870"/>
              <a:gd name="adj2" fmla="val 23624"/>
            </a:avLst>
          </a:prstGeom>
          <a:solidFill>
            <a:srgbClr val="C00000">
              <a:alpha val="50195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714875" y="1071563"/>
            <a:ext cx="2165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>
                <a:solidFill>
                  <a:schemeClr val="bg1"/>
                </a:solidFill>
              </a:rPr>
              <a:t>Стадия депрессии</a:t>
            </a:r>
          </a:p>
        </p:txBody>
      </p:sp>
      <p:sp>
        <p:nvSpPr>
          <p:cNvPr id="3084" name="Rectangle 413"/>
          <p:cNvSpPr>
            <a:spLocks noChangeArrowheads="1"/>
          </p:cNvSpPr>
          <p:nvPr/>
        </p:nvSpPr>
        <p:spPr bwMode="auto">
          <a:xfrm>
            <a:off x="7358063" y="1928813"/>
            <a:ext cx="1643062" cy="738187"/>
          </a:xfrm>
          <a:prstGeom prst="rect">
            <a:avLst/>
          </a:prstGeom>
          <a:solidFill>
            <a:srgbClr val="DBDBED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spcAft>
                <a:spcPts val="600"/>
              </a:spcAft>
            </a:pPr>
            <a:r>
              <a:rPr lang="ru-RU" sz="1400">
                <a:cs typeface="Times New Roman" pitchFamily="18" charset="0"/>
              </a:rPr>
              <a:t>Максимумы инвестиционной активности</a:t>
            </a:r>
            <a:endParaRPr lang="ru-RU" sz="1400"/>
          </a:p>
        </p:txBody>
      </p:sp>
      <p:cxnSp>
        <p:nvCxnSpPr>
          <p:cNvPr id="19" name="Прямая соединительная линия 18"/>
          <p:cNvCxnSpPr>
            <a:stCxn id="3084" idx="1"/>
            <a:endCxn id="3080" idx="6"/>
          </p:cNvCxnSpPr>
          <p:nvPr/>
        </p:nvCxnSpPr>
        <p:spPr>
          <a:xfrm rot="10800000">
            <a:off x="3500438" y="2143125"/>
            <a:ext cx="3857625" cy="1539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3084" idx="1"/>
            <a:endCxn id="3081" idx="6"/>
          </p:cNvCxnSpPr>
          <p:nvPr/>
        </p:nvCxnSpPr>
        <p:spPr>
          <a:xfrm rot="10800000" flipV="1">
            <a:off x="4357688" y="2297113"/>
            <a:ext cx="3000375" cy="127476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7" name="AutoShape 8"/>
          <p:cNvSpPr>
            <a:spLocks noChangeArrowheads="1"/>
          </p:cNvSpPr>
          <p:nvPr/>
        </p:nvSpPr>
        <p:spPr bwMode="auto">
          <a:xfrm rot="-5400000">
            <a:off x="1964531" y="178594"/>
            <a:ext cx="500063" cy="2143125"/>
          </a:xfrm>
          <a:prstGeom prst="downArrow">
            <a:avLst>
              <a:gd name="adj1" fmla="val 60593"/>
              <a:gd name="adj2" fmla="val 33056"/>
            </a:avLst>
          </a:prstGeom>
          <a:solidFill>
            <a:srgbClr val="99CC00">
              <a:alpha val="59999"/>
            </a:srgbClr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8" name="Text Box 15"/>
          <p:cNvSpPr txBox="1">
            <a:spLocks noChangeArrowheads="1"/>
          </p:cNvSpPr>
          <p:nvPr/>
        </p:nvSpPr>
        <p:spPr bwMode="auto">
          <a:xfrm>
            <a:off x="1143000" y="1071563"/>
            <a:ext cx="1357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solidFill>
                  <a:schemeClr val="bg1"/>
                </a:solidFill>
              </a:rPr>
              <a:t>Стадия роста</a:t>
            </a:r>
          </a:p>
        </p:txBody>
      </p:sp>
      <p:sp>
        <p:nvSpPr>
          <p:cNvPr id="3089" name="Text Box 11"/>
          <p:cNvSpPr txBox="1">
            <a:spLocks noChangeArrowheads="1"/>
          </p:cNvSpPr>
          <p:nvPr/>
        </p:nvSpPr>
        <p:spPr bwMode="auto">
          <a:xfrm>
            <a:off x="3214688" y="1071563"/>
            <a:ext cx="1500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>
                <a:solidFill>
                  <a:schemeClr val="bg1"/>
                </a:solidFill>
              </a:rPr>
              <a:t>Стадия кризиса</a:t>
            </a:r>
          </a:p>
        </p:txBody>
      </p:sp>
      <p:sp>
        <p:nvSpPr>
          <p:cNvPr id="3090" name="AutoShape 10"/>
          <p:cNvSpPr>
            <a:spLocks noChangeArrowheads="1"/>
          </p:cNvSpPr>
          <p:nvPr/>
        </p:nvSpPr>
        <p:spPr bwMode="auto">
          <a:xfrm rot="-5400000">
            <a:off x="3750469" y="107156"/>
            <a:ext cx="357188" cy="3000375"/>
          </a:xfrm>
          <a:prstGeom prst="downArrow">
            <a:avLst>
              <a:gd name="adj1" fmla="val 60870"/>
              <a:gd name="adj2" fmla="val 23644"/>
            </a:avLst>
          </a:prstGeom>
          <a:solidFill>
            <a:srgbClr val="C00000">
              <a:alpha val="50195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22" name="Прямая соединительная линия 21"/>
          <p:cNvCxnSpPr>
            <a:stCxn id="3087" idx="2"/>
          </p:cNvCxnSpPr>
          <p:nvPr/>
        </p:nvCxnSpPr>
        <p:spPr>
          <a:xfrm>
            <a:off x="3286125" y="1249363"/>
            <a:ext cx="0" cy="3251200"/>
          </a:xfrm>
          <a:prstGeom prst="line">
            <a:avLst/>
          </a:prstGeom>
          <a:ln w="19050">
            <a:solidFill>
              <a:srgbClr val="DBDBE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714875" y="1249363"/>
            <a:ext cx="0" cy="3251200"/>
          </a:xfrm>
          <a:prstGeom prst="line">
            <a:avLst/>
          </a:prstGeom>
          <a:ln w="19050">
            <a:solidFill>
              <a:srgbClr val="DBDBE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3090" idx="0"/>
          </p:cNvCxnSpPr>
          <p:nvPr/>
        </p:nvCxnSpPr>
        <p:spPr>
          <a:xfrm rot="10800000" flipV="1">
            <a:off x="2428875" y="1606550"/>
            <a:ext cx="0" cy="2894013"/>
          </a:xfrm>
          <a:prstGeom prst="line">
            <a:avLst/>
          </a:prstGeom>
          <a:ln w="19050">
            <a:solidFill>
              <a:srgbClr val="DBDBE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4" name="Text Box 9"/>
          <p:cNvSpPr txBox="1">
            <a:spLocks noChangeArrowheads="1"/>
          </p:cNvSpPr>
          <p:nvPr/>
        </p:nvSpPr>
        <p:spPr bwMode="auto">
          <a:xfrm>
            <a:off x="2428875" y="1428750"/>
            <a:ext cx="3143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>
                <a:solidFill>
                  <a:schemeClr val="bg1"/>
                </a:solidFill>
              </a:rPr>
              <a:t>Ипотечный кризис</a:t>
            </a:r>
          </a:p>
        </p:txBody>
      </p:sp>
      <p:sp>
        <p:nvSpPr>
          <p:cNvPr id="3095" name="Rectangle 86"/>
          <p:cNvSpPr>
            <a:spLocks noChangeArrowheads="1"/>
          </p:cNvSpPr>
          <p:nvPr/>
        </p:nvSpPr>
        <p:spPr bwMode="auto">
          <a:xfrm>
            <a:off x="7000875" y="923925"/>
            <a:ext cx="2643188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ru-RU" sz="1000">
              <a:solidFill>
                <a:schemeClr val="bg1"/>
              </a:solidFill>
            </a:endParaRPr>
          </a:p>
          <a:p>
            <a:pPr eaLnBrk="0" hangingPunct="0"/>
            <a:r>
              <a:rPr lang="ru-RU" sz="1400">
                <a:solidFill>
                  <a:schemeClr val="bg1"/>
                </a:solidFill>
              </a:rPr>
              <a:t>    – Россия</a:t>
            </a:r>
          </a:p>
          <a:p>
            <a:pPr eaLnBrk="0" hangingPunct="0"/>
            <a:endParaRPr lang="ru-RU" sz="1000">
              <a:solidFill>
                <a:schemeClr val="bg1"/>
              </a:solidFill>
            </a:endParaRPr>
          </a:p>
          <a:p>
            <a:pPr eaLnBrk="0" hangingPunct="0"/>
            <a:r>
              <a:rPr lang="ru-RU" sz="1400">
                <a:solidFill>
                  <a:schemeClr val="bg1"/>
                </a:solidFill>
              </a:rPr>
              <a:t>    – США</a:t>
            </a:r>
          </a:p>
        </p:txBody>
      </p:sp>
      <p:sp>
        <p:nvSpPr>
          <p:cNvPr id="3096" name="Rectangle 86"/>
          <p:cNvSpPr>
            <a:spLocks noChangeArrowheads="1"/>
          </p:cNvSpPr>
          <p:nvPr/>
        </p:nvSpPr>
        <p:spPr bwMode="auto">
          <a:xfrm>
            <a:off x="7358063" y="2965450"/>
            <a:ext cx="1643062" cy="1322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1400">
                <a:solidFill>
                  <a:schemeClr val="bg1"/>
                </a:solidFill>
              </a:rPr>
              <a:t>Стратегии иностранных инвесторов</a:t>
            </a:r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ru-RU" sz="1400">
                <a:solidFill>
                  <a:schemeClr val="bg1"/>
                </a:solidFill>
              </a:rPr>
              <a:t>  спекулятивная</a:t>
            </a:r>
            <a:endParaRPr lang="en-US" sz="1400">
              <a:solidFill>
                <a:schemeClr val="bg1"/>
              </a:solidFill>
            </a:endParaRPr>
          </a:p>
          <a:p>
            <a:pPr eaLnBrk="0" hangingPunct="0">
              <a:buFont typeface="Arial" charset="0"/>
              <a:buChar char="•"/>
            </a:pPr>
            <a:r>
              <a:rPr lang="ru-RU" sz="1400">
                <a:solidFill>
                  <a:schemeClr val="bg1"/>
                </a:solidFill>
              </a:rPr>
              <a:t>  экспансивная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642938"/>
            <a:ext cx="8567737" cy="357187"/>
          </a:xfrm>
        </p:spPr>
        <p:txBody>
          <a:bodyPr/>
          <a:lstStyle/>
          <a:p>
            <a:pPr eaLnBrk="1" hangingPunct="1"/>
            <a:r>
              <a:rPr lang="ru-RU" sz="2400" smtClean="0">
                <a:solidFill>
                  <a:schemeClr val="bg1"/>
                </a:solidFill>
              </a:rPr>
              <a:t>Асинхронность развития рынков недвижимости</a:t>
            </a:r>
            <a:br>
              <a:rPr lang="ru-RU" sz="2400" smtClean="0">
                <a:solidFill>
                  <a:schemeClr val="bg1"/>
                </a:solidFill>
              </a:rPr>
            </a:br>
            <a:endParaRPr lang="ru-RU" sz="2400" smtClean="0">
              <a:solidFill>
                <a:schemeClr val="bg1"/>
              </a:solidFill>
            </a:endParaRPr>
          </a:p>
        </p:txBody>
      </p:sp>
      <p:sp>
        <p:nvSpPr>
          <p:cNvPr id="8195" name="Rectangle 544"/>
          <p:cNvSpPr>
            <a:spLocks noChangeArrowheads="1"/>
          </p:cNvSpPr>
          <p:nvPr/>
        </p:nvSpPr>
        <p:spPr bwMode="auto">
          <a:xfrm>
            <a:off x="463550" y="5910263"/>
            <a:ext cx="8429625" cy="831850"/>
          </a:xfrm>
          <a:prstGeom prst="rect">
            <a:avLst/>
          </a:prstGeom>
          <a:solidFill>
            <a:srgbClr val="83A4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1619250" indent="-1655763" algn="just">
              <a:tabLst>
                <a:tab pos="1616075" algn="l"/>
              </a:tabLst>
              <a:defRPr/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Источники данных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: 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1) публикации в свободной печати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;</a:t>
            </a:r>
            <a:endParaRPr lang="ru-RU" sz="1200" dirty="0">
              <a:solidFill>
                <a:schemeClr val="tx1">
                  <a:lumMod val="85000"/>
                  <a:lumOff val="15000"/>
                </a:schemeClr>
              </a:solidFill>
              <a:cs typeface="Times New Roman" pitchFamily="18" charset="0"/>
            </a:endParaRPr>
          </a:p>
          <a:p>
            <a:pPr marL="1519200" algn="just">
              <a:tabLst>
                <a:tab pos="1616075" algn="l"/>
              </a:tabLst>
              <a:defRPr/>
            </a:pP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2) мониторинговые отчеты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Knight Frank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 и Jones Lang LaSalle (архивы).</a:t>
            </a:r>
          </a:p>
          <a:p>
            <a:pPr marL="1519200">
              <a:tabLst>
                <a:tab pos="1616075" algn="l"/>
              </a:tabLst>
              <a:defRPr/>
            </a:pP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3) Стерник Г.М. Методика прогнозирования цен на жилье в зависимости от типа рынка // Имущественные отношения в РФ, 2011. №1. </a:t>
            </a:r>
          </a:p>
        </p:txBody>
      </p:sp>
      <p:graphicFrame>
        <p:nvGraphicFramePr>
          <p:cNvPr id="25226" name="Group 1674"/>
          <p:cNvGraphicFramePr>
            <a:graphicFrameLocks noGrp="1"/>
          </p:cNvGraphicFramePr>
          <p:nvPr/>
        </p:nvGraphicFramePr>
        <p:xfrm>
          <a:off x="500063" y="857250"/>
          <a:ext cx="6215062" cy="4358958"/>
        </p:xfrm>
        <a:graphic>
          <a:graphicData uri="http://schemas.openxmlformats.org/drawingml/2006/table">
            <a:tbl>
              <a:tblPr/>
              <a:tblGrid>
                <a:gridCol w="2143125"/>
                <a:gridCol w="666750"/>
                <a:gridCol w="666750"/>
                <a:gridCol w="666750"/>
                <a:gridCol w="666750"/>
                <a:gridCol w="666750"/>
                <a:gridCol w="738187"/>
              </a:tblGrid>
              <a:tr h="3127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Рынки недвижимости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Стадии развития по годам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18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1991–1994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1995–1998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1999–2002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2003–2006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2007–2010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–2015 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(прогноз)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США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Ближний Восток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Восточная Европа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Российская Федерация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Япония, Южная Корея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н/д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н/д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н/д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Западная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Европа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Иран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н/д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Китай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Индия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н/д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DA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Юго-Восточная Азия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н/д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н/д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н/д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DA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Северная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Африка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н/д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Бразилия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201" name="Group 1649"/>
          <p:cNvGraphicFramePr>
            <a:graphicFrameLocks noGrp="1"/>
          </p:cNvGraphicFramePr>
          <p:nvPr/>
        </p:nvGraphicFramePr>
        <p:xfrm>
          <a:off x="6858000" y="857250"/>
          <a:ext cx="2106613" cy="2847344"/>
        </p:xfrm>
        <a:graphic>
          <a:graphicData uri="http://schemas.openxmlformats.org/drawingml/2006/table">
            <a:tbl>
              <a:tblPr/>
              <a:tblGrid>
                <a:gridCol w="1357313"/>
                <a:gridCol w="749300"/>
              </a:tblGrid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Тип рынка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Цвет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ED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Насыщенный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DAEFF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Растущий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Взлетающий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Развивающийся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Стабильный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Перегретый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Надутый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Падающий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Депрессивный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00"/>
                    </a:solidFill>
                  </a:tcPr>
                </a:tc>
              </a:tr>
            </a:tbl>
          </a:graphicData>
        </a:graphic>
      </p:graphicFrame>
      <p:sp>
        <p:nvSpPr>
          <p:cNvPr id="8358" name="Rectangle 86"/>
          <p:cNvSpPr>
            <a:spLocks noChangeArrowheads="1"/>
          </p:cNvSpPr>
          <p:nvPr/>
        </p:nvSpPr>
        <p:spPr bwMode="auto">
          <a:xfrm>
            <a:off x="6877050" y="3857625"/>
            <a:ext cx="2087563" cy="1878013"/>
          </a:xfrm>
          <a:prstGeom prst="rect">
            <a:avLst/>
          </a:prstGeom>
          <a:solidFill>
            <a:srgbClr val="DBDBED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ru-RU" sz="1600" dirty="0"/>
              <a:t>Характеристики асинхронности</a:t>
            </a:r>
          </a:p>
          <a:p>
            <a:pPr marL="92075" indent="-92075" eaLnBrk="0" hangingPunct="0">
              <a:buFontTx/>
              <a:buChar char="•"/>
              <a:defRPr/>
            </a:pPr>
            <a:r>
              <a:rPr lang="ru-RU" sz="1200" dirty="0"/>
              <a:t>смена стадий развития</a:t>
            </a:r>
          </a:p>
          <a:p>
            <a:pPr marL="92075" indent="-92075" eaLnBrk="0" hangingPunct="0">
              <a:buFontTx/>
              <a:buChar char="•"/>
              <a:defRPr/>
            </a:pPr>
            <a:r>
              <a:rPr lang="ru-RU" sz="1200" dirty="0"/>
              <a:t>разнонаправленность циклического развития</a:t>
            </a:r>
          </a:p>
          <a:p>
            <a:pPr marL="92075" indent="-92075" eaLnBrk="0" hangingPunct="0">
              <a:buFontTx/>
              <a:buChar char="•"/>
              <a:defRPr/>
            </a:pPr>
            <a:r>
              <a:rPr lang="ru-RU" sz="1200" dirty="0"/>
              <a:t>несоразмерность темпов циклического развития</a:t>
            </a:r>
          </a:p>
          <a:p>
            <a:pPr marL="92075" indent="-92075" eaLnBrk="0" hangingPunct="0">
              <a:buFontTx/>
              <a:buChar char="•"/>
              <a:defRPr/>
            </a:pPr>
            <a:r>
              <a:rPr lang="ru-RU" sz="1200" dirty="0"/>
              <a:t>различия в амплитудах между ростом и спадом</a:t>
            </a:r>
          </a:p>
        </p:txBody>
      </p:sp>
      <p:sp>
        <p:nvSpPr>
          <p:cNvPr id="8359" name="Rectangle 86"/>
          <p:cNvSpPr>
            <a:spLocks noChangeArrowheads="1"/>
          </p:cNvSpPr>
          <p:nvPr/>
        </p:nvSpPr>
        <p:spPr bwMode="auto">
          <a:xfrm>
            <a:off x="428625" y="5286375"/>
            <a:ext cx="6429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1400">
                <a:solidFill>
                  <a:schemeClr val="bg1"/>
                </a:solidFill>
              </a:rPr>
              <a:t>Рынки недвижимости, рассматриваемые как отдельные объекты, проявляют свойства асинхронности развития.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6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19" name="Rectangle 36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9220" name="Group 306"/>
          <p:cNvGrpSpPr>
            <a:grpSpLocks noChangeAspect="1"/>
          </p:cNvGrpSpPr>
          <p:nvPr/>
        </p:nvGrpSpPr>
        <p:grpSpPr bwMode="auto">
          <a:xfrm>
            <a:off x="-285750" y="1000125"/>
            <a:ext cx="6286500" cy="3062288"/>
            <a:chOff x="866" y="3588"/>
            <a:chExt cx="9899" cy="4821"/>
          </a:xfrm>
        </p:grpSpPr>
        <p:sp>
          <p:nvSpPr>
            <p:cNvPr id="9288" name="AutoShape 362"/>
            <p:cNvSpPr>
              <a:spLocks noChangeAspect="1" noChangeArrowheads="1" noTextEdit="1"/>
            </p:cNvSpPr>
            <p:nvPr/>
          </p:nvSpPr>
          <p:spPr bwMode="auto">
            <a:xfrm>
              <a:off x="1701" y="3588"/>
              <a:ext cx="8727" cy="47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89" name="AutoShape 361" descr="Темный диагональный 1"/>
            <p:cNvSpPr>
              <a:spLocks noChangeArrowheads="1"/>
            </p:cNvSpPr>
            <p:nvPr/>
          </p:nvSpPr>
          <p:spPr bwMode="auto">
            <a:xfrm rot="-2923884">
              <a:off x="4477" y="4691"/>
              <a:ext cx="3657" cy="37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77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663" y="10800"/>
                  </a:moveTo>
                  <a:cubicBezTo>
                    <a:pt x="10663" y="10724"/>
                    <a:pt x="10724" y="10663"/>
                    <a:pt x="10800" y="10663"/>
                  </a:cubicBezTo>
                  <a:cubicBezTo>
                    <a:pt x="10875" y="10662"/>
                    <a:pt x="10936" y="10724"/>
                    <a:pt x="10937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lose/>
                </a:path>
              </a:pathLst>
            </a:custGeom>
            <a:pattFill prst="dkDnDiag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90" name="Text Box 360"/>
            <p:cNvSpPr txBox="1">
              <a:spLocks noChangeArrowheads="1"/>
            </p:cNvSpPr>
            <p:nvPr/>
          </p:nvSpPr>
          <p:spPr bwMode="auto">
            <a:xfrm>
              <a:off x="3328" y="7895"/>
              <a:ext cx="709" cy="32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 eaLnBrk="0" hangingPunct="0"/>
              <a:r>
                <a:rPr lang="ru-RU" sz="1200">
                  <a:solidFill>
                    <a:schemeClr val="bg1"/>
                  </a:solidFill>
                  <a:cs typeface="Times New Roman" pitchFamily="18" charset="0"/>
                </a:rPr>
                <a:t>Китай </a:t>
              </a:r>
              <a:endParaRPr lang="ru-RU" sz="1200">
                <a:solidFill>
                  <a:schemeClr val="bg1"/>
                </a:solidFill>
              </a:endParaRPr>
            </a:p>
            <a:p>
              <a:pPr eaLnBrk="0" hangingPunct="0"/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291" name="Text Box 359"/>
            <p:cNvSpPr txBox="1">
              <a:spLocks noChangeArrowheads="1"/>
            </p:cNvSpPr>
            <p:nvPr/>
          </p:nvSpPr>
          <p:spPr bwMode="auto">
            <a:xfrm>
              <a:off x="2567" y="7445"/>
              <a:ext cx="1476" cy="32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 eaLnBrk="0" hangingPunct="0"/>
              <a:r>
                <a:rPr lang="ru-RU" sz="1200">
                  <a:solidFill>
                    <a:schemeClr val="bg1"/>
                  </a:solidFill>
                  <a:cs typeface="Times New Roman" pitchFamily="18" charset="0"/>
                </a:rPr>
                <a:t>Бразилия  </a:t>
              </a:r>
              <a:endParaRPr lang="ru-RU" sz="1200">
                <a:solidFill>
                  <a:schemeClr val="bg1"/>
                </a:solidFill>
              </a:endParaRPr>
            </a:p>
            <a:p>
              <a:pPr eaLnBrk="0" hangingPunct="0"/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292" name="Text Box 358"/>
            <p:cNvSpPr txBox="1">
              <a:spLocks noChangeArrowheads="1"/>
            </p:cNvSpPr>
            <p:nvPr/>
          </p:nvSpPr>
          <p:spPr bwMode="auto">
            <a:xfrm>
              <a:off x="8446" y="4270"/>
              <a:ext cx="2319" cy="36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lang="ru-RU" sz="1200">
                  <a:solidFill>
                    <a:schemeClr val="bg1"/>
                  </a:solidFill>
                  <a:cs typeface="Times New Roman" pitchFamily="18" charset="0"/>
                </a:rPr>
                <a:t> Западная Европа </a:t>
              </a:r>
              <a:endParaRPr lang="ru-RU" sz="1200">
                <a:solidFill>
                  <a:schemeClr val="bg1"/>
                </a:solidFill>
              </a:endParaRPr>
            </a:p>
            <a:p>
              <a:pPr eaLnBrk="0" hangingPunct="0"/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293" name="Text Box 357"/>
            <p:cNvSpPr txBox="1">
              <a:spLocks noChangeArrowheads="1"/>
            </p:cNvSpPr>
            <p:nvPr/>
          </p:nvSpPr>
          <p:spPr bwMode="auto">
            <a:xfrm>
              <a:off x="3074" y="4264"/>
              <a:ext cx="963" cy="32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 eaLnBrk="0" hangingPunct="0"/>
              <a:r>
                <a:rPr lang="ru-RU" sz="1200">
                  <a:solidFill>
                    <a:schemeClr val="bg1"/>
                  </a:solidFill>
                  <a:cs typeface="Times New Roman" pitchFamily="18" charset="0"/>
                </a:rPr>
                <a:t>Индия </a:t>
              </a:r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294" name="Text Box 356"/>
            <p:cNvSpPr txBox="1">
              <a:spLocks noChangeArrowheads="1"/>
            </p:cNvSpPr>
            <p:nvPr/>
          </p:nvSpPr>
          <p:spPr bwMode="auto">
            <a:xfrm>
              <a:off x="1783" y="6706"/>
              <a:ext cx="2316" cy="32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 eaLnBrk="0" hangingPunct="0"/>
              <a:r>
                <a:rPr lang="ru-RU" sz="1200">
                  <a:solidFill>
                    <a:schemeClr val="bg1"/>
                  </a:solidFill>
                  <a:cs typeface="Times New Roman" pitchFamily="18" charset="0"/>
                </a:rPr>
                <a:t> Россия  </a:t>
              </a:r>
              <a:endParaRPr lang="ru-RU" sz="1200">
                <a:solidFill>
                  <a:schemeClr val="bg1"/>
                </a:solidFill>
              </a:endParaRPr>
            </a:p>
            <a:p>
              <a:pPr eaLnBrk="0" hangingPunct="0"/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295" name="Text Box 355"/>
            <p:cNvSpPr txBox="1">
              <a:spLocks noChangeArrowheads="1"/>
            </p:cNvSpPr>
            <p:nvPr/>
          </p:nvSpPr>
          <p:spPr bwMode="auto">
            <a:xfrm>
              <a:off x="1985" y="6467"/>
              <a:ext cx="2050" cy="31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 eaLnBrk="0" hangingPunct="0"/>
              <a:r>
                <a:rPr lang="ru-RU" sz="1200">
                  <a:solidFill>
                    <a:schemeClr val="bg1"/>
                  </a:solidFill>
                  <a:cs typeface="Times New Roman" pitchFamily="18" charset="0"/>
                </a:rPr>
                <a:t>Египет, Марокко </a:t>
              </a:r>
              <a:endParaRPr lang="ru-RU" sz="1200">
                <a:solidFill>
                  <a:schemeClr val="bg1"/>
                </a:solidFill>
              </a:endParaRPr>
            </a:p>
            <a:p>
              <a:pPr eaLnBrk="0" hangingPunct="0"/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296" name="Text Box 354"/>
            <p:cNvSpPr txBox="1">
              <a:spLocks noChangeArrowheads="1"/>
            </p:cNvSpPr>
            <p:nvPr/>
          </p:nvSpPr>
          <p:spPr bwMode="auto">
            <a:xfrm>
              <a:off x="866" y="3964"/>
              <a:ext cx="3176" cy="334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 eaLnBrk="0" hangingPunct="0"/>
              <a:r>
                <a:rPr lang="ru-RU" sz="1200">
                  <a:solidFill>
                    <a:schemeClr val="bg1"/>
                  </a:solidFill>
                  <a:cs typeface="Times New Roman" pitchFamily="18" charset="0"/>
                </a:rPr>
                <a:t> Бахрейн, Катар, ОАЭ </a:t>
              </a:r>
              <a:endParaRPr lang="ru-RU" sz="1200">
                <a:solidFill>
                  <a:schemeClr val="bg1"/>
                </a:solidFill>
              </a:endParaRPr>
            </a:p>
            <a:p>
              <a:pPr eaLnBrk="0" hangingPunct="0"/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297" name="Text Box 353"/>
            <p:cNvSpPr txBox="1">
              <a:spLocks noChangeArrowheads="1"/>
            </p:cNvSpPr>
            <p:nvPr/>
          </p:nvSpPr>
          <p:spPr bwMode="auto">
            <a:xfrm>
              <a:off x="1757" y="5990"/>
              <a:ext cx="2316" cy="32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 eaLnBrk="0" hangingPunct="0"/>
              <a:r>
                <a:rPr lang="ru-RU" sz="1200">
                  <a:solidFill>
                    <a:schemeClr val="bg1"/>
                  </a:solidFill>
                  <a:cs typeface="Times New Roman" pitchFamily="18" charset="0"/>
                </a:rPr>
                <a:t> Восточная Европа </a:t>
              </a:r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298" name="Text Box 352"/>
            <p:cNvSpPr txBox="1">
              <a:spLocks noChangeArrowheads="1"/>
            </p:cNvSpPr>
            <p:nvPr/>
          </p:nvSpPr>
          <p:spPr bwMode="auto">
            <a:xfrm>
              <a:off x="2100" y="7243"/>
              <a:ext cx="1937" cy="32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 eaLnBrk="0" hangingPunct="0"/>
              <a:r>
                <a:rPr lang="ru-RU" sz="1200">
                  <a:solidFill>
                    <a:schemeClr val="bg1"/>
                  </a:solidFill>
                  <a:cs typeface="Times New Roman" pitchFamily="18" charset="0"/>
                </a:rPr>
                <a:t> Южная Европа </a:t>
              </a:r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299" name="Text Box 351"/>
            <p:cNvSpPr txBox="1">
              <a:spLocks noChangeArrowheads="1"/>
            </p:cNvSpPr>
            <p:nvPr/>
          </p:nvSpPr>
          <p:spPr bwMode="auto">
            <a:xfrm>
              <a:off x="8437" y="3910"/>
              <a:ext cx="1476" cy="32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lang="ru-RU" sz="1200">
                  <a:solidFill>
                    <a:schemeClr val="bg1"/>
                  </a:solidFill>
                  <a:cs typeface="Times New Roman" pitchFamily="18" charset="0"/>
                </a:rPr>
                <a:t> Австралия  </a:t>
              </a:r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300" name="Text Box 350"/>
            <p:cNvSpPr txBox="1">
              <a:spLocks noChangeArrowheads="1"/>
            </p:cNvSpPr>
            <p:nvPr/>
          </p:nvSpPr>
          <p:spPr bwMode="auto">
            <a:xfrm>
              <a:off x="1653" y="3662"/>
              <a:ext cx="2475" cy="18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 eaLnBrk="0" hangingPunct="0"/>
              <a:r>
                <a:rPr lang="ru-RU" sz="1200">
                  <a:solidFill>
                    <a:schemeClr val="bg1"/>
                  </a:solidFill>
                  <a:cs typeface="Times New Roman" pitchFamily="18" charset="0"/>
                </a:rPr>
                <a:t>Сингапур, Шанхай   </a:t>
              </a:r>
              <a:endParaRPr lang="ru-RU" sz="1200">
                <a:solidFill>
                  <a:schemeClr val="bg1"/>
                </a:solidFill>
              </a:endParaRPr>
            </a:p>
            <a:p>
              <a:pPr algn="r" eaLnBrk="0" hangingPunct="0"/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301" name="Text Box 349"/>
            <p:cNvSpPr txBox="1">
              <a:spLocks noChangeArrowheads="1"/>
            </p:cNvSpPr>
            <p:nvPr/>
          </p:nvSpPr>
          <p:spPr bwMode="auto">
            <a:xfrm>
              <a:off x="8412" y="4616"/>
              <a:ext cx="1861" cy="33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 eaLnBrk="0" hangingPunct="0"/>
              <a:r>
                <a:rPr lang="ru-RU" sz="1200">
                  <a:solidFill>
                    <a:schemeClr val="bg1"/>
                  </a:solidFill>
                  <a:cs typeface="Times New Roman" pitchFamily="18" charset="0"/>
                </a:rPr>
                <a:t> США</a:t>
              </a:r>
              <a:endParaRPr lang="ru-RU" sz="1200">
                <a:solidFill>
                  <a:schemeClr val="bg1"/>
                </a:solidFill>
              </a:endParaRPr>
            </a:p>
            <a:p>
              <a:pPr eaLnBrk="0" hangingPunct="0"/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302" name="Oval 348"/>
            <p:cNvSpPr>
              <a:spLocks noChangeArrowheads="1"/>
            </p:cNvSpPr>
            <p:nvPr/>
          </p:nvSpPr>
          <p:spPr bwMode="auto">
            <a:xfrm>
              <a:off x="6266" y="4616"/>
              <a:ext cx="170" cy="17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303" name="Oval 347"/>
            <p:cNvSpPr>
              <a:spLocks noChangeArrowheads="1"/>
            </p:cNvSpPr>
            <p:nvPr/>
          </p:nvSpPr>
          <p:spPr bwMode="auto">
            <a:xfrm>
              <a:off x="6506" y="4656"/>
              <a:ext cx="170" cy="17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304" name="Oval 346"/>
            <p:cNvSpPr>
              <a:spLocks noChangeArrowheads="1"/>
            </p:cNvSpPr>
            <p:nvPr/>
          </p:nvSpPr>
          <p:spPr bwMode="auto">
            <a:xfrm>
              <a:off x="6806" y="4731"/>
              <a:ext cx="170" cy="17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305" name="Oval 345"/>
            <p:cNvSpPr>
              <a:spLocks noChangeArrowheads="1"/>
            </p:cNvSpPr>
            <p:nvPr/>
          </p:nvSpPr>
          <p:spPr bwMode="auto">
            <a:xfrm>
              <a:off x="7106" y="4856"/>
              <a:ext cx="170" cy="17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00">
                <a:solidFill>
                  <a:schemeClr val="bg1"/>
                </a:solidFill>
              </a:endParaRPr>
            </a:p>
          </p:txBody>
        </p:sp>
        <p:cxnSp>
          <p:nvCxnSpPr>
            <p:cNvPr id="9306" name="AutoShape 344"/>
            <p:cNvCxnSpPr>
              <a:cxnSpLocks noChangeShapeType="1"/>
            </p:cNvCxnSpPr>
            <p:nvPr/>
          </p:nvCxnSpPr>
          <p:spPr bwMode="auto">
            <a:xfrm rot="-5400000">
              <a:off x="7766" y="4209"/>
              <a:ext cx="72" cy="1221"/>
            </a:xfrm>
            <a:prstGeom prst="bentConnector2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9307" name="AutoShape 343"/>
            <p:cNvCxnSpPr>
              <a:cxnSpLocks noChangeShapeType="1"/>
            </p:cNvCxnSpPr>
            <p:nvPr/>
          </p:nvCxnSpPr>
          <p:spPr bwMode="auto">
            <a:xfrm rot="-5400000">
              <a:off x="7516" y="3800"/>
              <a:ext cx="306" cy="1555"/>
            </a:xfrm>
            <a:prstGeom prst="bentConnector2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9308" name="AutoShape 342"/>
            <p:cNvCxnSpPr>
              <a:cxnSpLocks noChangeShapeType="1"/>
            </p:cNvCxnSpPr>
            <p:nvPr/>
          </p:nvCxnSpPr>
          <p:spPr bwMode="auto">
            <a:xfrm rot="-5400000">
              <a:off x="7222" y="3442"/>
              <a:ext cx="583" cy="1846"/>
            </a:xfrm>
            <a:prstGeom prst="bentConnector2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</p:spPr>
        </p:cxnSp>
        <p:sp>
          <p:nvSpPr>
            <p:cNvPr id="9309" name="Text Box 341"/>
            <p:cNvSpPr txBox="1">
              <a:spLocks noChangeArrowheads="1"/>
            </p:cNvSpPr>
            <p:nvPr/>
          </p:nvSpPr>
          <p:spPr bwMode="auto">
            <a:xfrm>
              <a:off x="8437" y="3637"/>
              <a:ext cx="1397" cy="2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lang="ru-RU" sz="1200">
                  <a:solidFill>
                    <a:schemeClr val="bg1"/>
                  </a:solidFill>
                  <a:cs typeface="Times New Roman" pitchFamily="18" charset="0"/>
                </a:rPr>
                <a:t> Мексика </a:t>
              </a:r>
              <a:endParaRPr lang="ru-RU" sz="1200">
                <a:solidFill>
                  <a:schemeClr val="bg1"/>
                </a:solidFill>
              </a:endParaRPr>
            </a:p>
          </p:txBody>
        </p:sp>
        <p:cxnSp>
          <p:nvCxnSpPr>
            <p:cNvPr id="9310" name="AutoShape 340"/>
            <p:cNvCxnSpPr>
              <a:cxnSpLocks noChangeShapeType="1"/>
            </p:cNvCxnSpPr>
            <p:nvPr/>
          </p:nvCxnSpPr>
          <p:spPr bwMode="auto">
            <a:xfrm rot="-5400000">
              <a:off x="6975" y="3154"/>
              <a:ext cx="838" cy="2086"/>
            </a:xfrm>
            <a:prstGeom prst="bentConnector2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</p:spPr>
        </p:cxnSp>
        <p:sp>
          <p:nvSpPr>
            <p:cNvPr id="9311" name="Text Box 339"/>
            <p:cNvSpPr txBox="1">
              <a:spLocks noChangeArrowheads="1"/>
            </p:cNvSpPr>
            <p:nvPr/>
          </p:nvSpPr>
          <p:spPr bwMode="auto">
            <a:xfrm>
              <a:off x="2015" y="4531"/>
              <a:ext cx="2044" cy="279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 eaLnBrk="0" hangingPunct="0"/>
              <a:r>
                <a:rPr lang="ru-RU" sz="1200">
                  <a:solidFill>
                    <a:schemeClr val="bg1"/>
                  </a:solidFill>
                  <a:cs typeface="Times New Roman" pitchFamily="18" charset="0"/>
                </a:rPr>
                <a:t> Япония, Ю. Корея </a:t>
              </a:r>
              <a:endParaRPr lang="ru-RU" sz="1200">
                <a:solidFill>
                  <a:schemeClr val="bg1"/>
                </a:solidFill>
              </a:endParaRPr>
            </a:p>
            <a:p>
              <a:pPr eaLnBrk="0" hangingPunct="0"/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312" name="Oval 338"/>
            <p:cNvSpPr>
              <a:spLocks noChangeArrowheads="1"/>
            </p:cNvSpPr>
            <p:nvPr/>
          </p:nvSpPr>
          <p:spPr bwMode="auto">
            <a:xfrm>
              <a:off x="5708" y="4685"/>
              <a:ext cx="170" cy="17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313" name="Oval 337"/>
            <p:cNvSpPr>
              <a:spLocks noChangeArrowheads="1"/>
            </p:cNvSpPr>
            <p:nvPr/>
          </p:nvSpPr>
          <p:spPr bwMode="auto">
            <a:xfrm>
              <a:off x="5424" y="4777"/>
              <a:ext cx="170" cy="17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314" name="Oval 336"/>
            <p:cNvSpPr>
              <a:spLocks noChangeArrowheads="1"/>
            </p:cNvSpPr>
            <p:nvPr/>
          </p:nvSpPr>
          <p:spPr bwMode="auto">
            <a:xfrm>
              <a:off x="4950" y="5063"/>
              <a:ext cx="170" cy="17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315" name="Oval 335"/>
            <p:cNvSpPr>
              <a:spLocks noChangeArrowheads="1"/>
            </p:cNvSpPr>
            <p:nvPr/>
          </p:nvSpPr>
          <p:spPr bwMode="auto">
            <a:xfrm>
              <a:off x="4393" y="5831"/>
              <a:ext cx="170" cy="17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316" name="Oval 334"/>
            <p:cNvSpPr>
              <a:spLocks noChangeArrowheads="1"/>
            </p:cNvSpPr>
            <p:nvPr/>
          </p:nvSpPr>
          <p:spPr bwMode="auto">
            <a:xfrm>
              <a:off x="4328" y="6066"/>
              <a:ext cx="170" cy="17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317" name="Oval 333"/>
            <p:cNvSpPr>
              <a:spLocks noChangeArrowheads="1"/>
            </p:cNvSpPr>
            <p:nvPr/>
          </p:nvSpPr>
          <p:spPr bwMode="auto">
            <a:xfrm>
              <a:off x="4311" y="6545"/>
              <a:ext cx="170" cy="17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318" name="Oval 332"/>
            <p:cNvSpPr>
              <a:spLocks noChangeArrowheads="1"/>
            </p:cNvSpPr>
            <p:nvPr/>
          </p:nvSpPr>
          <p:spPr bwMode="auto">
            <a:xfrm>
              <a:off x="4355" y="6784"/>
              <a:ext cx="170" cy="17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319" name="Oval 331"/>
            <p:cNvSpPr>
              <a:spLocks noChangeArrowheads="1"/>
            </p:cNvSpPr>
            <p:nvPr/>
          </p:nvSpPr>
          <p:spPr bwMode="auto">
            <a:xfrm>
              <a:off x="4583" y="7321"/>
              <a:ext cx="170" cy="17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320" name="Oval 330"/>
            <p:cNvSpPr>
              <a:spLocks noChangeArrowheads="1"/>
            </p:cNvSpPr>
            <p:nvPr/>
          </p:nvSpPr>
          <p:spPr bwMode="auto">
            <a:xfrm>
              <a:off x="4753" y="7524"/>
              <a:ext cx="170" cy="17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321" name="Oval 329"/>
            <p:cNvSpPr>
              <a:spLocks noChangeArrowheads="1"/>
            </p:cNvSpPr>
            <p:nvPr/>
          </p:nvSpPr>
          <p:spPr bwMode="auto">
            <a:xfrm>
              <a:off x="4950" y="7725"/>
              <a:ext cx="170" cy="17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00">
                <a:solidFill>
                  <a:schemeClr val="bg1"/>
                </a:solidFill>
              </a:endParaRPr>
            </a:p>
          </p:txBody>
        </p:sp>
        <p:cxnSp>
          <p:nvCxnSpPr>
            <p:cNvPr id="9322" name="AutoShape 328"/>
            <p:cNvCxnSpPr>
              <a:cxnSpLocks noChangeShapeType="1"/>
            </p:cNvCxnSpPr>
            <p:nvPr/>
          </p:nvCxnSpPr>
          <p:spPr bwMode="auto">
            <a:xfrm rot="5400000" flipH="1">
              <a:off x="4487" y="3379"/>
              <a:ext cx="862" cy="1750"/>
            </a:xfrm>
            <a:prstGeom prst="bentConnector2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9323" name="AutoShape 327"/>
            <p:cNvCxnSpPr>
              <a:cxnSpLocks noChangeShapeType="1"/>
            </p:cNvCxnSpPr>
            <p:nvPr/>
          </p:nvCxnSpPr>
          <p:spPr bwMode="auto">
            <a:xfrm rot="5400000" flipH="1">
              <a:off x="4451" y="3718"/>
              <a:ext cx="650" cy="1467"/>
            </a:xfrm>
            <a:prstGeom prst="bentConnector2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9324" name="AutoShape 326"/>
            <p:cNvCxnSpPr>
              <a:cxnSpLocks noChangeShapeType="1"/>
            </p:cNvCxnSpPr>
            <p:nvPr/>
          </p:nvCxnSpPr>
          <p:spPr bwMode="auto">
            <a:xfrm rot="5400000" flipH="1">
              <a:off x="4218" y="4246"/>
              <a:ext cx="636" cy="998"/>
            </a:xfrm>
            <a:prstGeom prst="bentConnector2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9325" name="AutoShape 325"/>
            <p:cNvCxnSpPr>
              <a:cxnSpLocks noChangeShapeType="1"/>
            </p:cNvCxnSpPr>
            <p:nvPr/>
          </p:nvCxnSpPr>
          <p:spPr bwMode="auto">
            <a:xfrm flipH="1">
              <a:off x="4073" y="6151"/>
              <a:ext cx="255" cy="2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9326" name="AutoShape 324"/>
            <p:cNvCxnSpPr>
              <a:cxnSpLocks noChangeShapeType="1"/>
            </p:cNvCxnSpPr>
            <p:nvPr/>
          </p:nvCxnSpPr>
          <p:spPr bwMode="auto">
            <a:xfrm flipH="1" flipV="1">
              <a:off x="4035" y="6626"/>
              <a:ext cx="276" cy="4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9327" name="AutoShape 323"/>
            <p:cNvCxnSpPr>
              <a:cxnSpLocks noChangeShapeType="1"/>
            </p:cNvCxnSpPr>
            <p:nvPr/>
          </p:nvCxnSpPr>
          <p:spPr bwMode="auto">
            <a:xfrm flipH="1">
              <a:off x="4099" y="6869"/>
              <a:ext cx="256" cy="1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9328" name="AutoShape 322"/>
            <p:cNvCxnSpPr>
              <a:cxnSpLocks noChangeShapeType="1"/>
            </p:cNvCxnSpPr>
            <p:nvPr/>
          </p:nvCxnSpPr>
          <p:spPr bwMode="auto">
            <a:xfrm flipH="1">
              <a:off x="4037" y="7406"/>
              <a:ext cx="546" cy="1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9329" name="AutoShape 321"/>
            <p:cNvCxnSpPr>
              <a:cxnSpLocks noChangeShapeType="1"/>
            </p:cNvCxnSpPr>
            <p:nvPr/>
          </p:nvCxnSpPr>
          <p:spPr bwMode="auto">
            <a:xfrm flipH="1" flipV="1">
              <a:off x="4043" y="7608"/>
              <a:ext cx="710" cy="1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9330" name="AutoShape 320"/>
            <p:cNvCxnSpPr>
              <a:cxnSpLocks noChangeShapeType="1"/>
            </p:cNvCxnSpPr>
            <p:nvPr/>
          </p:nvCxnSpPr>
          <p:spPr bwMode="auto">
            <a:xfrm rot="5400000">
              <a:off x="4454" y="7478"/>
              <a:ext cx="163" cy="998"/>
            </a:xfrm>
            <a:prstGeom prst="bentConnector2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9331" name="AutoShape 319"/>
            <p:cNvCxnSpPr>
              <a:cxnSpLocks noChangeShapeType="1"/>
            </p:cNvCxnSpPr>
            <p:nvPr/>
          </p:nvCxnSpPr>
          <p:spPr bwMode="auto">
            <a:xfrm rot="5400000" flipH="1">
              <a:off x="3689" y="5041"/>
              <a:ext cx="1160" cy="419"/>
            </a:xfrm>
            <a:prstGeom prst="bentConnector2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</p:spPr>
        </p:cxnSp>
        <p:grpSp>
          <p:nvGrpSpPr>
            <p:cNvPr id="9332" name="Group 308"/>
            <p:cNvGrpSpPr>
              <a:grpSpLocks/>
            </p:cNvGrpSpPr>
            <p:nvPr/>
          </p:nvGrpSpPr>
          <p:grpSpPr bwMode="auto">
            <a:xfrm>
              <a:off x="4384" y="4703"/>
              <a:ext cx="3743" cy="3525"/>
              <a:chOff x="2038" y="4105"/>
              <a:chExt cx="3743" cy="3525"/>
            </a:xfrm>
          </p:grpSpPr>
          <p:grpSp>
            <p:nvGrpSpPr>
              <p:cNvPr id="9334" name="Group 310"/>
              <p:cNvGrpSpPr>
                <a:grpSpLocks/>
              </p:cNvGrpSpPr>
              <p:nvPr/>
            </p:nvGrpSpPr>
            <p:grpSpPr bwMode="auto">
              <a:xfrm>
                <a:off x="2038" y="4105"/>
                <a:ext cx="3743" cy="3525"/>
                <a:chOff x="2038" y="4105"/>
                <a:chExt cx="3743" cy="3525"/>
              </a:xfrm>
            </p:grpSpPr>
            <p:grpSp>
              <p:nvGrpSpPr>
                <p:cNvPr id="9336" name="Group 312"/>
                <p:cNvGrpSpPr>
                  <a:grpSpLocks/>
                </p:cNvGrpSpPr>
                <p:nvPr/>
              </p:nvGrpSpPr>
              <p:grpSpPr bwMode="auto">
                <a:xfrm>
                  <a:off x="2038" y="4105"/>
                  <a:ext cx="3743" cy="3525"/>
                  <a:chOff x="2038" y="4105"/>
                  <a:chExt cx="3743" cy="3525"/>
                </a:xfrm>
              </p:grpSpPr>
              <p:grpSp>
                <p:nvGrpSpPr>
                  <p:cNvPr id="9338" name="Group 314"/>
                  <p:cNvGrpSpPr>
                    <a:grpSpLocks/>
                  </p:cNvGrpSpPr>
                  <p:nvPr/>
                </p:nvGrpSpPr>
                <p:grpSpPr bwMode="auto">
                  <a:xfrm>
                    <a:off x="2038" y="4105"/>
                    <a:ext cx="3743" cy="3525"/>
                    <a:chOff x="2038" y="4105"/>
                    <a:chExt cx="3743" cy="3525"/>
                  </a:xfrm>
                </p:grpSpPr>
                <p:sp>
                  <p:nvSpPr>
                    <p:cNvPr id="9340" name="Oval 3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38" y="4105"/>
                      <a:ext cx="3743" cy="3525"/>
                    </a:xfrm>
                    <a:prstGeom prst="ellips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sz="1200">
                        <a:solidFill>
                          <a:schemeClr val="bg1"/>
                        </a:solidFill>
                      </a:endParaRPr>
                    </a:p>
                  </p:txBody>
                </p:sp>
                <p:cxnSp>
                  <p:nvCxnSpPr>
                    <p:cNvPr id="9341" name="AutoShape 317" descr="Широкий диагональный 1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3910" y="4105"/>
                      <a:ext cx="1" cy="3525"/>
                    </a:xfrm>
                    <a:prstGeom prst="straightConnector1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9342" name="AutoShape 316" descr="Широкий диагональный 1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2038" y="5868"/>
                      <a:ext cx="3743" cy="1"/>
                    </a:xfrm>
                    <a:prstGeom prst="straightConnector1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sp>
                  <p:nvSpPr>
                    <p:cNvPr id="9343" name="Text Box 315" descr="Широкий диагональный 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134" y="6062"/>
                      <a:ext cx="1361" cy="645"/>
                    </a:xfrm>
                    <a:prstGeom prst="rect">
                      <a:avLst/>
                    </a:prstGeom>
                    <a:solidFill>
                      <a:srgbClr val="DBDBED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lIns="18000" tIns="10800" rIns="18000" bIns="10800"/>
                    <a:lstStyle/>
                    <a:p>
                      <a:pPr algn="ctr" eaLnBrk="0" hangingPunct="0"/>
                      <a:r>
                        <a:rPr lang="ru-RU" sz="1200">
                          <a:cs typeface="Times New Roman" pitchFamily="18" charset="0"/>
                        </a:rPr>
                        <a:t>Застойный рынок</a:t>
                      </a:r>
                      <a:endParaRPr lang="ru-RU" sz="1200"/>
                    </a:p>
                  </p:txBody>
                </p:sp>
              </p:grpSp>
              <p:sp>
                <p:nvSpPr>
                  <p:cNvPr id="9339" name="Text Box 3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45" y="4937"/>
                    <a:ext cx="1465" cy="735"/>
                  </a:xfrm>
                  <a:prstGeom prst="rect">
                    <a:avLst/>
                  </a:prstGeom>
                  <a:solidFill>
                    <a:srgbClr val="DBDBE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lIns="18000" tIns="46800" rIns="18000" bIns="10800"/>
                  <a:lstStyle/>
                  <a:p>
                    <a:pPr algn="ctr" eaLnBrk="0" hangingPunct="0"/>
                    <a:r>
                      <a:rPr lang="ru-RU" sz="1200">
                        <a:cs typeface="Times New Roman" pitchFamily="18" charset="0"/>
                      </a:rPr>
                      <a:t>Замедление рынка</a:t>
                    </a:r>
                    <a:endParaRPr lang="ru-RU" sz="1200"/>
                  </a:p>
                </p:txBody>
              </p:sp>
            </p:grpSp>
            <p:sp>
              <p:nvSpPr>
                <p:cNvPr id="9337" name="Text Box 311"/>
                <p:cNvSpPr txBox="1">
                  <a:spLocks noChangeArrowheads="1"/>
                </p:cNvSpPr>
                <p:nvPr/>
              </p:nvSpPr>
              <p:spPr bwMode="auto">
                <a:xfrm>
                  <a:off x="4189" y="4937"/>
                  <a:ext cx="1305" cy="735"/>
                </a:xfrm>
                <a:prstGeom prst="rect">
                  <a:avLst/>
                </a:prstGeom>
                <a:solidFill>
                  <a:srgbClr val="DBDBED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lIns="18000" tIns="46800" rIns="18000" bIns="10800"/>
                <a:lstStyle/>
                <a:p>
                  <a:pPr algn="ctr" eaLnBrk="0" hangingPunct="0"/>
                  <a:r>
                    <a:rPr lang="ru-RU" sz="1200">
                      <a:cs typeface="Times New Roman" pitchFamily="18" charset="0"/>
                    </a:rPr>
                    <a:t>Падающий рынок</a:t>
                  </a:r>
                  <a:endParaRPr lang="ru-RU" sz="1200"/>
                </a:p>
              </p:txBody>
            </p:sp>
          </p:grpSp>
          <p:sp>
            <p:nvSpPr>
              <p:cNvPr id="9335" name="Text Box 309"/>
              <p:cNvSpPr txBox="1">
                <a:spLocks noChangeArrowheads="1"/>
              </p:cNvSpPr>
              <p:nvPr/>
            </p:nvSpPr>
            <p:spPr bwMode="auto">
              <a:xfrm>
                <a:off x="2393" y="6062"/>
                <a:ext cx="1302" cy="645"/>
              </a:xfrm>
              <a:prstGeom prst="rect">
                <a:avLst/>
              </a:prstGeom>
              <a:solidFill>
                <a:srgbClr val="DBDBE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18000" tIns="10800" rIns="18000" bIns="10800"/>
              <a:lstStyle/>
              <a:p>
                <a:pPr algn="ctr" eaLnBrk="0" hangingPunct="0"/>
                <a:r>
                  <a:rPr lang="ru-RU" sz="1200">
                    <a:cs typeface="Times New Roman" pitchFamily="18" charset="0"/>
                  </a:rPr>
                  <a:t>Растущий рынок</a:t>
                </a:r>
                <a:endParaRPr lang="ru-RU" sz="1200"/>
              </a:p>
            </p:txBody>
          </p:sp>
        </p:grpSp>
        <p:sp>
          <p:nvSpPr>
            <p:cNvPr id="9333" name="Text Box 307"/>
            <p:cNvSpPr txBox="1">
              <a:spLocks noChangeArrowheads="1"/>
            </p:cNvSpPr>
            <p:nvPr/>
          </p:nvSpPr>
          <p:spPr bwMode="auto">
            <a:xfrm>
              <a:off x="5859" y="6316"/>
              <a:ext cx="846" cy="291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 eaLnBrk="0" hangingPunct="0"/>
              <a:r>
                <a:rPr lang="ru-RU" sz="1200">
                  <a:cs typeface="Times New Roman" pitchFamily="18" charset="0"/>
                </a:rPr>
                <a:t> </a:t>
              </a:r>
              <a:r>
                <a:rPr lang="ru-RU" sz="1200" b="1">
                  <a:cs typeface="Times New Roman" pitchFamily="18" charset="0"/>
                </a:rPr>
                <a:t>2007</a:t>
              </a:r>
              <a:r>
                <a:rPr lang="ru-RU" sz="1200">
                  <a:cs typeface="Times New Roman" pitchFamily="18" charset="0"/>
                </a:rPr>
                <a:t> г.</a:t>
              </a:r>
              <a:endParaRPr lang="ru-RU" sz="1200"/>
            </a:p>
            <a:p>
              <a:pPr algn="ctr" eaLnBrk="0" hangingPunct="0"/>
              <a:endParaRPr lang="ru-RU" sz="1200"/>
            </a:p>
          </p:txBody>
        </p:sp>
      </p:grpSp>
      <p:sp>
        <p:nvSpPr>
          <p:cNvPr id="9221" name="Rectangle 4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9222" name="Group 383"/>
          <p:cNvGrpSpPr>
            <a:grpSpLocks noChangeAspect="1"/>
          </p:cNvGrpSpPr>
          <p:nvPr/>
        </p:nvGrpSpPr>
        <p:grpSpPr bwMode="auto">
          <a:xfrm>
            <a:off x="3286125" y="2786063"/>
            <a:ext cx="6000750" cy="3000375"/>
            <a:chOff x="1909" y="8186"/>
            <a:chExt cx="9450" cy="4724"/>
          </a:xfrm>
        </p:grpSpPr>
        <p:sp>
          <p:nvSpPr>
            <p:cNvPr id="9232" name="AutoShape 439"/>
            <p:cNvSpPr>
              <a:spLocks noChangeAspect="1" noChangeArrowheads="1" noTextEdit="1"/>
            </p:cNvSpPr>
            <p:nvPr/>
          </p:nvSpPr>
          <p:spPr bwMode="auto">
            <a:xfrm>
              <a:off x="1909" y="8186"/>
              <a:ext cx="9147" cy="4674"/>
            </a:xfrm>
            <a:prstGeom prst="rect">
              <a:avLst/>
            </a:prstGeom>
            <a:solidFill>
              <a:srgbClr val="83A4E5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3" name="AutoShape 438" descr="Темный диагональный 1"/>
            <p:cNvSpPr>
              <a:spLocks noChangeArrowheads="1"/>
            </p:cNvSpPr>
            <p:nvPr/>
          </p:nvSpPr>
          <p:spPr bwMode="auto">
            <a:xfrm rot="-10194139">
              <a:off x="4384" y="8186"/>
              <a:ext cx="3765" cy="37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77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663" y="10800"/>
                  </a:moveTo>
                  <a:cubicBezTo>
                    <a:pt x="10663" y="10724"/>
                    <a:pt x="10724" y="10663"/>
                    <a:pt x="10800" y="10663"/>
                  </a:cubicBezTo>
                  <a:cubicBezTo>
                    <a:pt x="10875" y="10662"/>
                    <a:pt x="10936" y="10724"/>
                    <a:pt x="10937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lose/>
                </a:path>
              </a:pathLst>
            </a:custGeom>
            <a:pattFill prst="dkDnDiag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9234" name="Group 427"/>
            <p:cNvGrpSpPr>
              <a:grpSpLocks/>
            </p:cNvGrpSpPr>
            <p:nvPr/>
          </p:nvGrpSpPr>
          <p:grpSpPr bwMode="auto">
            <a:xfrm>
              <a:off x="4384" y="8449"/>
              <a:ext cx="3743" cy="3525"/>
              <a:chOff x="2038" y="4105"/>
              <a:chExt cx="3743" cy="3525"/>
            </a:xfrm>
          </p:grpSpPr>
          <p:grpSp>
            <p:nvGrpSpPr>
              <p:cNvPr id="9278" name="Group 429"/>
              <p:cNvGrpSpPr>
                <a:grpSpLocks/>
              </p:cNvGrpSpPr>
              <p:nvPr/>
            </p:nvGrpSpPr>
            <p:grpSpPr bwMode="auto">
              <a:xfrm>
                <a:off x="2038" y="4105"/>
                <a:ext cx="3743" cy="3525"/>
                <a:chOff x="2038" y="4105"/>
                <a:chExt cx="3743" cy="3525"/>
              </a:xfrm>
            </p:grpSpPr>
            <p:grpSp>
              <p:nvGrpSpPr>
                <p:cNvPr id="9280" name="Group 431"/>
                <p:cNvGrpSpPr>
                  <a:grpSpLocks/>
                </p:cNvGrpSpPr>
                <p:nvPr/>
              </p:nvGrpSpPr>
              <p:grpSpPr bwMode="auto">
                <a:xfrm>
                  <a:off x="2038" y="4105"/>
                  <a:ext cx="3743" cy="3525"/>
                  <a:chOff x="2038" y="4105"/>
                  <a:chExt cx="3743" cy="3525"/>
                </a:xfrm>
              </p:grpSpPr>
              <p:grpSp>
                <p:nvGrpSpPr>
                  <p:cNvPr id="9282" name="Group 433"/>
                  <p:cNvGrpSpPr>
                    <a:grpSpLocks/>
                  </p:cNvGrpSpPr>
                  <p:nvPr/>
                </p:nvGrpSpPr>
                <p:grpSpPr bwMode="auto">
                  <a:xfrm>
                    <a:off x="2038" y="4105"/>
                    <a:ext cx="3743" cy="3525"/>
                    <a:chOff x="2038" y="4105"/>
                    <a:chExt cx="3743" cy="3525"/>
                  </a:xfrm>
                </p:grpSpPr>
                <p:sp>
                  <p:nvSpPr>
                    <p:cNvPr id="9284" name="Oval 437" descr="Темный диагональный 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38" y="4105"/>
                      <a:ext cx="3743" cy="3525"/>
                    </a:xfrm>
                    <a:prstGeom prst="ellipse">
                      <a:avLst/>
                    </a:prstGeom>
                    <a:pattFill prst="dkDnDiag">
                      <a:fgClr>
                        <a:srgbClr val="FFFFFF">
                          <a:alpha val="0"/>
                        </a:srgbClr>
                      </a:fgClr>
                      <a:bgClr>
                        <a:srgbClr val="FFFFFF">
                          <a:alpha val="0"/>
                        </a:srgbClr>
                      </a:bgClr>
                    </a:pattFill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sz="1200">
                        <a:solidFill>
                          <a:schemeClr val="bg1"/>
                        </a:solidFill>
                      </a:endParaRPr>
                    </a:p>
                  </p:txBody>
                </p:sp>
                <p:cxnSp>
                  <p:nvCxnSpPr>
                    <p:cNvPr id="9285" name="AutoShape 436" descr="Темный диагональный 1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3910" y="4105"/>
                      <a:ext cx="1" cy="3525"/>
                    </a:xfrm>
                    <a:prstGeom prst="straightConnector1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9286" name="AutoShape 435" descr="Темный диагональный 1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2038" y="5868"/>
                      <a:ext cx="3743" cy="1"/>
                    </a:xfrm>
                    <a:prstGeom prst="straightConnector1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sp>
                  <p:nvSpPr>
                    <p:cNvPr id="9287" name="Text Box 43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063" y="6234"/>
                      <a:ext cx="1333" cy="645"/>
                    </a:xfrm>
                    <a:prstGeom prst="rect">
                      <a:avLst/>
                    </a:prstGeom>
                    <a:solidFill>
                      <a:srgbClr val="DBDBED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lIns="18000" tIns="10800" rIns="18000" bIns="10800"/>
                    <a:lstStyle/>
                    <a:p>
                      <a:pPr algn="ctr" eaLnBrk="0" hangingPunct="0"/>
                      <a:r>
                        <a:rPr lang="ru-RU" sz="1200">
                          <a:cs typeface="Times New Roman" pitchFamily="18" charset="0"/>
                        </a:rPr>
                        <a:t>Застойный рынок</a:t>
                      </a:r>
                      <a:endParaRPr lang="ru-RU" sz="1200"/>
                    </a:p>
                  </p:txBody>
                </p:sp>
              </p:grpSp>
              <p:sp>
                <p:nvSpPr>
                  <p:cNvPr id="9283" name="Text Box 432" descr="Темный диагональный 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75" y="4852"/>
                    <a:ext cx="1463" cy="677"/>
                  </a:xfrm>
                  <a:prstGeom prst="rect">
                    <a:avLst/>
                  </a:prstGeom>
                  <a:solidFill>
                    <a:srgbClr val="DBDBE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lIns="18000" tIns="10800" rIns="18000" bIns="10800"/>
                  <a:lstStyle/>
                  <a:p>
                    <a:pPr algn="ctr" eaLnBrk="0" hangingPunct="0"/>
                    <a:r>
                      <a:rPr lang="ru-RU" sz="1200">
                        <a:cs typeface="Times New Roman" pitchFamily="18" charset="0"/>
                      </a:rPr>
                      <a:t>Замедление рынка</a:t>
                    </a:r>
                    <a:endParaRPr lang="ru-RU" sz="1200"/>
                  </a:p>
                </p:txBody>
              </p:sp>
            </p:grpSp>
            <p:sp>
              <p:nvSpPr>
                <p:cNvPr id="9281" name="Text Box 430" descr="Темный диагональный 1"/>
                <p:cNvSpPr txBox="1">
                  <a:spLocks noChangeArrowheads="1"/>
                </p:cNvSpPr>
                <p:nvPr/>
              </p:nvSpPr>
              <p:spPr bwMode="auto">
                <a:xfrm>
                  <a:off x="4063" y="4854"/>
                  <a:ext cx="1305" cy="623"/>
                </a:xfrm>
                <a:prstGeom prst="rect">
                  <a:avLst/>
                </a:prstGeom>
                <a:solidFill>
                  <a:srgbClr val="DBDBED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lIns="18000" tIns="10800" rIns="18000" bIns="10800"/>
                <a:lstStyle/>
                <a:p>
                  <a:pPr algn="ctr" eaLnBrk="0" hangingPunct="0"/>
                  <a:r>
                    <a:rPr lang="ru-RU" sz="1200">
                      <a:cs typeface="Times New Roman" pitchFamily="18" charset="0"/>
                    </a:rPr>
                    <a:t>Падающий рынок</a:t>
                  </a:r>
                  <a:endParaRPr lang="ru-RU" sz="1200"/>
                </a:p>
              </p:txBody>
            </p:sp>
          </p:grpSp>
          <p:sp>
            <p:nvSpPr>
              <p:cNvPr id="9279" name="Text Box 428"/>
              <p:cNvSpPr txBox="1">
                <a:spLocks noChangeArrowheads="1"/>
              </p:cNvSpPr>
              <p:nvPr/>
            </p:nvSpPr>
            <p:spPr bwMode="auto">
              <a:xfrm>
                <a:off x="2488" y="6234"/>
                <a:ext cx="1200" cy="645"/>
              </a:xfrm>
              <a:prstGeom prst="rect">
                <a:avLst/>
              </a:prstGeom>
              <a:solidFill>
                <a:srgbClr val="DBDBE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18000" tIns="10800" rIns="18000" bIns="10800"/>
              <a:lstStyle/>
              <a:p>
                <a:pPr algn="ctr" eaLnBrk="0" hangingPunct="0"/>
                <a:r>
                  <a:rPr lang="ru-RU" sz="1200">
                    <a:cs typeface="Times New Roman" pitchFamily="18" charset="0"/>
                  </a:rPr>
                  <a:t>Растущий рынок</a:t>
                </a:r>
                <a:endParaRPr lang="ru-RU" sz="1200"/>
              </a:p>
            </p:txBody>
          </p:sp>
        </p:grpSp>
        <p:sp>
          <p:nvSpPr>
            <p:cNvPr id="9235" name="Text Box 426"/>
            <p:cNvSpPr txBox="1">
              <a:spLocks noChangeArrowheads="1"/>
            </p:cNvSpPr>
            <p:nvPr/>
          </p:nvSpPr>
          <p:spPr bwMode="auto">
            <a:xfrm>
              <a:off x="8413" y="9874"/>
              <a:ext cx="2316" cy="32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 eaLnBrk="0" hangingPunct="0"/>
              <a:r>
                <a:rPr lang="ru-RU" sz="1200">
                  <a:solidFill>
                    <a:schemeClr val="bg1"/>
                  </a:solidFill>
                  <a:cs typeface="Times New Roman" pitchFamily="18" charset="0"/>
                </a:rPr>
                <a:t> Южная Европа</a:t>
              </a:r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236" name="Text Box 425"/>
            <p:cNvSpPr txBox="1">
              <a:spLocks noChangeArrowheads="1"/>
            </p:cNvSpPr>
            <p:nvPr/>
          </p:nvSpPr>
          <p:spPr bwMode="auto">
            <a:xfrm>
              <a:off x="8413" y="10273"/>
              <a:ext cx="2316" cy="32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 eaLnBrk="0" hangingPunct="0"/>
              <a:r>
                <a:rPr lang="ru-RU" sz="1200">
                  <a:solidFill>
                    <a:schemeClr val="bg1"/>
                  </a:solidFill>
                  <a:cs typeface="Times New Roman" pitchFamily="18" charset="0"/>
                </a:rPr>
                <a:t> Восточная Европа</a:t>
              </a:r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237" name="Text Box 424"/>
            <p:cNvSpPr txBox="1">
              <a:spLocks noChangeArrowheads="1"/>
            </p:cNvSpPr>
            <p:nvPr/>
          </p:nvSpPr>
          <p:spPr bwMode="auto">
            <a:xfrm>
              <a:off x="8413" y="11686"/>
              <a:ext cx="2643" cy="33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 eaLnBrk="0" hangingPunct="0"/>
              <a:r>
                <a:rPr lang="ru-RU" sz="1200">
                  <a:solidFill>
                    <a:schemeClr val="bg1"/>
                  </a:solidFill>
                  <a:cs typeface="Times New Roman" pitchFamily="18" charset="0"/>
                </a:rPr>
                <a:t> США</a:t>
              </a:r>
              <a:endParaRPr lang="ru-RU" sz="1200">
                <a:solidFill>
                  <a:schemeClr val="bg1"/>
                </a:solidFill>
              </a:endParaRPr>
            </a:p>
            <a:p>
              <a:pPr eaLnBrk="0" hangingPunct="0"/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238" name="Text Box 423"/>
            <p:cNvSpPr txBox="1">
              <a:spLocks noChangeArrowheads="1"/>
            </p:cNvSpPr>
            <p:nvPr/>
          </p:nvSpPr>
          <p:spPr bwMode="auto">
            <a:xfrm>
              <a:off x="8413" y="11975"/>
              <a:ext cx="2316" cy="32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 eaLnBrk="0" hangingPunct="0"/>
              <a:r>
                <a:rPr lang="ru-RU" sz="1200">
                  <a:solidFill>
                    <a:schemeClr val="bg1"/>
                  </a:solidFill>
                  <a:cs typeface="Times New Roman" pitchFamily="18" charset="0"/>
                </a:rPr>
                <a:t> Египет, Марокко </a:t>
              </a:r>
              <a:endParaRPr lang="ru-RU" sz="1200">
                <a:solidFill>
                  <a:schemeClr val="bg1"/>
                </a:solidFill>
              </a:endParaRPr>
            </a:p>
            <a:p>
              <a:pPr eaLnBrk="0" hangingPunct="0"/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239" name="Text Box 422"/>
            <p:cNvSpPr txBox="1">
              <a:spLocks noChangeArrowheads="1"/>
            </p:cNvSpPr>
            <p:nvPr/>
          </p:nvSpPr>
          <p:spPr bwMode="auto">
            <a:xfrm>
              <a:off x="8413" y="12244"/>
              <a:ext cx="2316" cy="32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 eaLnBrk="0" hangingPunct="0"/>
              <a:r>
                <a:rPr lang="ru-RU" sz="1200">
                  <a:solidFill>
                    <a:schemeClr val="bg1"/>
                  </a:solidFill>
                  <a:cs typeface="Times New Roman" pitchFamily="18" charset="0"/>
                </a:rPr>
                <a:t> Россия</a:t>
              </a:r>
              <a:endParaRPr lang="ru-RU" sz="1200">
                <a:solidFill>
                  <a:schemeClr val="bg1"/>
                </a:solidFill>
              </a:endParaRPr>
            </a:p>
            <a:p>
              <a:pPr eaLnBrk="0" hangingPunct="0"/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240" name="Text Box 421"/>
            <p:cNvSpPr txBox="1">
              <a:spLocks noChangeArrowheads="1"/>
            </p:cNvSpPr>
            <p:nvPr/>
          </p:nvSpPr>
          <p:spPr bwMode="auto">
            <a:xfrm>
              <a:off x="8413" y="12534"/>
              <a:ext cx="2946" cy="37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 eaLnBrk="0" hangingPunct="0"/>
              <a:r>
                <a:rPr lang="ru-RU" sz="1200">
                  <a:solidFill>
                    <a:schemeClr val="bg1"/>
                  </a:solidFill>
                  <a:cs typeface="Times New Roman" pitchFamily="18" charset="0"/>
                </a:rPr>
                <a:t> Бахрейн, Катар, ОАЭ</a:t>
              </a:r>
              <a:endParaRPr lang="ru-RU" sz="1200">
                <a:solidFill>
                  <a:schemeClr val="bg1"/>
                </a:solidFill>
              </a:endParaRPr>
            </a:p>
            <a:p>
              <a:pPr eaLnBrk="0" hangingPunct="0"/>
              <a:endParaRPr lang="ru-RU" sz="1200">
                <a:solidFill>
                  <a:schemeClr val="bg1"/>
                </a:solidFill>
              </a:endParaRPr>
            </a:p>
          </p:txBody>
        </p:sp>
        <p:cxnSp>
          <p:nvCxnSpPr>
            <p:cNvPr id="9241" name="AutoShape 420"/>
            <p:cNvCxnSpPr>
              <a:cxnSpLocks noChangeShapeType="1"/>
            </p:cNvCxnSpPr>
            <p:nvPr/>
          </p:nvCxnSpPr>
          <p:spPr bwMode="auto">
            <a:xfrm flipV="1">
              <a:off x="8199" y="10037"/>
              <a:ext cx="214" cy="1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9242" name="AutoShape 419"/>
            <p:cNvCxnSpPr>
              <a:cxnSpLocks noChangeShapeType="1"/>
            </p:cNvCxnSpPr>
            <p:nvPr/>
          </p:nvCxnSpPr>
          <p:spPr bwMode="auto">
            <a:xfrm flipV="1">
              <a:off x="8182" y="10436"/>
              <a:ext cx="231" cy="1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9243" name="AutoShape 418"/>
            <p:cNvCxnSpPr>
              <a:cxnSpLocks noChangeShapeType="1"/>
            </p:cNvCxnSpPr>
            <p:nvPr/>
          </p:nvCxnSpPr>
          <p:spPr bwMode="auto">
            <a:xfrm rot="16200000" flipH="1">
              <a:off x="7837" y="11278"/>
              <a:ext cx="280" cy="872"/>
            </a:xfrm>
            <a:prstGeom prst="bentConnector2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9244" name="AutoShape 417"/>
            <p:cNvCxnSpPr>
              <a:cxnSpLocks noChangeShapeType="1"/>
            </p:cNvCxnSpPr>
            <p:nvPr/>
          </p:nvCxnSpPr>
          <p:spPr bwMode="auto">
            <a:xfrm rot="16200000" flipH="1">
              <a:off x="7681" y="11405"/>
              <a:ext cx="394" cy="1071"/>
            </a:xfrm>
            <a:prstGeom prst="bentConnector2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9245" name="AutoShape 416"/>
            <p:cNvCxnSpPr>
              <a:cxnSpLocks noChangeShapeType="1"/>
            </p:cNvCxnSpPr>
            <p:nvPr/>
          </p:nvCxnSpPr>
          <p:spPr bwMode="auto">
            <a:xfrm rot="16200000" flipH="1">
              <a:off x="7463" y="11458"/>
              <a:ext cx="527" cy="1372"/>
            </a:xfrm>
            <a:prstGeom prst="bentConnector2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9246" name="AutoShape 415"/>
            <p:cNvCxnSpPr>
              <a:cxnSpLocks noChangeShapeType="1"/>
            </p:cNvCxnSpPr>
            <p:nvPr/>
          </p:nvCxnSpPr>
          <p:spPr bwMode="auto">
            <a:xfrm rot="16200000" flipH="1">
              <a:off x="7154" y="11437"/>
              <a:ext cx="664" cy="1855"/>
            </a:xfrm>
            <a:prstGeom prst="bentConnector2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</p:spPr>
        </p:cxnSp>
        <p:sp>
          <p:nvSpPr>
            <p:cNvPr id="9247" name="Text Box 414"/>
            <p:cNvSpPr txBox="1">
              <a:spLocks noChangeArrowheads="1"/>
            </p:cNvSpPr>
            <p:nvPr/>
          </p:nvSpPr>
          <p:spPr bwMode="auto">
            <a:xfrm>
              <a:off x="3318" y="9353"/>
              <a:ext cx="709" cy="32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 eaLnBrk="0" hangingPunct="0"/>
              <a:r>
                <a:rPr lang="ru-RU" sz="1200">
                  <a:solidFill>
                    <a:schemeClr val="bg1"/>
                  </a:solidFill>
                  <a:cs typeface="Times New Roman" pitchFamily="18" charset="0"/>
                </a:rPr>
                <a:t>Китай </a:t>
              </a:r>
              <a:endParaRPr lang="ru-RU" sz="1200">
                <a:solidFill>
                  <a:schemeClr val="bg1"/>
                </a:solidFill>
              </a:endParaRPr>
            </a:p>
            <a:p>
              <a:pPr eaLnBrk="0" hangingPunct="0"/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248" name="Text Box 413"/>
            <p:cNvSpPr txBox="1">
              <a:spLocks noChangeArrowheads="1"/>
            </p:cNvSpPr>
            <p:nvPr/>
          </p:nvSpPr>
          <p:spPr bwMode="auto">
            <a:xfrm>
              <a:off x="2551" y="9809"/>
              <a:ext cx="1476" cy="32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 eaLnBrk="0" hangingPunct="0"/>
              <a:r>
                <a:rPr lang="ru-RU" sz="1200">
                  <a:solidFill>
                    <a:schemeClr val="bg1"/>
                  </a:solidFill>
                  <a:cs typeface="Times New Roman" pitchFamily="18" charset="0"/>
                </a:rPr>
                <a:t>Бразилия  </a:t>
              </a:r>
              <a:endParaRPr lang="ru-RU" sz="1200">
                <a:solidFill>
                  <a:schemeClr val="bg1"/>
                </a:solidFill>
              </a:endParaRPr>
            </a:p>
            <a:p>
              <a:pPr eaLnBrk="0" hangingPunct="0"/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249" name="Text Box 412"/>
            <p:cNvSpPr txBox="1">
              <a:spLocks noChangeArrowheads="1"/>
            </p:cNvSpPr>
            <p:nvPr/>
          </p:nvSpPr>
          <p:spPr bwMode="auto">
            <a:xfrm>
              <a:off x="2015" y="10221"/>
              <a:ext cx="2025" cy="32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 eaLnBrk="0" hangingPunct="0"/>
              <a:r>
                <a:rPr lang="ru-RU" sz="1200">
                  <a:solidFill>
                    <a:schemeClr val="bg1"/>
                  </a:solidFill>
                  <a:cs typeface="Times New Roman" pitchFamily="18" charset="0"/>
                </a:rPr>
                <a:t>Сингапур, Шанхай  </a:t>
              </a:r>
              <a:endParaRPr lang="ru-RU" sz="1200">
                <a:solidFill>
                  <a:schemeClr val="bg1"/>
                </a:solidFill>
              </a:endParaRPr>
            </a:p>
            <a:p>
              <a:pPr eaLnBrk="0" hangingPunct="0"/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250" name="Text Box 411"/>
            <p:cNvSpPr txBox="1">
              <a:spLocks noChangeArrowheads="1"/>
            </p:cNvSpPr>
            <p:nvPr/>
          </p:nvSpPr>
          <p:spPr bwMode="auto">
            <a:xfrm>
              <a:off x="1909" y="11712"/>
              <a:ext cx="2131" cy="309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 eaLnBrk="0" hangingPunct="0"/>
              <a:r>
                <a:rPr lang="ru-RU" sz="1200">
                  <a:solidFill>
                    <a:schemeClr val="bg1"/>
                  </a:solidFill>
                  <a:cs typeface="Times New Roman" pitchFamily="18" charset="0"/>
                </a:rPr>
                <a:t>Западная Европа </a:t>
              </a:r>
              <a:endParaRPr lang="ru-RU" sz="1200">
                <a:solidFill>
                  <a:schemeClr val="bg1"/>
                </a:solidFill>
              </a:endParaRPr>
            </a:p>
            <a:p>
              <a:pPr eaLnBrk="0" hangingPunct="0"/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251" name="Text Box 410"/>
            <p:cNvSpPr txBox="1">
              <a:spLocks noChangeArrowheads="1"/>
            </p:cNvSpPr>
            <p:nvPr/>
          </p:nvSpPr>
          <p:spPr bwMode="auto">
            <a:xfrm>
              <a:off x="2551" y="11968"/>
              <a:ext cx="1476" cy="32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 eaLnBrk="0" hangingPunct="0"/>
              <a:r>
                <a:rPr lang="ru-RU" sz="1200">
                  <a:solidFill>
                    <a:schemeClr val="bg1"/>
                  </a:solidFill>
                  <a:cs typeface="Times New Roman" pitchFamily="18" charset="0"/>
                </a:rPr>
                <a:t>Австралия  </a:t>
              </a:r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252" name="Text Box 409"/>
            <p:cNvSpPr txBox="1">
              <a:spLocks noChangeArrowheads="1"/>
            </p:cNvSpPr>
            <p:nvPr/>
          </p:nvSpPr>
          <p:spPr bwMode="auto">
            <a:xfrm>
              <a:off x="2763" y="12242"/>
              <a:ext cx="1264" cy="328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 eaLnBrk="0" hangingPunct="0"/>
              <a:r>
                <a:rPr lang="ru-RU" sz="1200">
                  <a:solidFill>
                    <a:schemeClr val="bg1"/>
                  </a:solidFill>
                  <a:cs typeface="Times New Roman" pitchFamily="18" charset="0"/>
                </a:rPr>
                <a:t>Мексика </a:t>
              </a:r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253" name="Text Box 408"/>
            <p:cNvSpPr txBox="1">
              <a:spLocks noChangeArrowheads="1"/>
            </p:cNvSpPr>
            <p:nvPr/>
          </p:nvSpPr>
          <p:spPr bwMode="auto">
            <a:xfrm>
              <a:off x="3023" y="12520"/>
              <a:ext cx="1004" cy="32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 eaLnBrk="0" hangingPunct="0"/>
              <a:r>
                <a:rPr lang="ru-RU" sz="1200">
                  <a:solidFill>
                    <a:schemeClr val="bg1"/>
                  </a:solidFill>
                  <a:cs typeface="Times New Roman" pitchFamily="18" charset="0"/>
                </a:rPr>
                <a:t>Индия </a:t>
              </a:r>
              <a:endParaRPr lang="ru-RU" sz="1200">
                <a:solidFill>
                  <a:schemeClr val="bg1"/>
                </a:solidFill>
              </a:endParaRPr>
            </a:p>
          </p:txBody>
        </p:sp>
        <p:cxnSp>
          <p:nvCxnSpPr>
            <p:cNvPr id="9254" name="AutoShape 407"/>
            <p:cNvCxnSpPr>
              <a:cxnSpLocks noChangeShapeType="1"/>
            </p:cNvCxnSpPr>
            <p:nvPr/>
          </p:nvCxnSpPr>
          <p:spPr bwMode="auto">
            <a:xfrm rot="5400000">
              <a:off x="4826" y="11251"/>
              <a:ext cx="633" cy="2231"/>
            </a:xfrm>
            <a:prstGeom prst="bentConnector2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9255" name="AutoShape 406"/>
            <p:cNvCxnSpPr>
              <a:cxnSpLocks noChangeShapeType="1"/>
            </p:cNvCxnSpPr>
            <p:nvPr/>
          </p:nvCxnSpPr>
          <p:spPr bwMode="auto">
            <a:xfrm rot="5400000">
              <a:off x="4582" y="11393"/>
              <a:ext cx="458" cy="1567"/>
            </a:xfrm>
            <a:prstGeom prst="bentConnector2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9256" name="AutoShape 405"/>
            <p:cNvCxnSpPr>
              <a:cxnSpLocks noChangeShapeType="1"/>
            </p:cNvCxnSpPr>
            <p:nvPr/>
          </p:nvCxnSpPr>
          <p:spPr bwMode="auto">
            <a:xfrm rot="5400000">
              <a:off x="4062" y="11392"/>
              <a:ext cx="704" cy="773"/>
            </a:xfrm>
            <a:prstGeom prst="bentConnector2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9257" name="AutoShape 404"/>
            <p:cNvCxnSpPr>
              <a:cxnSpLocks noChangeShapeType="1"/>
            </p:cNvCxnSpPr>
            <p:nvPr/>
          </p:nvCxnSpPr>
          <p:spPr bwMode="auto">
            <a:xfrm rot="5400000">
              <a:off x="3916" y="11199"/>
              <a:ext cx="792" cy="543"/>
            </a:xfrm>
            <a:prstGeom prst="bentConnector2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9258" name="AutoShape 403"/>
            <p:cNvCxnSpPr>
              <a:cxnSpLocks noChangeShapeType="1"/>
            </p:cNvCxnSpPr>
            <p:nvPr/>
          </p:nvCxnSpPr>
          <p:spPr bwMode="auto">
            <a:xfrm flipH="1" flipV="1">
              <a:off x="4040" y="10384"/>
              <a:ext cx="271" cy="2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9259" name="AutoShape 402"/>
            <p:cNvCxnSpPr>
              <a:cxnSpLocks noChangeShapeType="1"/>
            </p:cNvCxnSpPr>
            <p:nvPr/>
          </p:nvCxnSpPr>
          <p:spPr bwMode="auto">
            <a:xfrm flipH="1">
              <a:off x="4027" y="9970"/>
              <a:ext cx="301" cy="2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9260" name="AutoShape 401"/>
            <p:cNvCxnSpPr>
              <a:cxnSpLocks noChangeShapeType="1"/>
            </p:cNvCxnSpPr>
            <p:nvPr/>
          </p:nvCxnSpPr>
          <p:spPr bwMode="auto">
            <a:xfrm flipH="1">
              <a:off x="4027" y="9516"/>
              <a:ext cx="437" cy="1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9261" name="Oval 400"/>
            <p:cNvSpPr>
              <a:spLocks noChangeArrowheads="1"/>
            </p:cNvSpPr>
            <p:nvPr/>
          </p:nvSpPr>
          <p:spPr bwMode="auto">
            <a:xfrm>
              <a:off x="7945" y="10699"/>
              <a:ext cx="170" cy="17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262" name="Text Box 399"/>
            <p:cNvSpPr txBox="1">
              <a:spLocks noChangeArrowheads="1"/>
            </p:cNvSpPr>
            <p:nvPr/>
          </p:nvSpPr>
          <p:spPr bwMode="auto">
            <a:xfrm>
              <a:off x="8413" y="10618"/>
              <a:ext cx="2643" cy="33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 eaLnBrk="0" hangingPunct="0"/>
              <a:r>
                <a:rPr lang="ru-RU" sz="1200">
                  <a:solidFill>
                    <a:schemeClr val="bg1"/>
                  </a:solidFill>
                  <a:cs typeface="Times New Roman" pitchFamily="18" charset="0"/>
                </a:rPr>
                <a:t> Япония, Южная Корея</a:t>
              </a:r>
              <a:endParaRPr lang="ru-RU" sz="1200">
                <a:solidFill>
                  <a:schemeClr val="bg1"/>
                </a:solidFill>
              </a:endParaRPr>
            </a:p>
            <a:p>
              <a:pPr eaLnBrk="0" hangingPunct="0"/>
              <a:endParaRPr lang="ru-RU" sz="1200">
                <a:solidFill>
                  <a:schemeClr val="bg1"/>
                </a:solidFill>
              </a:endParaRPr>
            </a:p>
          </p:txBody>
        </p:sp>
        <p:cxnSp>
          <p:nvCxnSpPr>
            <p:cNvPr id="9263" name="AutoShape 398"/>
            <p:cNvCxnSpPr>
              <a:cxnSpLocks noChangeShapeType="1"/>
            </p:cNvCxnSpPr>
            <p:nvPr/>
          </p:nvCxnSpPr>
          <p:spPr bwMode="auto">
            <a:xfrm>
              <a:off x="8115" y="10784"/>
              <a:ext cx="298" cy="2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9264" name="Text Box 397"/>
            <p:cNvSpPr txBox="1">
              <a:spLocks noChangeArrowheads="1"/>
            </p:cNvSpPr>
            <p:nvPr/>
          </p:nvSpPr>
          <p:spPr bwMode="auto">
            <a:xfrm>
              <a:off x="5859" y="10055"/>
              <a:ext cx="775" cy="26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 eaLnBrk="0" hangingPunct="0"/>
              <a:r>
                <a:rPr lang="ru-RU" sz="1200" b="1">
                  <a:cs typeface="Times New Roman" pitchFamily="18" charset="0"/>
                </a:rPr>
                <a:t> 2012 </a:t>
              </a:r>
              <a:r>
                <a:rPr lang="ru-RU" sz="1200">
                  <a:cs typeface="Times New Roman" pitchFamily="18" charset="0"/>
                </a:rPr>
                <a:t>г.</a:t>
              </a:r>
              <a:endParaRPr lang="ru-RU" sz="1200"/>
            </a:p>
            <a:p>
              <a:pPr algn="ctr" eaLnBrk="0" hangingPunct="0"/>
              <a:endParaRPr lang="ru-RU" sz="1200"/>
            </a:p>
          </p:txBody>
        </p:sp>
        <p:sp>
          <p:nvSpPr>
            <p:cNvPr id="9265" name="Oval 396"/>
            <p:cNvSpPr>
              <a:spLocks noChangeArrowheads="1"/>
            </p:cNvSpPr>
            <p:nvPr/>
          </p:nvSpPr>
          <p:spPr bwMode="auto">
            <a:xfrm>
              <a:off x="8012" y="10352"/>
              <a:ext cx="170" cy="17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266" name="Oval 395"/>
            <p:cNvSpPr>
              <a:spLocks noChangeArrowheads="1"/>
            </p:cNvSpPr>
            <p:nvPr/>
          </p:nvSpPr>
          <p:spPr bwMode="auto">
            <a:xfrm>
              <a:off x="8029" y="9953"/>
              <a:ext cx="170" cy="17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267" name="Oval 394"/>
            <p:cNvSpPr>
              <a:spLocks noChangeArrowheads="1"/>
            </p:cNvSpPr>
            <p:nvPr/>
          </p:nvSpPr>
          <p:spPr bwMode="auto">
            <a:xfrm>
              <a:off x="4328" y="9885"/>
              <a:ext cx="170" cy="17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268" name="Oval 392"/>
            <p:cNvSpPr>
              <a:spLocks noChangeArrowheads="1"/>
            </p:cNvSpPr>
            <p:nvPr/>
          </p:nvSpPr>
          <p:spPr bwMode="auto">
            <a:xfrm>
              <a:off x="4715" y="11257"/>
              <a:ext cx="170" cy="17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269" name="Oval 391"/>
            <p:cNvSpPr>
              <a:spLocks noChangeArrowheads="1"/>
            </p:cNvSpPr>
            <p:nvPr/>
          </p:nvSpPr>
          <p:spPr bwMode="auto">
            <a:xfrm>
              <a:off x="4498" y="10905"/>
              <a:ext cx="170" cy="17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270" name="Oval 390"/>
            <p:cNvSpPr>
              <a:spLocks noChangeArrowheads="1"/>
            </p:cNvSpPr>
            <p:nvPr/>
          </p:nvSpPr>
          <p:spPr bwMode="auto">
            <a:xfrm>
              <a:off x="4311" y="10301"/>
              <a:ext cx="170" cy="17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271" name="Oval 389"/>
            <p:cNvSpPr>
              <a:spLocks noChangeArrowheads="1"/>
            </p:cNvSpPr>
            <p:nvPr/>
          </p:nvSpPr>
          <p:spPr bwMode="auto">
            <a:xfrm>
              <a:off x="6173" y="11880"/>
              <a:ext cx="170" cy="17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272" name="Oval 388"/>
            <p:cNvSpPr>
              <a:spLocks noChangeArrowheads="1"/>
            </p:cNvSpPr>
            <p:nvPr/>
          </p:nvSpPr>
          <p:spPr bwMode="auto">
            <a:xfrm>
              <a:off x="6473" y="11863"/>
              <a:ext cx="170" cy="17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273" name="Oval 387"/>
            <p:cNvSpPr>
              <a:spLocks noChangeArrowheads="1"/>
            </p:cNvSpPr>
            <p:nvPr/>
          </p:nvSpPr>
          <p:spPr bwMode="auto">
            <a:xfrm>
              <a:off x="6956" y="11710"/>
              <a:ext cx="170" cy="17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274" name="Oval 386"/>
            <p:cNvSpPr>
              <a:spLocks noChangeArrowheads="1"/>
            </p:cNvSpPr>
            <p:nvPr/>
          </p:nvSpPr>
          <p:spPr bwMode="auto">
            <a:xfrm>
              <a:off x="7257" y="11574"/>
              <a:ext cx="170" cy="17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275" name="Oval 385"/>
            <p:cNvSpPr>
              <a:spLocks noChangeArrowheads="1"/>
            </p:cNvSpPr>
            <p:nvPr/>
          </p:nvSpPr>
          <p:spPr bwMode="auto">
            <a:xfrm>
              <a:off x="7456" y="11404"/>
              <a:ext cx="170" cy="17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276" name="Oval 384"/>
            <p:cNvSpPr>
              <a:spLocks noChangeArrowheads="1"/>
            </p:cNvSpPr>
            <p:nvPr/>
          </p:nvSpPr>
          <p:spPr bwMode="auto">
            <a:xfrm>
              <a:off x="5509" y="11778"/>
              <a:ext cx="170" cy="17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9277" name="Oval 393"/>
            <p:cNvSpPr>
              <a:spLocks noChangeArrowheads="1"/>
            </p:cNvSpPr>
            <p:nvPr/>
          </p:nvSpPr>
          <p:spPr bwMode="auto">
            <a:xfrm>
              <a:off x="4464" y="9431"/>
              <a:ext cx="170" cy="17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00">
                <a:solidFill>
                  <a:schemeClr val="bg1"/>
                </a:solidFill>
              </a:endParaRPr>
            </a:p>
          </p:txBody>
        </p:sp>
      </p:grpSp>
      <p:sp>
        <p:nvSpPr>
          <p:cNvPr id="120" name="Rectangle 544"/>
          <p:cNvSpPr>
            <a:spLocks noChangeArrowheads="1"/>
          </p:cNvSpPr>
          <p:nvPr/>
        </p:nvSpPr>
        <p:spPr bwMode="auto">
          <a:xfrm>
            <a:off x="357188" y="6286500"/>
            <a:ext cx="8429625" cy="461963"/>
          </a:xfrm>
          <a:prstGeom prst="rect">
            <a:avLst/>
          </a:prstGeom>
          <a:solidFill>
            <a:srgbClr val="83A4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1619250" indent="-1655763" algn="just">
              <a:tabLst>
                <a:tab pos="1616075" algn="l"/>
              </a:tabLst>
              <a:defRPr/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Источники данных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: 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1) публикации в свободной печати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;</a:t>
            </a:r>
            <a:endParaRPr lang="ru-RU" sz="1200" dirty="0">
              <a:solidFill>
                <a:schemeClr val="tx1">
                  <a:lumMod val="85000"/>
                  <a:lumOff val="15000"/>
                </a:schemeClr>
              </a:solidFill>
              <a:cs typeface="Times New Roman" pitchFamily="18" charset="0"/>
            </a:endParaRPr>
          </a:p>
          <a:p>
            <a:pPr marL="1519200" algn="just">
              <a:tabLst>
                <a:tab pos="1616075" algn="l"/>
              </a:tabLst>
              <a:defRPr/>
            </a:pP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2) мониторинговые отчеты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Knight Frank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, Jones Lang LaSalle (архивы). </a:t>
            </a:r>
          </a:p>
        </p:txBody>
      </p:sp>
      <p:sp>
        <p:nvSpPr>
          <p:cNvPr id="9224" name="Заголовок 1"/>
          <p:cNvSpPr txBox="1">
            <a:spLocks/>
          </p:cNvSpPr>
          <p:nvPr/>
        </p:nvSpPr>
        <p:spPr bwMode="auto">
          <a:xfrm>
            <a:off x="457200" y="404813"/>
            <a:ext cx="82296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>
                <a:solidFill>
                  <a:schemeClr val="bg1"/>
                </a:solidFill>
              </a:rPr>
              <a:t>Упорядоченность развития рынков недвижимости</a:t>
            </a:r>
          </a:p>
        </p:txBody>
      </p:sp>
      <p:sp>
        <p:nvSpPr>
          <p:cNvPr id="123" name="Круговая стрелка 122"/>
          <p:cNvSpPr/>
          <p:nvPr/>
        </p:nvSpPr>
        <p:spPr>
          <a:xfrm rot="18933339">
            <a:off x="2000250" y="1643063"/>
            <a:ext cx="2071688" cy="2071687"/>
          </a:xfrm>
          <a:prstGeom prst="circularArrow">
            <a:avLst>
              <a:gd name="adj1" fmla="val 4622"/>
              <a:gd name="adj2" fmla="val 1142319"/>
              <a:gd name="adj3" fmla="val 20377219"/>
              <a:gd name="adj4" fmla="val 15930221"/>
              <a:gd name="adj5" fmla="val 125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25" name="Круговая стрелка 124"/>
          <p:cNvSpPr/>
          <p:nvPr/>
        </p:nvSpPr>
        <p:spPr>
          <a:xfrm rot="8423295">
            <a:off x="5078413" y="3221038"/>
            <a:ext cx="2071687" cy="2071687"/>
          </a:xfrm>
          <a:prstGeom prst="circularArrow">
            <a:avLst>
              <a:gd name="adj1" fmla="val 4622"/>
              <a:gd name="adj2" fmla="val 1142319"/>
              <a:gd name="adj3" fmla="val 20377219"/>
              <a:gd name="adj4" fmla="val 15930221"/>
              <a:gd name="adj5" fmla="val 125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8204" name="Rectangle 86"/>
          <p:cNvSpPr>
            <a:spLocks noChangeArrowheads="1"/>
          </p:cNvSpPr>
          <p:nvPr/>
        </p:nvSpPr>
        <p:spPr bwMode="auto">
          <a:xfrm>
            <a:off x="5940425" y="1000125"/>
            <a:ext cx="2703513" cy="1708150"/>
          </a:xfrm>
          <a:prstGeom prst="rect">
            <a:avLst/>
          </a:prstGeom>
          <a:solidFill>
            <a:srgbClr val="DBDBED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175" algn="ctr" defTabSz="266700" eaLnBrk="0" hangingPunct="0">
              <a:defRPr/>
            </a:pPr>
            <a:r>
              <a:rPr lang="ru-RU" sz="1600" dirty="0"/>
              <a:t>Условные обозначения</a:t>
            </a:r>
          </a:p>
          <a:p>
            <a:pPr marL="898525" eaLnBrk="0" hangingPunct="0">
              <a:defRPr/>
            </a:pPr>
            <a:endParaRPr lang="ru-RU" sz="600" dirty="0"/>
          </a:p>
          <a:p>
            <a:pPr marL="898525" eaLnBrk="0" hangingPunct="0">
              <a:defRPr/>
            </a:pPr>
            <a:r>
              <a:rPr lang="ru-RU" sz="1200" dirty="0"/>
              <a:t>Циклическое развитие национальных рынков недвижимости</a:t>
            </a:r>
          </a:p>
          <a:p>
            <a:pPr marL="898525" eaLnBrk="0" hangingPunct="0">
              <a:defRPr/>
            </a:pPr>
            <a:endParaRPr lang="ru-RU" sz="600" dirty="0"/>
          </a:p>
          <a:p>
            <a:pPr marL="898525" eaLnBrk="0" hangingPunct="0">
              <a:defRPr/>
            </a:pPr>
            <a:r>
              <a:rPr lang="ru-RU" sz="1200" dirty="0"/>
              <a:t>Полуцикл глобальной инвестиционной активности</a:t>
            </a:r>
          </a:p>
          <a:p>
            <a:pPr marL="898525" eaLnBrk="0" hangingPunct="0">
              <a:defRPr/>
            </a:pPr>
            <a:endParaRPr lang="en-US" sz="300" dirty="0"/>
          </a:p>
        </p:txBody>
      </p:sp>
      <p:sp>
        <p:nvSpPr>
          <p:cNvPr id="9228" name="Rectangle 86"/>
          <p:cNvSpPr>
            <a:spLocks noChangeArrowheads="1"/>
          </p:cNvSpPr>
          <p:nvPr/>
        </p:nvSpPr>
        <p:spPr bwMode="auto">
          <a:xfrm>
            <a:off x="357188" y="4071938"/>
            <a:ext cx="2928937" cy="1816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1400">
                <a:solidFill>
                  <a:schemeClr val="bg1"/>
                </a:solidFill>
              </a:rPr>
              <a:t>Глобальная циркуляция транснационального инвестиционно-строительного капитала порождает упорядоченный  в мировом масштабе фазовый разрыв в циклическом развитии рынков недвижимости.</a:t>
            </a:r>
          </a:p>
        </p:txBody>
      </p:sp>
      <p:sp>
        <p:nvSpPr>
          <p:cNvPr id="9229" name="AutoShape 127" descr="Темный диагональный 1"/>
          <p:cNvSpPr>
            <a:spLocks noChangeArrowheads="1"/>
          </p:cNvSpPr>
          <p:nvPr/>
        </p:nvSpPr>
        <p:spPr bwMode="auto">
          <a:xfrm rot="-6735396">
            <a:off x="6173787" y="1957388"/>
            <a:ext cx="658813" cy="66198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663" y="10800"/>
                </a:moveTo>
                <a:cubicBezTo>
                  <a:pt x="10663" y="10724"/>
                  <a:pt x="10724" y="10663"/>
                  <a:pt x="10800" y="10663"/>
                </a:cubicBezTo>
                <a:cubicBezTo>
                  <a:pt x="10875" y="10662"/>
                  <a:pt x="10936" y="10724"/>
                  <a:pt x="10937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pattFill prst="dkDnDiag">
            <a:fgClr>
              <a:srgbClr val="00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30" name="Rectangle 86"/>
          <p:cNvSpPr>
            <a:spLocks noChangeArrowheads="1"/>
          </p:cNvSpPr>
          <p:nvPr/>
        </p:nvSpPr>
        <p:spPr bwMode="auto">
          <a:xfrm>
            <a:off x="71438" y="5929313"/>
            <a:ext cx="90725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1400">
                <a:solidFill>
                  <a:schemeClr val="bg1"/>
                </a:solidFill>
              </a:rPr>
              <a:t>Рынки недвижимости, рассматриваемые как единое целое, проявляют свойства упорядоченной системы.</a:t>
            </a:r>
          </a:p>
        </p:txBody>
      </p:sp>
      <p:sp>
        <p:nvSpPr>
          <p:cNvPr id="127" name="Круговая стрелка 126"/>
          <p:cNvSpPr/>
          <p:nvPr/>
        </p:nvSpPr>
        <p:spPr>
          <a:xfrm rot="20423770">
            <a:off x="5611813" y="1325563"/>
            <a:ext cx="1317625" cy="1317625"/>
          </a:xfrm>
          <a:prstGeom prst="circularArrow">
            <a:avLst>
              <a:gd name="adj1" fmla="val 4622"/>
              <a:gd name="adj2" fmla="val 1142319"/>
              <a:gd name="adj3" fmla="val 20377219"/>
              <a:gd name="adj4" fmla="val 16679418"/>
              <a:gd name="adj5" fmla="val 125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400050"/>
          </a:xfrm>
        </p:spPr>
        <p:txBody>
          <a:bodyPr/>
          <a:lstStyle/>
          <a:p>
            <a:pPr eaLnBrk="1" hangingPunct="1"/>
            <a:r>
              <a:rPr lang="ru-RU" sz="2400" smtClean="0">
                <a:solidFill>
                  <a:schemeClr val="bg1"/>
                </a:solidFill>
              </a:rPr>
              <a:t>Выводы</a:t>
            </a:r>
          </a:p>
        </p:txBody>
      </p:sp>
      <p:sp>
        <p:nvSpPr>
          <p:cNvPr id="10243" name="Заголовок 1"/>
          <p:cNvSpPr txBox="1">
            <a:spLocks/>
          </p:cNvSpPr>
          <p:nvPr/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4400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928688" y="1028700"/>
            <a:ext cx="7272337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1400" b="1" dirty="0">
                <a:solidFill>
                  <a:schemeClr val="bg1"/>
                </a:solidFill>
              </a:rPr>
              <a:t>Вызовы  современного этапа глобализации</a:t>
            </a:r>
            <a:r>
              <a:rPr lang="en-US" sz="1400" b="1" dirty="0">
                <a:solidFill>
                  <a:schemeClr val="bg1"/>
                </a:solidFill>
              </a:rPr>
              <a:t>:</a:t>
            </a:r>
            <a:endParaRPr lang="ru-RU" sz="1400" b="1" dirty="0">
              <a:solidFill>
                <a:schemeClr val="bg1"/>
              </a:solidFill>
            </a:endParaRP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bg1"/>
                </a:solidFill>
              </a:rPr>
              <a:t>развитие  национальных рынков недвижимости подчиняется интересам международного капитала</a:t>
            </a: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bg1"/>
                </a:solidFill>
              </a:rPr>
              <a:t>затрудняется анализ и прогнозирование рынков недвижимости</a:t>
            </a:r>
            <a:endParaRPr lang="en-US" sz="1400" dirty="0">
              <a:solidFill>
                <a:schemeClr val="bg1"/>
              </a:solidFill>
            </a:endParaRP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bg1"/>
                </a:solidFill>
              </a:rPr>
              <a:t>местный бизнес, связанный с недвижимостью, не способен эффективно отражать экспансию иностранных инвесторов</a:t>
            </a:r>
          </a:p>
          <a:p>
            <a:pPr indent="450850">
              <a:defRPr/>
            </a:pPr>
            <a:endParaRPr lang="ru-RU" sz="140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ru-RU" sz="1400" b="1" dirty="0">
                <a:solidFill>
                  <a:schemeClr val="bg1"/>
                </a:solidFill>
              </a:rPr>
              <a:t>Становится  недостаточным</a:t>
            </a:r>
            <a:r>
              <a:rPr lang="en-US" sz="1400" b="1" dirty="0">
                <a:solidFill>
                  <a:schemeClr val="bg1"/>
                </a:solidFill>
              </a:rPr>
              <a:t>:</a:t>
            </a:r>
            <a:endParaRPr lang="ru-RU" sz="1400" b="1" dirty="0">
              <a:solidFill>
                <a:schemeClr val="bg1"/>
              </a:solidFill>
            </a:endParaRPr>
          </a:p>
          <a:p>
            <a:pPr indent="271463"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bg1"/>
                </a:solidFill>
              </a:rPr>
              <a:t>анализ макроэкономических процессов внутри национальных экономик</a:t>
            </a:r>
            <a:endParaRPr lang="ru-RU" sz="1400" b="1" dirty="0">
              <a:solidFill>
                <a:schemeClr val="bg1"/>
              </a:solidFill>
            </a:endParaRP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bg1"/>
                </a:solidFill>
              </a:rPr>
              <a:t>стандартные механизмы активизации внутреннего спроса и поддержки строительства</a:t>
            </a:r>
          </a:p>
          <a:p>
            <a:pPr indent="450850">
              <a:defRPr/>
            </a:pPr>
            <a:endParaRPr lang="ru-RU" sz="140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ru-RU" sz="1400" b="1" dirty="0">
                <a:solidFill>
                  <a:schemeClr val="bg1"/>
                </a:solidFill>
              </a:rPr>
              <a:t>Требуется </a:t>
            </a:r>
            <a:r>
              <a:rPr lang="en-US" sz="1400" b="1" dirty="0">
                <a:solidFill>
                  <a:schemeClr val="bg1"/>
                </a:solidFill>
              </a:rPr>
              <a:t>:</a:t>
            </a:r>
            <a:endParaRPr lang="ru-RU" sz="1400" b="1" dirty="0">
              <a:solidFill>
                <a:schemeClr val="bg1"/>
              </a:solidFill>
            </a:endParaRP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bg1"/>
                </a:solidFill>
              </a:rPr>
              <a:t>использование  сопоставительного международного и историко-логического аналитического инструментария</a:t>
            </a: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bg1"/>
                </a:solidFill>
              </a:rPr>
              <a:t>выделение в обособленную статистическую группу всех данных о движении транснационального инвестиционно-строительного капитала – как не имеющего ничего общего с классическими прямыми иностранными инвестициями</a:t>
            </a: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bg1"/>
                </a:solidFill>
              </a:rPr>
              <a:t>усиление регулирующего воздействия государства на объем и условия поступлений и репатриации иностранных инвестиций в недвижимость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928688" y="5597525"/>
            <a:ext cx="7286625" cy="903288"/>
          </a:xfrm>
          <a:prstGeom prst="rect">
            <a:avLst/>
          </a:prstGeom>
          <a:solidFill>
            <a:srgbClr val="DBDBED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/>
              <a:t>Основной научный результат</a:t>
            </a:r>
          </a:p>
          <a:p>
            <a:pPr algn="ctr">
              <a:spcBef>
                <a:spcPts val="400"/>
              </a:spcBef>
            </a:pPr>
            <a:r>
              <a:rPr lang="ru-RU" sz="1400"/>
              <a:t>обоснована необходимость разработки нового подхода – </a:t>
            </a:r>
          </a:p>
          <a:p>
            <a:pPr algn="ctr">
              <a:spcBef>
                <a:spcPts val="400"/>
              </a:spcBef>
            </a:pPr>
            <a:r>
              <a:rPr lang="ru-RU" sz="1400"/>
              <a:t>изучения рынка недвижимости в рамках теории мировой экономики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2"/>
          <p:cNvSpPr>
            <a:spLocks noGrp="1"/>
          </p:cNvSpPr>
          <p:nvPr>
            <p:ph idx="4294967295"/>
          </p:nvPr>
        </p:nvSpPr>
        <p:spPr>
          <a:xfrm>
            <a:off x="928688" y="1357313"/>
            <a:ext cx="4643437" cy="136683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ru-RU" sz="1400" smtClean="0">
                <a:solidFill>
                  <a:schemeClr val="bg1"/>
                </a:solidFill>
              </a:rPr>
              <a:t>Материалы исследования могут использоваться 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ru-RU" sz="1400" smtClean="0">
                <a:solidFill>
                  <a:schemeClr val="bg1"/>
                </a:solidFill>
              </a:rPr>
              <a:t>и копироваться свободно с соблюдением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ru-RU" sz="1400" smtClean="0">
                <a:solidFill>
                  <a:schemeClr val="bg1"/>
                </a:solidFill>
              </a:rPr>
              <a:t>правил цитирования.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ru-RU" sz="800" smtClean="0">
              <a:solidFill>
                <a:schemeClr val="bg1"/>
              </a:solidFill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ru-RU" sz="1400" smtClean="0">
                <a:solidFill>
                  <a:schemeClr val="bg1"/>
                </a:solidFill>
              </a:rPr>
              <a:t>Приглашаем всех заинтересовавшихся лиц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ru-RU" sz="1400" smtClean="0">
                <a:solidFill>
                  <a:schemeClr val="bg1"/>
                </a:solidFill>
              </a:rPr>
              <a:t>к обсуждению результатов.</a:t>
            </a:r>
          </a:p>
          <a:p>
            <a:pPr marL="0" indent="0" eaLnBrk="1" hangingPunct="1">
              <a:spcBef>
                <a:spcPts val="1200"/>
              </a:spcBef>
              <a:buFont typeface="Wingdings" pitchFamily="2" charset="2"/>
              <a:buNone/>
            </a:pPr>
            <a:endParaRPr lang="ru-RU" sz="600" smtClean="0">
              <a:solidFill>
                <a:schemeClr val="bg1"/>
              </a:solidFill>
            </a:endParaRPr>
          </a:p>
          <a:p>
            <a:pPr marL="0" indent="0" eaLnBrk="1" hangingPunct="1">
              <a:spcBef>
                <a:spcPts val="1200"/>
              </a:spcBef>
              <a:buFont typeface="Wingdings" pitchFamily="2" charset="2"/>
              <a:buNone/>
            </a:pPr>
            <a:r>
              <a:rPr lang="en-US" sz="1400" smtClean="0">
                <a:solidFill>
                  <a:schemeClr val="bg1"/>
                </a:solidFill>
              </a:rPr>
              <a:t>E-mails:  alexandrperetruhin@mail.ru;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1400" smtClean="0">
                <a:solidFill>
                  <a:schemeClr val="bg1"/>
                </a:solidFill>
              </a:rPr>
              <a:t>               artem-ivanovich@yandex.ru.</a:t>
            </a:r>
            <a:endParaRPr lang="ru-RU" sz="1600" smtClean="0">
              <a:solidFill>
                <a:schemeClr val="bg1"/>
              </a:solidFill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ru-RU" sz="1600" smtClean="0">
              <a:solidFill>
                <a:schemeClr val="bg1"/>
              </a:solidFill>
            </a:endParaRPr>
          </a:p>
        </p:txBody>
      </p:sp>
      <p:sp>
        <p:nvSpPr>
          <p:cNvPr id="11267" name="Прямоугольник 2"/>
          <p:cNvSpPr>
            <a:spLocks noChangeArrowheads="1"/>
          </p:cNvSpPr>
          <p:nvPr/>
        </p:nvSpPr>
        <p:spPr bwMode="auto">
          <a:xfrm>
            <a:off x="2678113" y="785813"/>
            <a:ext cx="34718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buFont typeface="Wingdings" pitchFamily="2" charset="2"/>
              <a:buNone/>
            </a:pPr>
            <a:r>
              <a:rPr lang="ru-RU" sz="2400">
                <a:solidFill>
                  <a:schemeClr val="bg1"/>
                </a:solidFill>
              </a:rPr>
              <a:t>Спасибо за внимание!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85813" y="4000500"/>
            <a:ext cx="7572375" cy="23542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182563">
              <a:defRPr/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Дополнительная библиография</a:t>
            </a:r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  <a:endParaRPr lang="ru-RU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defRPr/>
            </a:pPr>
            <a:endParaRPr lang="ru-RU" sz="3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Перетрухин А.О.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Евстафьев А.И.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Стратегии инвестирования в недвижимость на внутреннем и иностранном рынках // Известия Саратовского университета. Новая серия. Серия “Экономика. Управление. Право”. Саратов, 2013. № 3.</a:t>
            </a:r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Перетрухин А.О.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Евстафьев А.И.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Циклическое развитие национальных рынков недвижимости // Вестник СГТУ. Саратов, 2013. № 4.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Евстафьев А.И., Максимов Д.В. Анализ организации жилищной застройки и рынка жилья города на основе пространственно-параметрического моделирования // Известия вузов “Северо-Кавказский регион”. Ростов н/Д, 2010. № 5. С. 112–118.</a:t>
            </a:r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Евстафьев А.И., Гордиенко В.А. Прогнозирование индикаторов рынка недвижимости на основе применения нейросетей // Известия вузов “Северо-Кавказский регион”. Ростов н/Д, 2009. № 5. </a:t>
            </a:r>
            <a:b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C. 83–89.</a:t>
            </a:r>
          </a:p>
        </p:txBody>
      </p:sp>
      <p:sp>
        <p:nvSpPr>
          <p:cNvPr id="5" name="Rectangle 86"/>
          <p:cNvSpPr>
            <a:spLocks noChangeArrowheads="1"/>
          </p:cNvSpPr>
          <p:nvPr/>
        </p:nvSpPr>
        <p:spPr bwMode="auto">
          <a:xfrm>
            <a:off x="5857884" y="1319764"/>
            <a:ext cx="2489200" cy="2446824"/>
          </a:xfrm>
          <a:prstGeom prst="rect">
            <a:avLst/>
          </a:prstGeom>
          <a:solidFill>
            <a:srgbClr val="DBDBED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175" algn="ctr" defTabSz="266700" eaLnBrk="0" hangingPunct="0">
              <a:defRPr/>
            </a:pPr>
            <a:r>
              <a:rPr lang="ru-RU" sz="1600" dirty="0"/>
              <a:t>Скачать </a:t>
            </a:r>
            <a:r>
              <a:rPr lang="ru-RU" sz="1600" dirty="0" smtClean="0"/>
              <a:t>здесь</a:t>
            </a:r>
            <a:endParaRPr lang="en-US" sz="1600" dirty="0" smtClean="0"/>
          </a:p>
          <a:p>
            <a:pPr marL="3175" algn="ctr" defTabSz="266700" eaLnBrk="0" hangingPunct="0">
              <a:defRPr/>
            </a:pPr>
            <a:endParaRPr lang="ru-RU" sz="1600" dirty="0"/>
          </a:p>
          <a:p>
            <a:pPr marL="3175" algn="ctr" defTabSz="266700" eaLnBrk="0" hangingPunct="0">
              <a:defRPr/>
            </a:pPr>
            <a:endParaRPr lang="ru-RU" sz="1600" dirty="0"/>
          </a:p>
          <a:p>
            <a:pPr marL="3175" algn="ctr" defTabSz="266700" eaLnBrk="0" hangingPunct="0">
              <a:defRPr/>
            </a:pPr>
            <a:endParaRPr lang="ru-RU" sz="1600" dirty="0"/>
          </a:p>
          <a:p>
            <a:pPr marL="3175" algn="ctr" defTabSz="266700" eaLnBrk="0" hangingPunct="0">
              <a:defRPr/>
            </a:pPr>
            <a:endParaRPr lang="ru-RU" sz="1600" dirty="0"/>
          </a:p>
          <a:p>
            <a:pPr marL="3175" algn="ctr" defTabSz="266700" eaLnBrk="0" hangingPunct="0">
              <a:defRPr/>
            </a:pPr>
            <a:endParaRPr lang="ru-RU" sz="1600" dirty="0"/>
          </a:p>
          <a:p>
            <a:pPr marL="3175" algn="ctr" defTabSz="266700" eaLnBrk="0" hangingPunct="0">
              <a:defRPr/>
            </a:pPr>
            <a:endParaRPr lang="ru-RU" sz="1600" dirty="0"/>
          </a:p>
          <a:p>
            <a:pPr marL="3175" algn="ctr" defTabSz="266700" eaLnBrk="0" hangingPunct="0">
              <a:defRPr/>
            </a:pPr>
            <a:endParaRPr lang="ru-RU" sz="1600" dirty="0"/>
          </a:p>
          <a:p>
            <a:pPr marL="3175" algn="ctr" defTabSz="266700" eaLnBrk="0" hangingPunct="0">
              <a:defRPr/>
            </a:pPr>
            <a:endParaRPr lang="ru-RU" sz="1600" dirty="0"/>
          </a:p>
          <a:p>
            <a:pPr marL="898525" eaLnBrk="0" hangingPunct="0">
              <a:defRPr/>
            </a:pPr>
            <a:endParaRPr lang="ru-RU" sz="600" dirty="0"/>
          </a:p>
          <a:p>
            <a:pPr marL="898525" eaLnBrk="0" hangingPunct="0">
              <a:defRPr/>
            </a:pPr>
            <a:endParaRPr lang="en-US" sz="300" dirty="0"/>
          </a:p>
        </p:txBody>
      </p:sp>
      <p:pic>
        <p:nvPicPr>
          <p:cNvPr id="18434" name="Picture 2" descr="C:\Documents and Settings\den\Desktop\статья Урбанистика 4\QR-код 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4000" y="1714488"/>
            <a:ext cx="1885950" cy="1885950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4447</TotalTime>
  <Words>1133</Words>
  <Application>Microsoft Office PowerPoint</Application>
  <PresentationFormat>Экран (4:3)</PresentationFormat>
  <Paragraphs>265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Пиксел</vt:lpstr>
      <vt:lpstr>Worksheet</vt:lpstr>
      <vt:lpstr>Взаимозависимость  национальных рынков недвижимости  в условиях глобализации</vt:lpstr>
      <vt:lpstr>Рынки недвижимости и глобализация</vt:lpstr>
      <vt:lpstr>Рынки недвижимости и глобализация (продолжение)</vt:lpstr>
      <vt:lpstr>Обращение транснационального  инвестиционно-строительного капитала </vt:lpstr>
      <vt:lpstr>Отечественные и иностранные инвестиции в недвижимость</vt:lpstr>
      <vt:lpstr>Асинхронность развития рынков недвижимости </vt:lpstr>
      <vt:lpstr>Слайд 7</vt:lpstr>
      <vt:lpstr>Выводы</vt:lpstr>
      <vt:lpstr>Слайд 9</vt:lpstr>
    </vt:vector>
  </TitlesOfParts>
  <Company>FASIE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проекта</dc:title>
  <dc:creator>ilushkina</dc:creator>
  <cp:lastModifiedBy>dent</cp:lastModifiedBy>
  <cp:revision>359</cp:revision>
  <dcterms:created xsi:type="dcterms:W3CDTF">2012-03-28T05:25:26Z</dcterms:created>
  <dcterms:modified xsi:type="dcterms:W3CDTF">2013-09-14T02:17:33Z</dcterms:modified>
</cp:coreProperties>
</file>