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390" r:id="rId2"/>
    <p:sldId id="351" r:id="rId3"/>
    <p:sldId id="381" r:id="rId4"/>
    <p:sldId id="318" r:id="rId5"/>
    <p:sldId id="394" r:id="rId6"/>
    <p:sldId id="321" r:id="rId7"/>
    <p:sldId id="408" r:id="rId8"/>
    <p:sldId id="393" r:id="rId9"/>
    <p:sldId id="396" r:id="rId10"/>
    <p:sldId id="330" r:id="rId11"/>
    <p:sldId id="410" r:id="rId12"/>
    <p:sldId id="411" r:id="rId13"/>
    <p:sldId id="323" r:id="rId14"/>
    <p:sldId id="322" r:id="rId15"/>
    <p:sldId id="401" r:id="rId16"/>
    <p:sldId id="402" r:id="rId17"/>
    <p:sldId id="324" r:id="rId18"/>
    <p:sldId id="325" r:id="rId19"/>
    <p:sldId id="329" r:id="rId20"/>
    <p:sldId id="365" r:id="rId21"/>
    <p:sldId id="409" r:id="rId22"/>
    <p:sldId id="320" r:id="rId23"/>
    <p:sldId id="372" r:id="rId24"/>
    <p:sldId id="340" r:id="rId25"/>
    <p:sldId id="339" r:id="rId26"/>
    <p:sldId id="344" r:id="rId27"/>
    <p:sldId id="328" r:id="rId28"/>
    <p:sldId id="331" r:id="rId29"/>
    <p:sldId id="332" r:id="rId30"/>
    <p:sldId id="349" r:id="rId31"/>
    <p:sldId id="345" r:id="rId32"/>
    <p:sldId id="346" r:id="rId33"/>
    <p:sldId id="347" r:id="rId34"/>
    <p:sldId id="386" r:id="rId35"/>
    <p:sldId id="387" r:id="rId36"/>
    <p:sldId id="388" r:id="rId37"/>
    <p:sldId id="400" r:id="rId38"/>
    <p:sldId id="384" r:id="rId39"/>
    <p:sldId id="373" r:id="rId40"/>
    <p:sldId id="335" r:id="rId41"/>
    <p:sldId id="336" r:id="rId42"/>
    <p:sldId id="382" r:id="rId43"/>
    <p:sldId id="338" r:id="rId44"/>
    <p:sldId id="422" r:id="rId45"/>
    <p:sldId id="423" r:id="rId46"/>
    <p:sldId id="424" r:id="rId47"/>
    <p:sldId id="425" r:id="rId48"/>
    <p:sldId id="426" r:id="rId49"/>
    <p:sldId id="419" r:id="rId50"/>
    <p:sldId id="374" r:id="rId51"/>
    <p:sldId id="375" r:id="rId52"/>
    <p:sldId id="376" r:id="rId53"/>
    <p:sldId id="377" r:id="rId54"/>
    <p:sldId id="378" r:id="rId55"/>
    <p:sldId id="420" r:id="rId56"/>
    <p:sldId id="343" r:id="rId57"/>
    <p:sldId id="421" r:id="rId58"/>
    <p:sldId id="317" r:id="rId5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2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29A"/>
    <a:srgbClr val="FDFED6"/>
    <a:srgbClr val="FFDB9B"/>
    <a:srgbClr val="CCFFCC"/>
    <a:srgbClr val="FFFFFF"/>
    <a:srgbClr val="008000"/>
    <a:srgbClr val="006600"/>
    <a:srgbClr val="DBEEF4"/>
    <a:srgbClr val="FF6600"/>
    <a:srgbClr val="F2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737" autoAdjust="0"/>
  </p:normalViewPr>
  <p:slideViewPr>
    <p:cSldViewPr>
      <p:cViewPr varScale="1">
        <p:scale>
          <a:sx n="120" d="100"/>
          <a:sy n="120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312E-E8B7-4F77-BF03-B0DD09E8AFF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A5AB-2308-4340-BDF7-6D4E9759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6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1344-986A-4674-B4BC-DE297D7295F6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8DFF5B-3A45-466B-8196-6A7D82F1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2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DFF5B-3A45-466B-8196-6A7D82F14F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0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DFF5B-3A45-466B-8196-6A7D82F14F1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DFF5B-3A45-466B-8196-6A7D82F14F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7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89723-06D9-4E3B-AE6B-DFEC5802E2AD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4414B-561D-4316-9584-5E83427736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B2811-4AB7-4DE5-AB8C-AAEE0D06FE0D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EEE6-1A5C-40E9-AA96-C8F0F99E32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5ACA8-4567-45BE-AD89-E48AFB8EB67D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B64C-5831-472F-B3D5-14BF8F3B81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4FDCC-7618-4BB0-A813-9A4AF49AA05C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84A5-CF0E-4CFE-9193-AC9CB391F8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9E45-D7D5-442A-ADB5-723A0F010815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CE92-2586-43C0-A905-A911AAFEE0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4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1EC52-DA24-490F-AA3E-422220B5D14E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73A50-BD51-4527-A814-4D7C6EFDE5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4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A5B04-544D-4FE7-A641-A5AEFDE5207D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50B16-1C9B-4780-8030-8CDBC118C4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D8BD5-995A-4B28-B464-35EDC5982396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AFFA-81D8-48C4-BA33-85E1A74041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7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5D74A-1E2C-4660-B970-BE63F9AC376F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D7744-5AD0-4430-8903-9B3D7181A2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03F1-713B-4DE9-AE9D-BFE66D3A1BD6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C8E9F-4F60-43DA-83A8-DE71DC0D67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4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44F07-7803-4CF3-A231-163B2DFCDC6A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46CF4-842B-417E-8144-BABDEF3D2C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7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3FD6AF-6990-4D7E-83A0-BD4E24C645EF}" type="datetimeFigureOut">
              <a:rPr lang="ru-RU" smtClean="0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5100A9-6574-4CB6-AAA8-24F6D4CB02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gip.mka.mos.ru/" TargetMode="External"/><Relationship Id="rId13" Type="http://schemas.openxmlformats.org/officeDocument/2006/relationships/hyperlink" Target="http://geointellect.ru/" TargetMode="External"/><Relationship Id="rId3" Type="http://schemas.microsoft.com/office/2007/relationships/hdphoto" Target="../media/hdphoto1.wdp"/><Relationship Id="rId7" Type="http://schemas.openxmlformats.org/officeDocument/2006/relationships/hyperlink" Target="https://2gis.ru/" TargetMode="External"/><Relationship Id="rId12" Type="http://schemas.openxmlformats.org/officeDocument/2006/relationships/hyperlink" Target="http://www.geo.omskportal.ru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maps/" TargetMode="External"/><Relationship Id="rId11" Type="http://schemas.openxmlformats.org/officeDocument/2006/relationships/hyperlink" Target="http://maps.nso.ru/" TargetMode="External"/><Relationship Id="rId5" Type="http://schemas.openxmlformats.org/officeDocument/2006/relationships/hyperlink" Target="http://pkk5.rosreestr.ru/" TargetMode="External"/><Relationship Id="rId10" Type="http://schemas.openxmlformats.org/officeDocument/2006/relationships/hyperlink" Target="http://guion.spb.ru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rgis.spb.ru/" TargetMode="External"/><Relationship Id="rId14" Type="http://schemas.openxmlformats.org/officeDocument/2006/relationships/hyperlink" Target="http://areall.ru/map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2.png"/><Relationship Id="rId10" Type="http://schemas.openxmlformats.org/officeDocument/2006/relationships/image" Target="../media/image60.jpeg"/><Relationship Id="rId4" Type="http://schemas.openxmlformats.org/officeDocument/2006/relationships/image" Target="../media/image55.jp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all.ru/typ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online.ru/matematicheskaya_entsiklopediy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jpg"/><Relationship Id="rId7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hyperlink" Target="http://www.areall.ru/map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обложка през 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9"/>
          <a:stretch/>
        </p:blipFill>
        <p:spPr bwMode="auto">
          <a:xfrm>
            <a:off x="0" y="-6971"/>
            <a:ext cx="9180512" cy="51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"/>
          <p:cNvSpPr/>
          <p:nvPr/>
        </p:nvSpPr>
        <p:spPr>
          <a:xfrm>
            <a:off x="3923928" y="6207309"/>
            <a:ext cx="5035365" cy="5445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Репин М.А.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  </a:t>
            </a:r>
          </a:p>
          <a:p>
            <a:pPr algn="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8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 июня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2017г.</a:t>
            </a:r>
          </a:p>
        </p:txBody>
      </p:sp>
      <p:pic>
        <p:nvPicPr>
          <p:cNvPr id="1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8509"/>
            <a:ext cx="9144000" cy="9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Enterprise\mr\РАЗНОЕ\логотипы\НП\РГУД\GU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104"/>
            <a:ext cx="997536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Enterprise\mr\РАЗНОЕ\логотипы\НП\РГР\лого_РГР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446"/>
            <a:ext cx="627437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496" y="2250738"/>
            <a:ext cx="8430754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Методические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рекомендации 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Анализ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 исследование рынка недвижимости</a:t>
            </a:r>
          </a:p>
        </p:txBody>
      </p:sp>
      <p:pic>
        <p:nvPicPr>
          <p:cNvPr id="18" name="Picture 2" descr="D:\Media Project\логотипы\СЭР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980"/>
            <a:ext cx="2308543" cy="5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1\Desktop\db648465b92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446"/>
            <a:ext cx="1326635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DIA PROJECT\логотипы\лого-AREALL-X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95" y="131104"/>
            <a:ext cx="1267198" cy="4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63254"/>
            <a:ext cx="8712968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Единый формат данных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/>
              <a:t>YML (</a:t>
            </a:r>
            <a:r>
              <a:rPr lang="ru-RU" sz="1400" i="1" dirty="0" err="1"/>
              <a:t>Yandex</a:t>
            </a:r>
            <a:r>
              <a:rPr lang="ru-RU" sz="1400" i="1" dirty="0"/>
              <a:t> </a:t>
            </a:r>
            <a:r>
              <a:rPr lang="ru-RU" sz="1400" i="1" dirty="0" err="1"/>
              <a:t>Market</a:t>
            </a:r>
            <a:r>
              <a:rPr lang="ru-RU" sz="1400" i="1" dirty="0"/>
              <a:t> </a:t>
            </a:r>
            <a:r>
              <a:rPr lang="ru-RU" sz="1400" i="1" dirty="0" err="1"/>
              <a:t>Language</a:t>
            </a:r>
            <a:r>
              <a:rPr lang="ru-RU" sz="1400" i="1" dirty="0"/>
              <a:t>)</a:t>
            </a:r>
            <a:r>
              <a:rPr lang="ru-RU" sz="1400" dirty="0"/>
              <a:t> — это стандарт, разработанный Яндексом для принятия и размещения информации в базе данных </a:t>
            </a:r>
            <a:r>
              <a:rPr lang="ru-RU" sz="1400" dirty="0" err="1"/>
              <a:t>Яндекс.Маркета</a:t>
            </a:r>
            <a:r>
              <a:rPr lang="ru-RU" sz="1400" dirty="0"/>
              <a:t>. YML основан на стандарте </a:t>
            </a:r>
            <a:r>
              <a:rPr lang="ru-RU" sz="1400" dirty="0" smtClean="0"/>
              <a:t>XML: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://yandex.ru/support/partnermarket/yml/about-yml.html</a:t>
            </a:r>
            <a:endParaRPr lang="ru-RU" sz="1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Яндекс"/>
          <p:cNvSpPr>
            <a:spLocks noChangeAspect="1" noChangeArrowheads="1"/>
          </p:cNvSpPr>
          <p:nvPr/>
        </p:nvSpPr>
        <p:spPr bwMode="auto">
          <a:xfrm>
            <a:off x="1187624" y="1536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423" y="2087889"/>
            <a:ext cx="2520000" cy="25727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430" y="3897289"/>
            <a:ext cx="2520000" cy="25560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02" y="2074868"/>
            <a:ext cx="2880000" cy="27897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216" y="4087578"/>
            <a:ext cx="2880000" cy="25735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с одним скругленным углом 13"/>
          <p:cNvSpPr/>
          <p:nvPr/>
        </p:nvSpPr>
        <p:spPr>
          <a:xfrm>
            <a:off x="179512" y="50410"/>
            <a:ext cx="8787885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Картинки по запросу яндек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624"/>
            <a:ext cx="1008111" cy="4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0777" y="122418"/>
            <a:ext cx="1163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sz="2000" b="1" dirty="0" smtClean="0"/>
              <a:t>формат</a:t>
            </a:r>
            <a:endParaRPr lang="ru-RU" sz="2000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11002" y="4871219"/>
            <a:ext cx="2748829" cy="774096"/>
          </a:xfrm>
          <a:prstGeom prst="round2Diag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188 </a:t>
            </a:r>
            <a:r>
              <a:rPr lang="ru-RU" b="1" dirty="0" smtClean="0">
                <a:solidFill>
                  <a:srgbClr val="FF0000"/>
                </a:solidFill>
              </a:rPr>
              <a:t>характеристик объектов недвижимости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4" y="1841418"/>
            <a:ext cx="2844476" cy="21139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9" y="4410716"/>
            <a:ext cx="2708340" cy="22249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990913" y="3933056"/>
            <a:ext cx="3013019" cy="774096"/>
          </a:xfrm>
          <a:prstGeom prst="round2Diag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385 </a:t>
            </a:r>
            <a:r>
              <a:rPr lang="ru-RU" b="1" dirty="0" smtClean="0">
                <a:solidFill>
                  <a:srgbClr val="FF0000"/>
                </a:solidFill>
              </a:rPr>
              <a:t>характеристик объектов недвижимости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2915816" y="44624"/>
            <a:ext cx="604867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33657"/>
            <a:ext cx="5585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Аналитические геоинформационные системы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836712"/>
            <a:ext cx="3101001" cy="64633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Лучшие практики ГИС систем на рынке недвижимости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1484360"/>
            <a:ext cx="3096344" cy="424731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http://pkk5.rosreestr.ru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6"/>
              </a:rPr>
              <a:t>https://www.google.ru/maps</a:t>
            </a:r>
            <a:endParaRPr lang="ru-RU" dirty="0" smtClean="0">
              <a:hlinkClick r:id="rId6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://yandex.ru/maps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7"/>
              </a:rPr>
              <a:t>https://2gis.ru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8"/>
              </a:rPr>
              <a:t>http://egip.mka.mos.ru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9"/>
              </a:rPr>
              <a:t>http://www.rgis.spb.ru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10"/>
              </a:rPr>
              <a:t>http://guion.spb.ru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11"/>
              </a:rPr>
              <a:t>http://maps.nso.ru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://www.geo.omskportal.ru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geointellect.ru</a:t>
            </a:r>
            <a:endParaRPr lang="ru-RU" dirty="0" smtClean="0"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4120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9" y="4593671"/>
            <a:ext cx="3527042" cy="225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" y="699605"/>
            <a:ext cx="5280232" cy="39086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2915816" y="44624"/>
            <a:ext cx="604867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33657"/>
            <a:ext cx="5585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Аналитические геоинформационные системы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42" y="2708920"/>
            <a:ext cx="1862238" cy="193235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683404"/>
            <a:ext cx="2088232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Функционал АГИС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980728"/>
            <a:ext cx="3754735" cy="56323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Местоположение (поиск объектов)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Характеристики объекта (паспорт)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Рыночная информация (аналоги)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Аналитика рынка недвижимости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Ценовое зонирование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Транспортная инфраструктура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Инфраструктура инженерных коммуникаций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err="1" smtClean="0">
                <a:latin typeface="+mn-lt"/>
                <a:ea typeface="Tahoma" pitchFamily="34" charset="0"/>
                <a:cs typeface="Tahoma" pitchFamily="34" charset="0"/>
              </a:rPr>
              <a:t>Геоландшафтные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 характеристики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Мониторинг рыночных показателей и результатов государственной кадастровой оценки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Генплан, проекты планировок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Представление инвестиционных проектов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68" y="671213"/>
            <a:ext cx="2124075" cy="2809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2076150"/>
            <a:ext cx="660318" cy="660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7" y="4581128"/>
            <a:ext cx="2452100" cy="202670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52" y="1066274"/>
            <a:ext cx="741124" cy="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SECRETARY\apraiser2\0БМЕН\!!!! Направления 2016 года\Просвещение\Графики\График1016545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03275"/>
            <a:ext cx="5810597" cy="10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ятиугольник 2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pic>
        <p:nvPicPr>
          <p:cNvPr id="22" name="Picture 2" descr="D:\сергей\ДОМОЙ\окт\докладАРБ\табал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97275"/>
            <a:ext cx="5810597" cy="2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6098650" y="3442915"/>
            <a:ext cx="10497" cy="164226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39752" y="4077072"/>
            <a:ext cx="24979" cy="100811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20715" y="571409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Квартиры</a:t>
            </a:r>
          </a:p>
          <a:p>
            <a:pPr algn="ctr"/>
            <a:r>
              <a:rPr lang="ru-RU" sz="1400" b="1" dirty="0" smtClean="0"/>
              <a:t>Класс </a:t>
            </a:r>
            <a:r>
              <a:rPr lang="ru-RU" sz="1400" b="1" dirty="0"/>
              <a:t>«Эконом»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20915" y="5642664"/>
            <a:ext cx="1656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Местоположение: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ценовая зона</a:t>
            </a:r>
          </a:p>
          <a:p>
            <a:pPr algn="ctr"/>
            <a:r>
              <a:rPr lang="ru-RU" sz="1400" b="1" dirty="0" smtClean="0"/>
              <a:t>средней </a:t>
            </a:r>
            <a:r>
              <a:rPr lang="ru-RU" sz="1400" b="1" dirty="0"/>
              <a:t>ценности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7139" y="5642664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Количество комнат</a:t>
            </a:r>
            <a:r>
              <a:rPr lang="ru-RU" sz="1400" b="1" dirty="0" smtClean="0"/>
              <a:t>: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4692" y="5075892"/>
            <a:ext cx="578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24F00"/>
                </a:solidFill>
              </a:rPr>
              <a:t>Определение сегмента рынка объекта недвижимости</a:t>
            </a:r>
            <a:endParaRPr lang="ru-RU" b="1" dirty="0">
              <a:solidFill>
                <a:srgbClr val="F24F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11960" y="4293096"/>
            <a:ext cx="24982" cy="78337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с одним скругленным углом 30"/>
          <p:cNvSpPr/>
          <p:nvPr/>
        </p:nvSpPr>
        <p:spPr>
          <a:xfrm>
            <a:off x="1979712" y="44624"/>
            <a:ext cx="6984776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12238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1.1 Определение </a:t>
            </a:r>
            <a:r>
              <a:rPr lang="ru-RU" sz="2000" b="1" dirty="0"/>
              <a:t>сегмента рынка объекта недвижимости</a:t>
            </a:r>
          </a:p>
        </p:txBody>
      </p:sp>
      <p:pic>
        <p:nvPicPr>
          <p:cNvPr id="16" name="Picture 2" descr="\\SECRETARY\apraiser2\0БМЕН\!!!! Направления 2016 года\Просвещение\Графики\пирамида++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2"/>
          <a:stretch/>
        </p:blipFill>
        <p:spPr bwMode="auto">
          <a:xfrm>
            <a:off x="1300062" y="908720"/>
            <a:ext cx="7119938" cy="10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115888" y="6405039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с одним скругленным углом 49"/>
          <p:cNvSpPr/>
          <p:nvPr/>
        </p:nvSpPr>
        <p:spPr>
          <a:xfrm>
            <a:off x="2699792" y="44624"/>
            <a:ext cx="6264696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2802490" y="1195658"/>
            <a:ext cx="5930718" cy="865190"/>
            <a:chOff x="1310335" y="0"/>
            <a:chExt cx="5930718" cy="643149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310335" y="0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Скругленный прямоугольник 4"/>
            <p:cNvSpPr/>
            <p:nvPr/>
          </p:nvSpPr>
          <p:spPr>
            <a:xfrm>
              <a:off x="2548411" y="0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816081" y="2204662"/>
            <a:ext cx="5930718" cy="864000"/>
            <a:chOff x="1310335" y="707464"/>
            <a:chExt cx="5930718" cy="643149"/>
          </a:xfrm>
          <a:solidFill>
            <a:schemeClr val="accent4">
              <a:lumMod val="20000"/>
              <a:lumOff val="80000"/>
              <a:alpha val="27843"/>
            </a:schemeClr>
          </a:solidFill>
          <a:scene3d>
            <a:camera prst="orthographicFront"/>
            <a:lightRig rig="flat" dir="t"/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310335" y="707464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2548411" y="707464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816081" y="3212476"/>
            <a:ext cx="5930718" cy="864000"/>
            <a:chOff x="1310335" y="2122393"/>
            <a:chExt cx="5930718" cy="643149"/>
          </a:xfrm>
          <a:solidFill>
            <a:schemeClr val="accent6">
              <a:lumMod val="60000"/>
              <a:lumOff val="40000"/>
              <a:alpha val="12941"/>
            </a:schemeClr>
          </a:solidFill>
          <a:scene3d>
            <a:camera prst="orthographicFront"/>
            <a:lightRig rig="flat" dir="t"/>
          </a:scene3d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10335" y="2122393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9" name="Скругленный прямоугольник 8"/>
            <p:cNvSpPr/>
            <p:nvPr/>
          </p:nvSpPr>
          <p:spPr>
            <a:xfrm>
              <a:off x="2548411" y="2122393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816893" y="4220290"/>
            <a:ext cx="5930718" cy="864000"/>
            <a:chOff x="1310335" y="2829858"/>
            <a:chExt cx="5930718" cy="64314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10335" y="2829858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2" name="Скругленный прямоугольник 10"/>
            <p:cNvSpPr/>
            <p:nvPr/>
          </p:nvSpPr>
          <p:spPr>
            <a:xfrm>
              <a:off x="2548411" y="2829858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798029" y="5228106"/>
            <a:ext cx="5930718" cy="864000"/>
            <a:chOff x="1310335" y="4244787"/>
            <a:chExt cx="5930718" cy="643149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310335" y="4244787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5" name="Скругленный прямоугольник 14"/>
            <p:cNvSpPr/>
            <p:nvPr/>
          </p:nvSpPr>
          <p:spPr>
            <a:xfrm>
              <a:off x="2548411" y="4244787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cxnSp>
        <p:nvCxnSpPr>
          <p:cNvPr id="76" name="Прямая соединительная линия 75"/>
          <p:cNvCxnSpPr>
            <a:stCxn id="77" idx="6"/>
          </p:cNvCxnSpPr>
          <p:nvPr/>
        </p:nvCxnSpPr>
        <p:spPr>
          <a:xfrm flipV="1">
            <a:off x="1287125" y="1627459"/>
            <a:ext cx="365125" cy="794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855325" y="1411559"/>
            <a:ext cx="431800" cy="43338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78" name="Овал 77"/>
          <p:cNvSpPr/>
          <p:nvPr/>
        </p:nvSpPr>
        <p:spPr>
          <a:xfrm>
            <a:off x="855325" y="2416447"/>
            <a:ext cx="431800" cy="433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79" name="Овал 78"/>
          <p:cNvSpPr/>
          <p:nvPr/>
        </p:nvSpPr>
        <p:spPr>
          <a:xfrm>
            <a:off x="855325" y="3421336"/>
            <a:ext cx="431800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80" name="Овал 79"/>
          <p:cNvSpPr/>
          <p:nvPr/>
        </p:nvSpPr>
        <p:spPr>
          <a:xfrm>
            <a:off x="855325" y="4424637"/>
            <a:ext cx="431800" cy="4333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81" name="Овал 80"/>
          <p:cNvSpPr/>
          <p:nvPr/>
        </p:nvSpPr>
        <p:spPr>
          <a:xfrm>
            <a:off x="855325" y="5429525"/>
            <a:ext cx="4318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612562" y="1268253"/>
            <a:ext cx="29232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НАСЕЛЕННЫЙ ПУНКТ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612561" y="2276206"/>
            <a:ext cx="29232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smtClean="0">
                <a:solidFill>
                  <a:schemeClr val="tx1"/>
                </a:solidFill>
              </a:rPr>
              <a:t>АДМИНИСТРАТИВНЫЙ ОКРУГ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612562" y="3284159"/>
            <a:ext cx="2923200" cy="7200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 </a:t>
            </a:r>
            <a:r>
              <a:rPr lang="ru-RU" b="1" dirty="0" smtClean="0">
                <a:solidFill>
                  <a:schemeClr val="tx1"/>
                </a:solidFill>
              </a:rPr>
              <a:t>МУНИЦИПАЛЬНЫЙ РАЙОН (КТОС)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612562" y="4292112"/>
            <a:ext cx="2923200" cy="720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b="1" dirty="0" smtClean="0">
                <a:solidFill>
                  <a:schemeClr val="tx1"/>
                </a:solidFill>
              </a:rPr>
              <a:t>ГРАД. ТЕР. ЗОНЫ ПЗЗ (КАД. КВАРТАЛЫ)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612562" y="5300067"/>
            <a:ext cx="2924052" cy="72007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5. </a:t>
            </a:r>
            <a:r>
              <a:rPr lang="ru-RU" b="1" dirty="0" smtClean="0">
                <a:solidFill>
                  <a:schemeClr val="tx1"/>
                </a:solidFill>
              </a:rPr>
              <a:t>ГРУППЫ ЗЕМЕЛЬНЫХ УЧАСТКОВ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269443" y="5660106"/>
            <a:ext cx="34311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287125" y="4633926"/>
            <a:ext cx="343118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269444" y="3644159"/>
            <a:ext cx="343118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283831" y="2633141"/>
            <a:ext cx="343118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144125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ТЕХНОЛОГИЧЕСКИЕ   УКЛАДЫ</a:t>
            </a:r>
          </a:p>
        </p:txBody>
      </p:sp>
      <p:sp>
        <p:nvSpPr>
          <p:cNvPr id="93" name="Пятиугольник 92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94" name="Скругленный прямоугольник 4"/>
          <p:cNvSpPr/>
          <p:nvPr/>
        </p:nvSpPr>
        <p:spPr>
          <a:xfrm>
            <a:off x="4054765" y="1195658"/>
            <a:ext cx="4692642" cy="8651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marL="269875" algn="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Межрайонное, межмуниципальное деление и группировки территорий</a:t>
            </a:r>
            <a:endParaRPr lang="ru-RU" sz="1600" dirty="0"/>
          </a:p>
        </p:txBody>
      </p:sp>
      <p:sp>
        <p:nvSpPr>
          <p:cNvPr id="95" name="Скругленный прямоугольник 4"/>
          <p:cNvSpPr/>
          <p:nvPr/>
        </p:nvSpPr>
        <p:spPr>
          <a:xfrm>
            <a:off x="4535761" y="2242737"/>
            <a:ext cx="4211850" cy="8651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marL="269875" algn="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Административное окружное деление</a:t>
            </a:r>
            <a:endParaRPr lang="ru-RU" sz="1600" dirty="0"/>
          </a:p>
        </p:txBody>
      </p:sp>
      <p:sp>
        <p:nvSpPr>
          <p:cNvPr id="96" name="Скругленный прямоугольник 4"/>
          <p:cNvSpPr/>
          <p:nvPr/>
        </p:nvSpPr>
        <p:spPr>
          <a:xfrm>
            <a:off x="4536614" y="3215990"/>
            <a:ext cx="4211850" cy="8651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marL="269875" algn="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Разделение на муниципальные районы, микрорайоны, промышленные и иные зоны. Группировка районов </a:t>
            </a:r>
            <a:endParaRPr lang="ru-RU" sz="1600" dirty="0"/>
          </a:p>
        </p:txBody>
      </p:sp>
      <p:sp>
        <p:nvSpPr>
          <p:cNvPr id="97" name="Скругленный прямоугольник 4"/>
          <p:cNvSpPr/>
          <p:nvPr/>
        </p:nvSpPr>
        <p:spPr>
          <a:xfrm>
            <a:off x="4534949" y="4220290"/>
            <a:ext cx="4211850" cy="8651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marL="269875" algn="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Формирование локальных зон на основе группировки градостроительных территориальных зон, кадастровых кварталов</a:t>
            </a:r>
            <a:endParaRPr lang="ru-RU" sz="1600" dirty="0"/>
          </a:p>
        </p:txBody>
      </p:sp>
      <p:sp>
        <p:nvSpPr>
          <p:cNvPr id="98" name="Скругленный прямоугольник 4"/>
          <p:cNvSpPr/>
          <p:nvPr/>
        </p:nvSpPr>
        <p:spPr>
          <a:xfrm>
            <a:off x="4536614" y="5228106"/>
            <a:ext cx="4211850" cy="8651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marL="269875" algn="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Создание зон на основе объединения локальных групп однотипных </a:t>
            </a:r>
            <a:br>
              <a:rPr lang="ru-RU" sz="1600" dirty="0" smtClean="0"/>
            </a:br>
            <a:r>
              <a:rPr lang="ru-RU" sz="1600" dirty="0" smtClean="0"/>
              <a:t>земельных участков</a:t>
            </a:r>
            <a:endParaRPr lang="ru-RU" sz="16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771800" y="1223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Территориальное ценовое зонирование</a:t>
            </a:r>
            <a:endParaRPr lang="ru-RU" sz="2000" b="1" dirty="0"/>
          </a:p>
        </p:txBody>
      </p:sp>
      <p:sp>
        <p:nvSpPr>
          <p:cNvPr id="43" name="Пятиугольник 42"/>
          <p:cNvSpPr/>
          <p:nvPr/>
        </p:nvSpPr>
        <p:spPr>
          <a:xfrm>
            <a:off x="67967" y="6413004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0" y="790544"/>
            <a:ext cx="8725758" cy="573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1"/>
          <p:cNvSpPr/>
          <p:nvPr/>
        </p:nvSpPr>
        <p:spPr>
          <a:xfrm>
            <a:off x="1946105" y="59052"/>
            <a:ext cx="7090391" cy="475200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Ценовое дифференцирование  муниципальных образований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"/>
          <p:cNvSpPr/>
          <p:nvPr/>
        </p:nvSpPr>
        <p:spPr>
          <a:xfrm>
            <a:off x="31724" y="50384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31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№3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"/>
          <p:cNvSpPr/>
          <p:nvPr/>
        </p:nvSpPr>
        <p:spPr>
          <a:xfrm>
            <a:off x="179512" y="775356"/>
            <a:ext cx="2376264" cy="360040"/>
          </a:xfrm>
          <a:prstGeom prst="round2DiagRect">
            <a:avLst>
              <a:gd name="adj1" fmla="val 40423"/>
              <a:gd name="adj2" fmla="val 0"/>
            </a:avLst>
          </a:prstGeom>
          <a:ln w="3175"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1ур. НАСЕЛЁННЫЕ ПУНКТЫ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3419873" cy="49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7" y="922584"/>
            <a:ext cx="8390687" cy="549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059832" y="835198"/>
            <a:ext cx="3915113" cy="1944216"/>
          </a:xfrm>
          <a:prstGeom prst="wedgeRoundRectCallout">
            <a:avLst>
              <a:gd name="adj1" fmla="val -37431"/>
              <a:gd name="adj2" fmla="val 720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/>
              <a:t>Местоположение</a:t>
            </a:r>
            <a:r>
              <a:rPr lang="ru-RU" sz="1400" i="1" dirty="0"/>
              <a:t>: </a:t>
            </a:r>
            <a:r>
              <a:rPr lang="ru-RU" sz="1400" b="1" i="1" dirty="0"/>
              <a:t>г. Омск, Центральный АО</a:t>
            </a:r>
            <a:endParaRPr lang="ru-RU" sz="1400" dirty="0"/>
          </a:p>
          <a:p>
            <a:r>
              <a:rPr lang="ru-RU" sz="1400" i="1" dirty="0" smtClean="0"/>
              <a:t>Муниципальный р-н: </a:t>
            </a:r>
            <a:r>
              <a:rPr lang="ru-RU" sz="1400" b="1" i="1" dirty="0" err="1" smtClean="0"/>
              <a:t>Релеро</a:t>
            </a:r>
            <a:endParaRPr lang="ru-RU" sz="1400" b="1" i="1" dirty="0" smtClean="0"/>
          </a:p>
          <a:p>
            <a:r>
              <a:rPr lang="ru-RU" sz="1400" i="1" dirty="0" smtClean="0"/>
              <a:t>Градостроительная зона: </a:t>
            </a:r>
            <a:r>
              <a:rPr lang="ru-RU" sz="1400" b="1" i="1" u="sng" dirty="0" smtClean="0">
                <a:solidFill>
                  <a:srgbClr val="0070C0"/>
                </a:solidFill>
              </a:rPr>
              <a:t>П1-1030</a:t>
            </a:r>
            <a:endParaRPr lang="ru-RU" sz="1400" b="1" i="1" u="sng" dirty="0">
              <a:solidFill>
                <a:srgbClr val="0070C0"/>
              </a:solidFill>
            </a:endParaRPr>
          </a:p>
          <a:p>
            <a:r>
              <a:rPr lang="ru-RU" sz="1400" i="1" dirty="0" smtClean="0"/>
              <a:t>Ценовая </a:t>
            </a:r>
            <a:r>
              <a:rPr lang="ru-RU" sz="1400" i="1" dirty="0"/>
              <a:t>категория зоны:</a:t>
            </a:r>
            <a:r>
              <a:rPr lang="ru-RU" sz="1400" b="1" dirty="0"/>
              <a:t> Низкой </a:t>
            </a:r>
            <a:r>
              <a:rPr lang="ru-RU" sz="1400" b="1" dirty="0" smtClean="0"/>
              <a:t>ценности</a:t>
            </a:r>
            <a:endParaRPr lang="ru-RU" sz="1400" b="1" dirty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7504" y="3776386"/>
            <a:ext cx="3888432" cy="1982958"/>
          </a:xfrm>
          <a:prstGeom prst="wedgeRoundRectCallout">
            <a:avLst>
              <a:gd name="adj1" fmla="val 63810"/>
              <a:gd name="adj2" fmla="val 223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/>
              <a:t>Местоположение</a:t>
            </a:r>
            <a:r>
              <a:rPr lang="ru-RU" sz="1400" i="1" dirty="0"/>
              <a:t>: </a:t>
            </a:r>
            <a:r>
              <a:rPr lang="ru-RU" sz="1400" b="1" i="1" dirty="0"/>
              <a:t>г. Омск, </a:t>
            </a:r>
            <a:r>
              <a:rPr lang="ru-RU" sz="1400" b="1" i="1" dirty="0" smtClean="0"/>
              <a:t>Ленинский </a:t>
            </a:r>
            <a:r>
              <a:rPr lang="ru-RU" sz="1400" b="1" i="1" dirty="0"/>
              <a:t>АО</a:t>
            </a:r>
            <a:endParaRPr lang="ru-RU" sz="1400" dirty="0"/>
          </a:p>
          <a:p>
            <a:r>
              <a:rPr lang="ru-RU" sz="1400" i="1" dirty="0"/>
              <a:t>Муниципальный р-н: </a:t>
            </a:r>
            <a:r>
              <a:rPr lang="ru-RU" sz="1400" b="1" i="1" dirty="0" smtClean="0"/>
              <a:t>Светлый</a:t>
            </a:r>
            <a:endParaRPr lang="ru-RU" sz="1400" b="1" i="1" dirty="0"/>
          </a:p>
          <a:p>
            <a:r>
              <a:rPr lang="ru-RU" sz="1400" i="1" dirty="0"/>
              <a:t>Градостроительная зона: </a:t>
            </a:r>
            <a:r>
              <a:rPr lang="ru-RU" sz="1400" b="1" i="1" u="sng" dirty="0" smtClean="0">
                <a:solidFill>
                  <a:srgbClr val="0070C0"/>
                </a:solidFill>
              </a:rPr>
              <a:t>П3-1070</a:t>
            </a:r>
          </a:p>
          <a:p>
            <a:r>
              <a:rPr lang="ru-RU" sz="1400" i="1" dirty="0" smtClean="0"/>
              <a:t>Ценовая </a:t>
            </a:r>
            <a:r>
              <a:rPr lang="ru-RU" sz="1400" i="1" dirty="0"/>
              <a:t>категория зоны:</a:t>
            </a:r>
            <a:r>
              <a:rPr lang="ru-RU" sz="1400" b="1" dirty="0"/>
              <a:t> Низкой </a:t>
            </a:r>
            <a:r>
              <a:rPr lang="ru-RU" sz="1400" b="1" dirty="0" smtClean="0"/>
              <a:t>ценности</a:t>
            </a:r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ru-RU" sz="14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4168" y="4965965"/>
            <a:ext cx="2880320" cy="182217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3" descr="D:\сергей\ДОМОЙ\окт\докладАРБ\табл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8" y="1807306"/>
            <a:ext cx="3780000" cy="8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ергей\ДОМОЙ\окт\докладАРБ\табл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84497"/>
            <a:ext cx="3780000" cy="8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6176" y="5654278"/>
            <a:ext cx="28803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dk1"/>
                </a:solidFill>
                <a:latin typeface="+mn-lt"/>
                <a:cs typeface="+mn-cs"/>
              </a:rPr>
              <a:t>К</a:t>
            </a:r>
            <a:r>
              <a:rPr lang="ru-RU" sz="1200" i="1" dirty="0" smtClean="0">
                <a:solidFill>
                  <a:schemeClr val="dk1"/>
                </a:solidFill>
                <a:latin typeface="+mn-lt"/>
                <a:cs typeface="+mn-cs"/>
              </a:rPr>
              <a:t> – корректировка на местоположение;</a:t>
            </a:r>
          </a:p>
          <a:p>
            <a:r>
              <a:rPr lang="ru-RU" sz="1200" b="1" i="1" dirty="0" smtClean="0">
                <a:solidFill>
                  <a:schemeClr val="dk1"/>
                </a:solidFill>
                <a:latin typeface="+mn-lt"/>
                <a:cs typeface="+mn-cs"/>
              </a:rPr>
              <a:t>РС</a:t>
            </a:r>
            <a:r>
              <a:rPr lang="ru-RU" sz="1100" b="1" i="1" dirty="0" smtClean="0">
                <a:solidFill>
                  <a:schemeClr val="dk1"/>
                </a:solidFill>
                <a:latin typeface="+mn-lt"/>
                <a:cs typeface="+mn-cs"/>
              </a:rPr>
              <a:t>ЗУ1</a:t>
            </a:r>
            <a:r>
              <a:rPr lang="ru-RU" sz="1200" i="1" dirty="0" smtClean="0">
                <a:solidFill>
                  <a:schemeClr val="dk1"/>
                </a:solidFill>
                <a:latin typeface="+mn-lt"/>
                <a:cs typeface="+mn-cs"/>
              </a:rPr>
              <a:t> – удельный показатель рыночной стоимости </a:t>
            </a:r>
            <a:r>
              <a:rPr lang="ru-RU" sz="1200" i="1" dirty="0" err="1" smtClean="0">
                <a:solidFill>
                  <a:schemeClr val="dk1"/>
                </a:solidFill>
                <a:latin typeface="+mn-lt"/>
                <a:cs typeface="+mn-cs"/>
              </a:rPr>
              <a:t>зем</a:t>
            </a:r>
            <a:r>
              <a:rPr lang="ru-RU" sz="1200" i="1" dirty="0" smtClean="0">
                <a:solidFill>
                  <a:schemeClr val="dk1"/>
                </a:solidFill>
                <a:latin typeface="+mn-lt"/>
                <a:cs typeface="+mn-cs"/>
              </a:rPr>
              <a:t>. участка 1;</a:t>
            </a:r>
          </a:p>
          <a:p>
            <a:r>
              <a:rPr lang="ru-RU" sz="1200" b="1" i="1" dirty="0" smtClean="0">
                <a:solidFill>
                  <a:schemeClr val="dk1"/>
                </a:solidFill>
              </a:rPr>
              <a:t>РС</a:t>
            </a:r>
            <a:r>
              <a:rPr lang="ru-RU" sz="1100" b="1" i="1" dirty="0" smtClean="0">
                <a:solidFill>
                  <a:schemeClr val="dk1"/>
                </a:solidFill>
              </a:rPr>
              <a:t>ЗУ2</a:t>
            </a:r>
            <a:r>
              <a:rPr lang="ru-RU" sz="1200" i="1" dirty="0" smtClean="0">
                <a:solidFill>
                  <a:schemeClr val="dk1"/>
                </a:solidFill>
              </a:rPr>
              <a:t> </a:t>
            </a:r>
            <a:r>
              <a:rPr lang="ru-RU" sz="1200" i="1" dirty="0">
                <a:solidFill>
                  <a:schemeClr val="dk1"/>
                </a:solidFill>
              </a:rPr>
              <a:t>– удельный показатель рыночной </a:t>
            </a:r>
            <a:r>
              <a:rPr lang="ru-RU" sz="1200" i="1" dirty="0" smtClean="0">
                <a:solidFill>
                  <a:schemeClr val="dk1"/>
                </a:solidFill>
              </a:rPr>
              <a:t>стоимости </a:t>
            </a:r>
            <a:r>
              <a:rPr lang="ru-RU" sz="1200" i="1" dirty="0" err="1">
                <a:solidFill>
                  <a:schemeClr val="dk1"/>
                </a:solidFill>
              </a:rPr>
              <a:t>зем</a:t>
            </a:r>
            <a:r>
              <a:rPr lang="ru-RU" sz="1200" i="1" dirty="0">
                <a:solidFill>
                  <a:schemeClr val="dk1"/>
                </a:solidFill>
              </a:rPr>
              <a:t>. участка </a:t>
            </a:r>
            <a:r>
              <a:rPr lang="ru-RU" sz="1200" i="1" dirty="0" smtClean="0">
                <a:solidFill>
                  <a:schemeClr val="dk1"/>
                </a:solidFill>
              </a:rPr>
              <a:t>2.</a:t>
            </a:r>
            <a:endParaRPr lang="ru-RU" sz="1200" b="1" i="1" dirty="0">
              <a:solidFill>
                <a:schemeClr val="dk1"/>
              </a:solidFill>
            </a:endParaRPr>
          </a:p>
          <a:p>
            <a:endParaRPr lang="ru-RU" sz="1400" b="1" i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2292499"/>
            <a:ext cx="5140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814283" y="1644428"/>
            <a:ext cx="1214101" cy="8884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337829" y="5244827"/>
            <a:ext cx="586099" cy="58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сергей\ДОМОЙ\окт\докладАРБ\форму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92" y="5112932"/>
            <a:ext cx="2648536" cy="4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3948602" y="5563999"/>
            <a:ext cx="372136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ятиугольник 24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Скругленный прямоугольник 1"/>
          <p:cNvSpPr/>
          <p:nvPr/>
        </p:nvSpPr>
        <p:spPr>
          <a:xfrm>
            <a:off x="331334" y="780331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3175"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4ур. </a:t>
            </a:r>
            <a:r>
              <a:rPr lang="ru-RU" sz="1400" b="1" dirty="0">
                <a:solidFill>
                  <a:schemeClr val="tx1"/>
                </a:solidFill>
              </a:rPr>
              <a:t>ЗОНЫ </a:t>
            </a:r>
            <a:r>
              <a:rPr lang="ru-RU" sz="1400" b="1" dirty="0" smtClean="0">
                <a:solidFill>
                  <a:schemeClr val="tx1"/>
                </a:solidFill>
              </a:rPr>
              <a:t>ГТЗ ПЗЗ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"/>
          <p:cNvSpPr/>
          <p:nvPr/>
        </p:nvSpPr>
        <p:spPr>
          <a:xfrm>
            <a:off x="2195736" y="44624"/>
            <a:ext cx="6802360" cy="580802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Корректировка на местоположение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основе ценового зонирования</a:t>
            </a:r>
          </a:p>
        </p:txBody>
      </p:sp>
      <p:sp>
        <p:nvSpPr>
          <p:cNvPr id="21" name="Скругленный прямоугольник 1"/>
          <p:cNvSpPr/>
          <p:nvPr/>
        </p:nvSpPr>
        <p:spPr>
          <a:xfrm>
            <a:off x="35496" y="44624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31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№3</a:t>
            </a:r>
          </a:p>
        </p:txBody>
      </p:sp>
    </p:spTree>
    <p:extLst>
      <p:ext uri="{BB962C8B-B14F-4D97-AF65-F5344CB8AC3E}">
        <p14:creationId xmlns:p14="http://schemas.microsoft.com/office/powerpoint/2010/main" val="3991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2893658" y="1231209"/>
            <a:ext cx="5930718" cy="643149"/>
            <a:chOff x="1310335" y="0"/>
            <a:chExt cx="5930718" cy="643149"/>
          </a:xfrm>
          <a:solidFill>
            <a:srgbClr val="C6D9F1">
              <a:alpha val="36078"/>
            </a:srgbClr>
          </a:solidFill>
          <a:scene3d>
            <a:camera prst="orthographicFront"/>
            <a:lightRig rig="flat" dir="t"/>
          </a:scene3d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310335" y="0"/>
              <a:ext cx="5930718" cy="64314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2548411" y="0"/>
              <a:ext cx="4692642" cy="6431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Разделение по истории создания, на рукотворные и нет</a:t>
              </a:r>
              <a:endParaRPr lang="ru-RU" sz="16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893050" y="1934365"/>
            <a:ext cx="5930718" cy="643149"/>
            <a:chOff x="1310335" y="707464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310335" y="707464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2548411" y="707464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Нормативное деление объектов</a:t>
              </a:r>
              <a:br>
                <a:rPr lang="ru-RU" sz="1600" dirty="0" smtClean="0"/>
              </a:br>
              <a:r>
                <a:rPr lang="ru-RU" sz="1600" dirty="0" smtClean="0"/>
                <a:t> кадастрового учёта</a:t>
              </a:r>
              <a:endParaRPr lang="ru-RU" sz="1600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93050" y="2637521"/>
            <a:ext cx="5930718" cy="643149"/>
            <a:chOff x="1310335" y="1414929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310335" y="1414929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rgbClr val="333399">
                <a:alpha val="14118"/>
              </a:srgb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9" name="Скругленный прямоугольник 6"/>
            <p:cNvSpPr/>
            <p:nvPr/>
          </p:nvSpPr>
          <p:spPr>
            <a:xfrm>
              <a:off x="2548411" y="1414929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>
                <a:defRPr/>
              </a:pPr>
              <a:r>
                <a:rPr lang="ru-RU" sz="1600" dirty="0"/>
                <a:t>Отраслевая принадлежность объектов, по виду деятельности пользователя  объекта 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893050" y="3340677"/>
            <a:ext cx="5930718" cy="643149"/>
            <a:chOff x="1310335" y="2122393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1310335" y="2122393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rgbClr val="9933FF">
                <a:alpha val="18039"/>
              </a:srgb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2" name="Скругленный прямоугольник 8"/>
            <p:cNvSpPr/>
            <p:nvPr/>
          </p:nvSpPr>
          <p:spPr>
            <a:xfrm>
              <a:off x="2548411" y="2122393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Разделение, выраженное в архитектурных, конструктивных, планировочных решениях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893050" y="4043833"/>
            <a:ext cx="5930718" cy="643149"/>
            <a:chOff x="1310335" y="2829858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1310335" y="2829858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rgbClr val="FF0000">
                <a:alpha val="16863"/>
              </a:srgb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5" name="Скругленный прямоугольник 10"/>
            <p:cNvSpPr/>
            <p:nvPr/>
          </p:nvSpPr>
          <p:spPr>
            <a:xfrm>
              <a:off x="2548411" y="2829858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Параметрическое </a:t>
              </a:r>
              <a:r>
                <a:rPr lang="ru-RU" sz="1600" dirty="0" smtClean="0"/>
                <a:t>деление на </a:t>
              </a:r>
              <a:br>
                <a:rPr lang="ru-RU" sz="1600" dirty="0" smtClean="0"/>
              </a:br>
              <a:r>
                <a:rPr lang="ru-RU" sz="1600" dirty="0" smtClean="0"/>
                <a:t>классы качества</a:t>
              </a:r>
              <a:endParaRPr lang="ru-RU" sz="1600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93050" y="4746989"/>
            <a:ext cx="5930718" cy="643149"/>
            <a:chOff x="1310335" y="3537322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1310335" y="3537322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rgbClr val="FF9933">
                <a:alpha val="18039"/>
              </a:srgb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8" name="Скругленный прямоугольник 12"/>
            <p:cNvSpPr/>
            <p:nvPr/>
          </p:nvSpPr>
          <p:spPr>
            <a:xfrm>
              <a:off x="2548411" y="3537322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Формирование групп однотипных объектов</a:t>
              </a:r>
              <a:endParaRPr lang="ru-RU" sz="1600"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893050" y="5450147"/>
            <a:ext cx="5930718" cy="643149"/>
            <a:chOff x="1310335" y="4244787"/>
            <a:chExt cx="5930718" cy="643149"/>
          </a:xfrm>
          <a:scene3d>
            <a:camera prst="orthographicFront"/>
            <a:lightRig rig="flat" dir="t"/>
          </a:scene3d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1310335" y="4244787"/>
              <a:ext cx="5930718" cy="643149"/>
            </a:xfrm>
            <a:prstGeom prst="roundRect">
              <a:avLst>
                <a:gd name="adj" fmla="val 10000"/>
              </a:avLst>
            </a:prstGeom>
            <a:solidFill>
              <a:srgbClr val="FF9933">
                <a:alpha val="18039"/>
              </a:srgb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1" name="Скругленный прямоугольник 14"/>
            <p:cNvSpPr/>
            <p:nvPr/>
          </p:nvSpPr>
          <p:spPr>
            <a:xfrm>
              <a:off x="2548411" y="4244787"/>
              <a:ext cx="4692642" cy="643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marL="269875" algn="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Группировка объектов с абсолютно идентичными ключевыми характеристиками</a:t>
              </a:r>
              <a:endParaRPr lang="ru-RU" sz="1600" dirty="0"/>
            </a:p>
          </p:txBody>
        </p:sp>
      </p:grpSp>
      <p:cxnSp>
        <p:nvCxnSpPr>
          <p:cNvPr id="92" name="Прямая соединительная линия 91"/>
          <p:cNvCxnSpPr>
            <a:stCxn id="109" idx="6"/>
          </p:cNvCxnSpPr>
          <p:nvPr/>
        </p:nvCxnSpPr>
        <p:spPr>
          <a:xfrm>
            <a:off x="1368856" y="1552065"/>
            <a:ext cx="360363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25"/>
          <p:cNvGrpSpPr>
            <a:grpSpLocks/>
          </p:cNvGrpSpPr>
          <p:nvPr/>
        </p:nvGrpSpPr>
        <p:grpSpPr bwMode="auto">
          <a:xfrm>
            <a:off x="1368856" y="2272790"/>
            <a:ext cx="360363" cy="647700"/>
            <a:chOff x="754779" y="2636912"/>
            <a:chExt cx="360836" cy="648072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754779" y="2960948"/>
              <a:ext cx="181213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Группа 24"/>
            <p:cNvGrpSpPr>
              <a:grpSpLocks/>
            </p:cNvGrpSpPr>
            <p:nvPr/>
          </p:nvGrpSpPr>
          <p:grpSpPr bwMode="auto">
            <a:xfrm>
              <a:off x="907179" y="2636912"/>
              <a:ext cx="208436" cy="648072"/>
              <a:chOff x="907179" y="2636912"/>
              <a:chExt cx="208436" cy="648072"/>
            </a:xfrm>
          </p:grpSpPr>
          <p:grpSp>
            <p:nvGrpSpPr>
              <p:cNvPr id="96" name="Группа 21"/>
              <p:cNvGrpSpPr>
                <a:grpSpLocks/>
              </p:cNvGrpSpPr>
              <p:nvPr/>
            </p:nvGrpSpPr>
            <p:grpSpPr bwMode="auto">
              <a:xfrm>
                <a:off x="935197" y="2636912"/>
                <a:ext cx="180418" cy="648072"/>
                <a:chOff x="935197" y="2636912"/>
                <a:chExt cx="180418" cy="648072"/>
              </a:xfrm>
            </p:grpSpPr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935992" y="2636912"/>
                  <a:ext cx="0" cy="648072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935992" y="2636912"/>
                  <a:ext cx="179623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907379" y="3284984"/>
                <a:ext cx="17962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Прямая соединительная линия 99"/>
          <p:cNvCxnSpPr/>
          <p:nvPr/>
        </p:nvCxnSpPr>
        <p:spPr>
          <a:xfrm>
            <a:off x="1364094" y="3649152"/>
            <a:ext cx="360362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372031" y="4360352"/>
            <a:ext cx="36195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29"/>
          <p:cNvGrpSpPr>
            <a:grpSpLocks/>
          </p:cNvGrpSpPr>
          <p:nvPr/>
        </p:nvGrpSpPr>
        <p:grpSpPr bwMode="auto">
          <a:xfrm>
            <a:off x="1368856" y="5117590"/>
            <a:ext cx="360363" cy="649287"/>
            <a:chOff x="754779" y="2636912"/>
            <a:chExt cx="360836" cy="648072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754779" y="2961740"/>
              <a:ext cx="181213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Группа 31"/>
            <p:cNvGrpSpPr>
              <a:grpSpLocks/>
            </p:cNvGrpSpPr>
            <p:nvPr/>
          </p:nvGrpSpPr>
          <p:grpSpPr bwMode="auto">
            <a:xfrm>
              <a:off x="907179" y="2636912"/>
              <a:ext cx="208436" cy="648072"/>
              <a:chOff x="907179" y="2636912"/>
              <a:chExt cx="208436" cy="648072"/>
            </a:xfrm>
          </p:grpSpPr>
          <p:grpSp>
            <p:nvGrpSpPr>
              <p:cNvPr id="105" name="Группа 32"/>
              <p:cNvGrpSpPr>
                <a:grpSpLocks/>
              </p:cNvGrpSpPr>
              <p:nvPr/>
            </p:nvGrpSpPr>
            <p:grpSpPr bwMode="auto">
              <a:xfrm>
                <a:off x="935197" y="2636912"/>
                <a:ext cx="180418" cy="648072"/>
                <a:chOff x="935197" y="2636912"/>
                <a:chExt cx="180418" cy="648072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935992" y="2636912"/>
                  <a:ext cx="0" cy="648072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935992" y="2636912"/>
                  <a:ext cx="179623" cy="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907379" y="3284984"/>
                <a:ext cx="179623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Овал 108"/>
          <p:cNvSpPr/>
          <p:nvPr/>
        </p:nvSpPr>
        <p:spPr>
          <a:xfrm>
            <a:off x="937056" y="1336165"/>
            <a:ext cx="431800" cy="43338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932294" y="2344227"/>
            <a:ext cx="431800" cy="433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932294" y="3425315"/>
            <a:ext cx="431800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937056" y="4144452"/>
            <a:ext cx="431800" cy="4333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937056" y="5225540"/>
            <a:ext cx="4318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21094" y="1052736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ТЕХНОЛОГИЧЕСКИЕ   УКЛАДЫ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689531" y="1336165"/>
            <a:ext cx="2408238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1. ПРОИСХОЖДЕНИЕ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689531" y="2039427"/>
            <a:ext cx="2408238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КАТЕГОРИЯ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689531" y="2741102"/>
            <a:ext cx="2408238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 ВИД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689531" y="3442777"/>
            <a:ext cx="2408238" cy="433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4. ПОДВИД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689531" y="4146040"/>
            <a:ext cx="2408238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5. КЛАСС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689531" y="4847715"/>
            <a:ext cx="2408238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6. ПОДКЛАСС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689531" y="5549390"/>
            <a:ext cx="2408238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7. </a:t>
            </a:r>
            <a:r>
              <a:rPr lang="ru-RU" b="1" dirty="0" err="1">
                <a:solidFill>
                  <a:schemeClr val="tx1"/>
                </a:solidFill>
              </a:rPr>
              <a:t>МОРФОТИП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" name="Пятиугольник 121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124" name="Прямоугольник с одним скругленным углом 123"/>
          <p:cNvSpPr/>
          <p:nvPr/>
        </p:nvSpPr>
        <p:spPr>
          <a:xfrm>
            <a:off x="1979712" y="42883"/>
            <a:ext cx="6984776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5" name="Скругленный прямоугольник 1"/>
          <p:cNvSpPr/>
          <p:nvPr/>
        </p:nvSpPr>
        <p:spPr>
          <a:xfrm>
            <a:off x="35496" y="39212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275856" y="10734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Система типизации и классификации  недвижимости</a:t>
            </a:r>
            <a:endParaRPr lang="ru-RU" b="1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65617" y="6393954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17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1979712" y="44624"/>
            <a:ext cx="6984776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1979712" y="231537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35186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Структура типизации недвижимости</a:t>
            </a:r>
            <a:endParaRPr lang="ru-RU" sz="20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56262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639" y="1733321"/>
            <a:ext cx="87817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700" b="1" dirty="0" smtClean="0">
                <a:latin typeface="Calibri" charset="0"/>
              </a:rPr>
              <a:t>Х </a:t>
            </a:r>
            <a:r>
              <a:rPr lang="ru-RU" sz="1700" b="1" dirty="0">
                <a:latin typeface="Calibri" charset="0"/>
              </a:rPr>
              <a:t>= </a:t>
            </a:r>
            <a:r>
              <a:rPr lang="en-US" sz="1700" b="1" dirty="0" smtClean="0">
                <a:latin typeface="Calibri" charset="0"/>
              </a:rPr>
              <a:t>S</a:t>
            </a:r>
            <a:r>
              <a:rPr lang="ru-RU" sz="1700" b="1" dirty="0" smtClean="0">
                <a:latin typeface="Calibri" charset="0"/>
              </a:rPr>
              <a:t>(</a:t>
            </a:r>
            <a:r>
              <a:rPr lang="ru-RU" sz="1700" b="1" dirty="0">
                <a:latin typeface="Calibri" charset="0"/>
                <a:sym typeface="Symbol" charset="0"/>
              </a:rPr>
              <a:t></a:t>
            </a:r>
            <a:r>
              <a:rPr lang="en-US" sz="1700" b="1" dirty="0" smtClean="0">
                <a:latin typeface="Calibri" charset="0"/>
              </a:rPr>
              <a:t>j</a:t>
            </a:r>
            <a:r>
              <a:rPr lang="ru-RU" sz="1700" b="1" dirty="0" smtClean="0">
                <a:latin typeface="Calibri" charset="0"/>
                <a:sym typeface="Symbol" charset="0"/>
              </a:rPr>
              <a:t>)</a:t>
            </a:r>
            <a:r>
              <a:rPr lang="en-US" sz="1700" b="1" dirty="0" smtClean="0">
                <a:latin typeface="Calibri" charset="0"/>
                <a:sym typeface="Symbol" charset="0"/>
              </a:rPr>
              <a:t> </a:t>
            </a:r>
            <a:r>
              <a:rPr lang="en-US" sz="1700" dirty="0">
                <a:latin typeface="Calibri" charset="0"/>
                <a:sym typeface="Symbol" charset="0"/>
              </a:rPr>
              <a:t>– </a:t>
            </a:r>
            <a:r>
              <a:rPr lang="ru-RU" sz="1700" dirty="0">
                <a:latin typeface="Calibri" charset="0"/>
                <a:sym typeface="Symbol" charset="0"/>
              </a:rPr>
              <a:t>цена объекта (Х) зависит от его характеристик </a:t>
            </a:r>
            <a:r>
              <a:rPr lang="ru-RU" sz="1700" dirty="0">
                <a:latin typeface="Calibri" charset="0"/>
              </a:rPr>
              <a:t>(</a:t>
            </a:r>
            <a:r>
              <a:rPr lang="ru-RU" sz="1700" dirty="0">
                <a:latin typeface="Calibri" charset="0"/>
                <a:sym typeface="Symbol" charset="0"/>
              </a:rPr>
              <a:t></a:t>
            </a:r>
            <a:r>
              <a:rPr lang="en-US" sz="1700" dirty="0">
                <a:latin typeface="Calibri" charset="0"/>
              </a:rPr>
              <a:t>j</a:t>
            </a:r>
            <a:r>
              <a:rPr lang="ru-RU" sz="1700" dirty="0" smtClean="0">
                <a:latin typeface="Calibri" charset="0"/>
                <a:sym typeface="Symbol" charset="0"/>
              </a:rPr>
              <a:t>), где (</a:t>
            </a:r>
            <a:r>
              <a:rPr lang="en-US" sz="1700" dirty="0" smtClean="0">
                <a:latin typeface="Calibri" charset="0"/>
                <a:sym typeface="Symbol" charset="0"/>
              </a:rPr>
              <a:t>S</a:t>
            </a:r>
            <a:r>
              <a:rPr lang="ru-RU" sz="1700" dirty="0" smtClean="0">
                <a:latin typeface="Calibri" charset="0"/>
                <a:sym typeface="Symbol" charset="0"/>
              </a:rPr>
              <a:t>) –оператор связи.</a:t>
            </a:r>
          </a:p>
          <a:p>
            <a:pPr indent="457200" algn="ctr"/>
            <a:r>
              <a:rPr lang="ru-RU" sz="1700" dirty="0" smtClean="0">
                <a:latin typeface="Calibri" charset="0"/>
              </a:rPr>
              <a:t>Группировка всех характеристик </a:t>
            </a:r>
            <a:r>
              <a:rPr lang="ru-RU" sz="1700" dirty="0">
                <a:latin typeface="Calibri" charset="0"/>
              </a:rPr>
              <a:t>по трем классификационным основаниям – </a:t>
            </a:r>
            <a:r>
              <a:rPr lang="ru-RU" sz="1700" dirty="0" smtClean="0">
                <a:latin typeface="Calibri" charset="0"/>
              </a:rPr>
              <a:t>местоположение, качество (тип-класс) объекта, ключевого параметра (размера):</a:t>
            </a:r>
            <a:endParaRPr lang="ru-RU" sz="1700" dirty="0">
              <a:latin typeface="Calibri" charset="0"/>
            </a:endParaRPr>
          </a:p>
          <a:p>
            <a:pPr indent="457200" algn="ctr"/>
            <a:endParaRPr lang="ru-RU" sz="1000" dirty="0" smtClean="0">
              <a:latin typeface="Calibri" charset="0"/>
            </a:endParaRPr>
          </a:p>
          <a:p>
            <a:pPr indent="457200"/>
            <a:r>
              <a:rPr lang="en-US" sz="1500" b="1" dirty="0" smtClean="0">
                <a:latin typeface="Calibri" charset="0"/>
              </a:rPr>
              <a:t>T</a:t>
            </a:r>
            <a:r>
              <a:rPr lang="ru-RU" sz="1500" b="1" dirty="0" smtClean="0">
                <a:latin typeface="Calibri" charset="0"/>
              </a:rPr>
              <a:t> </a:t>
            </a:r>
            <a:r>
              <a:rPr lang="ru-RU" sz="1500" b="1" dirty="0">
                <a:latin typeface="Calibri" charset="0"/>
              </a:rPr>
              <a:t>= (</a:t>
            </a:r>
            <a:r>
              <a:rPr lang="ru-RU" sz="1500" b="1" dirty="0">
                <a:latin typeface="Calibri" charset="0"/>
                <a:sym typeface="Symbol" charset="0"/>
              </a:rPr>
              <a:t></a:t>
            </a:r>
            <a:r>
              <a:rPr lang="en-US" sz="1500" b="1" dirty="0">
                <a:latin typeface="Calibri" charset="0"/>
              </a:rPr>
              <a:t>j</a:t>
            </a:r>
            <a:r>
              <a:rPr lang="en-US" sz="1500" b="1" dirty="0">
                <a:latin typeface="Calibri" charset="0"/>
                <a:sym typeface="Symbol" charset="0"/>
              </a:rPr>
              <a:t> T </a:t>
            </a:r>
            <a:r>
              <a:rPr lang="ru-RU" sz="1500" b="1" dirty="0">
                <a:latin typeface="Calibri" charset="0"/>
                <a:sym typeface="Symbol" charset="0"/>
              </a:rPr>
              <a:t>) </a:t>
            </a:r>
            <a:r>
              <a:rPr lang="ru-RU" sz="1500" dirty="0">
                <a:latin typeface="Calibri" charset="0"/>
                <a:sym typeface="Symbol" charset="0"/>
              </a:rPr>
              <a:t>– множество характеристик качества (конструктивно-технические характеристики дома и квартиры, характеристики комфортности проживания, от которых зависят предпочтения </a:t>
            </a:r>
            <a:r>
              <a:rPr lang="ru-RU" sz="1500" dirty="0" smtClean="0">
                <a:latin typeface="Calibri" charset="0"/>
                <a:sym typeface="Symbol" charset="0"/>
              </a:rPr>
              <a:t>покупателей);</a:t>
            </a:r>
            <a:endParaRPr lang="ru-RU" sz="1500" dirty="0">
              <a:latin typeface="Calibri" charset="0"/>
              <a:sym typeface="Symbol" charset="0"/>
            </a:endParaRPr>
          </a:p>
          <a:p>
            <a:pPr indent="457200"/>
            <a:r>
              <a:rPr lang="ru-RU" sz="1500" b="1" dirty="0">
                <a:latin typeface="Calibri" charset="0"/>
                <a:sym typeface="Symbol" charset="0"/>
              </a:rPr>
              <a:t>M = (</a:t>
            </a:r>
            <a:r>
              <a:rPr lang="en-US" sz="1500" b="1" dirty="0" err="1">
                <a:latin typeface="Calibri" charset="0"/>
              </a:rPr>
              <a:t>jM</a:t>
            </a:r>
            <a:r>
              <a:rPr lang="en-US" sz="1500" b="1" dirty="0">
                <a:latin typeface="Calibri" charset="0"/>
                <a:sym typeface="Symbol" charset="0"/>
              </a:rPr>
              <a:t> </a:t>
            </a:r>
            <a:r>
              <a:rPr lang="ru-RU" sz="1500" b="1" dirty="0">
                <a:latin typeface="Calibri" charset="0"/>
                <a:sym typeface="Symbol" charset="0"/>
              </a:rPr>
              <a:t>) </a:t>
            </a:r>
            <a:r>
              <a:rPr lang="ru-RU" sz="1500" dirty="0">
                <a:latin typeface="Calibri" charset="0"/>
                <a:sym typeface="Symbol" charset="0"/>
              </a:rPr>
              <a:t>– множество характеристик местоположения дома, от которых зависят предпочтения </a:t>
            </a:r>
            <a:r>
              <a:rPr lang="ru-RU" sz="1500" dirty="0" smtClean="0">
                <a:latin typeface="Calibri" charset="0"/>
                <a:sym typeface="Symbol" charset="0"/>
              </a:rPr>
              <a:t>покупателей;</a:t>
            </a:r>
            <a:endParaRPr lang="ru-RU" sz="1500" dirty="0">
              <a:latin typeface="Calibri" charset="0"/>
              <a:sym typeface="Symbol" charset="0"/>
            </a:endParaRPr>
          </a:p>
          <a:p>
            <a:pPr indent="457200"/>
            <a:r>
              <a:rPr lang="en-US" sz="1500" b="1" dirty="0">
                <a:latin typeface="Calibri" charset="0"/>
                <a:sym typeface="Symbol" charset="0"/>
              </a:rPr>
              <a:t>R</a:t>
            </a:r>
            <a:r>
              <a:rPr lang="ru-RU" sz="1500" b="1" dirty="0">
                <a:latin typeface="Calibri" charset="0"/>
                <a:sym typeface="Symbol" charset="0"/>
              </a:rPr>
              <a:t> = (</a:t>
            </a:r>
            <a:r>
              <a:rPr lang="en-US" sz="1500" b="1" dirty="0" err="1">
                <a:latin typeface="Calibri" charset="0"/>
              </a:rPr>
              <a:t>jR</a:t>
            </a:r>
            <a:r>
              <a:rPr lang="en-US" sz="1500" b="1" dirty="0">
                <a:latin typeface="Calibri" charset="0"/>
                <a:sym typeface="Symbol" charset="0"/>
              </a:rPr>
              <a:t> </a:t>
            </a:r>
            <a:r>
              <a:rPr lang="ru-RU" sz="1500" b="1" dirty="0">
                <a:latin typeface="Calibri" charset="0"/>
                <a:sym typeface="Symbol" charset="0"/>
              </a:rPr>
              <a:t>) </a:t>
            </a:r>
            <a:r>
              <a:rPr lang="ru-RU" sz="1500" dirty="0">
                <a:latin typeface="Calibri" charset="0"/>
                <a:sym typeface="Symbol" charset="0"/>
              </a:rPr>
              <a:t>– множество </a:t>
            </a:r>
            <a:r>
              <a:rPr lang="ru-RU" sz="1500" dirty="0" smtClean="0">
                <a:latin typeface="Calibri" charset="0"/>
                <a:sym typeface="Symbol" charset="0"/>
              </a:rPr>
              <a:t>ключевых характеристик (размера, </a:t>
            </a:r>
            <a:r>
              <a:rPr lang="ru-RU" sz="1500" dirty="0" err="1" smtClean="0">
                <a:latin typeface="Calibri" charset="0"/>
                <a:sym typeface="Symbol" charset="0"/>
              </a:rPr>
              <a:t>комнатности</a:t>
            </a:r>
            <a:r>
              <a:rPr lang="ru-RU" sz="1500" dirty="0" smtClean="0">
                <a:latin typeface="Calibri" charset="0"/>
                <a:sym typeface="Symbol" charset="0"/>
              </a:rPr>
              <a:t> квартиры), </a:t>
            </a:r>
            <a:r>
              <a:rPr lang="ru-RU" sz="1500" dirty="0">
                <a:latin typeface="Calibri" charset="0"/>
                <a:sym typeface="Symbol" charset="0"/>
              </a:rPr>
              <a:t>от которых зависит ее цена</a:t>
            </a:r>
            <a:r>
              <a:rPr lang="ru-RU" sz="1500" dirty="0" smtClean="0">
                <a:latin typeface="Calibri" charset="0"/>
                <a:sym typeface="Symbol" charset="0"/>
              </a:rPr>
              <a:t>.</a:t>
            </a:r>
          </a:p>
          <a:p>
            <a:endParaRPr lang="ru-RU" dirty="0" smtClean="0"/>
          </a:p>
          <a:p>
            <a:pPr algn="ctr"/>
            <a:r>
              <a:rPr lang="ru-RU" sz="1700" b="1" dirty="0" smtClean="0">
                <a:latin typeface="Calibri" charset="0"/>
                <a:sym typeface="Symbol" charset="0"/>
              </a:rPr>
              <a:t>Х = </a:t>
            </a:r>
            <a:r>
              <a:rPr lang="en-US" sz="1700" b="1" dirty="0" smtClean="0">
                <a:latin typeface="Calibri" charset="0"/>
                <a:sym typeface="Symbol" charset="0"/>
              </a:rPr>
              <a:t>{</a:t>
            </a:r>
            <a:r>
              <a:rPr lang="ru-RU" sz="1700" b="1" dirty="0">
                <a:latin typeface="Calibri" charset="0"/>
                <a:sym typeface="Symbol" charset="0"/>
              </a:rPr>
              <a:t>х</a:t>
            </a:r>
            <a:r>
              <a:rPr lang="ru-RU" sz="1700" b="1" dirty="0" smtClean="0">
                <a:latin typeface="Calibri" charset="0"/>
                <a:sym typeface="Symbol" charset="0"/>
              </a:rPr>
              <a:t>(</a:t>
            </a:r>
            <a:r>
              <a:rPr lang="ru-RU" sz="1700" b="1" dirty="0">
                <a:latin typeface="Calibri" charset="0"/>
                <a:sym typeface="Symbol" charset="0"/>
              </a:rPr>
              <a:t></a:t>
            </a:r>
            <a:r>
              <a:rPr lang="en-US" sz="1700" b="1" dirty="0">
                <a:latin typeface="Calibri" charset="0"/>
              </a:rPr>
              <a:t>j</a:t>
            </a:r>
            <a:r>
              <a:rPr lang="en-US" sz="1700" b="1" dirty="0">
                <a:latin typeface="Calibri" charset="0"/>
                <a:sym typeface="Symbol" charset="0"/>
              </a:rPr>
              <a:t> T</a:t>
            </a:r>
            <a:r>
              <a:rPr lang="ru-RU" sz="1700" b="1" dirty="0" smtClean="0">
                <a:latin typeface="Calibri" charset="0"/>
                <a:sym typeface="Symbol" charset="0"/>
              </a:rPr>
              <a:t> </a:t>
            </a:r>
            <a:r>
              <a:rPr lang="ru-RU" sz="1700" b="1" dirty="0">
                <a:latin typeface="Calibri" charset="0"/>
                <a:sym typeface="Symbol" charset="0"/>
              </a:rPr>
              <a:t>, </a:t>
            </a:r>
            <a:r>
              <a:rPr lang="en-US" sz="1700" b="1" dirty="0" err="1" smtClean="0">
                <a:latin typeface="Calibri" charset="0"/>
              </a:rPr>
              <a:t>jM</a:t>
            </a:r>
            <a:r>
              <a:rPr lang="ru-RU" sz="1700" b="1" dirty="0" smtClean="0">
                <a:latin typeface="Calibri" charset="0"/>
              </a:rPr>
              <a:t>, </a:t>
            </a:r>
            <a:r>
              <a:rPr lang="ru-RU" sz="1700" b="1" dirty="0">
                <a:latin typeface="Calibri" charset="0"/>
                <a:sym typeface="Symbol" charset="0"/>
              </a:rPr>
              <a:t></a:t>
            </a:r>
            <a:r>
              <a:rPr lang="en-US" sz="1700" b="1" dirty="0" err="1" smtClean="0">
                <a:latin typeface="Calibri" charset="0"/>
              </a:rPr>
              <a:t>jR</a:t>
            </a:r>
            <a:r>
              <a:rPr lang="ru-RU" sz="1700" b="1" dirty="0" smtClean="0">
                <a:latin typeface="Calibri" charset="0"/>
                <a:sym typeface="Symbol" charset="0"/>
              </a:rPr>
              <a:t>)</a:t>
            </a:r>
            <a:r>
              <a:rPr lang="en-US" sz="1700" b="1" dirty="0" smtClean="0">
                <a:latin typeface="Calibri" charset="0"/>
                <a:sym typeface="Symbol" charset="0"/>
              </a:rPr>
              <a:t>}   X</a:t>
            </a:r>
            <a:r>
              <a:rPr lang="ru-RU" sz="1700" b="1" dirty="0" smtClean="0">
                <a:latin typeface="Calibri" charset="0"/>
                <a:sym typeface="Symbol" charset="0"/>
              </a:rPr>
              <a:t> </a:t>
            </a:r>
            <a:r>
              <a:rPr lang="ru-RU" sz="1700" b="1" dirty="0">
                <a:latin typeface="Calibri" charset="0"/>
                <a:sym typeface="Symbol" charset="0"/>
              </a:rPr>
              <a:t>= { </a:t>
            </a:r>
            <a:r>
              <a:rPr lang="en-US" sz="1700" b="1" dirty="0">
                <a:latin typeface="Calibri" charset="0"/>
                <a:sym typeface="Symbol" charset="0"/>
              </a:rPr>
              <a:t>xi</a:t>
            </a:r>
            <a:r>
              <a:rPr lang="ru-RU" sz="1700" b="1" dirty="0">
                <a:latin typeface="Calibri" charset="0"/>
                <a:sym typeface="Symbol" charset="0"/>
              </a:rPr>
              <a:t> { </a:t>
            </a:r>
            <a:r>
              <a:rPr lang="en-US" sz="1700" b="1" dirty="0">
                <a:latin typeface="Calibri" charset="0"/>
              </a:rPr>
              <a:t>t</a:t>
            </a:r>
            <a:r>
              <a:rPr lang="ru-RU" sz="1700" b="1" dirty="0">
                <a:latin typeface="Calibri" charset="0"/>
                <a:sym typeface="Symbol" charset="0"/>
              </a:rPr>
              <a:t>1, </a:t>
            </a:r>
            <a:r>
              <a:rPr lang="en-US" sz="1700" b="1" dirty="0">
                <a:latin typeface="Calibri" charset="0"/>
              </a:rPr>
              <a:t>t</a:t>
            </a:r>
            <a:r>
              <a:rPr lang="ru-RU" sz="1700" b="1" dirty="0">
                <a:latin typeface="Calibri" charset="0"/>
                <a:sym typeface="Symbol" charset="0"/>
              </a:rPr>
              <a:t>2, …} , {</a:t>
            </a:r>
            <a:r>
              <a:rPr lang="en-US" sz="1700" b="1" dirty="0">
                <a:latin typeface="Calibri" charset="0"/>
              </a:rPr>
              <a:t>m</a:t>
            </a:r>
            <a:r>
              <a:rPr lang="ru-RU" sz="1700" b="1" dirty="0">
                <a:latin typeface="Calibri" charset="0"/>
                <a:sym typeface="Symbol" charset="0"/>
              </a:rPr>
              <a:t>1 , </a:t>
            </a:r>
            <a:r>
              <a:rPr lang="en-US" sz="1700" b="1" dirty="0">
                <a:latin typeface="Calibri" charset="0"/>
              </a:rPr>
              <a:t>m</a:t>
            </a:r>
            <a:r>
              <a:rPr lang="ru-RU" sz="1700" b="1" dirty="0">
                <a:latin typeface="Calibri" charset="0"/>
                <a:sym typeface="Symbol" charset="0"/>
              </a:rPr>
              <a:t>2 , … }, {</a:t>
            </a:r>
            <a:r>
              <a:rPr lang="en-US" sz="1700" b="1" dirty="0">
                <a:latin typeface="Calibri" charset="0"/>
              </a:rPr>
              <a:t>r</a:t>
            </a:r>
            <a:r>
              <a:rPr lang="ru-RU" sz="1700" b="1" dirty="0">
                <a:latin typeface="Calibri" charset="0"/>
                <a:sym typeface="Symbol" charset="0"/>
              </a:rPr>
              <a:t>1 , </a:t>
            </a:r>
            <a:r>
              <a:rPr lang="en-US" sz="1700" b="1" dirty="0">
                <a:latin typeface="Calibri" charset="0"/>
              </a:rPr>
              <a:t>r</a:t>
            </a:r>
            <a:r>
              <a:rPr lang="ru-RU" sz="1700" b="1" dirty="0">
                <a:latin typeface="Calibri" charset="0"/>
                <a:sym typeface="Symbol" charset="0"/>
              </a:rPr>
              <a:t>2, … } } </a:t>
            </a:r>
          </a:p>
          <a:p>
            <a:endParaRPr lang="ru-RU" sz="1700" dirty="0" smtClean="0"/>
          </a:p>
          <a:p>
            <a:pPr algn="ctr"/>
            <a:r>
              <a:rPr lang="ru-RU" sz="1700" b="1" dirty="0">
                <a:latin typeface="Calibri" charset="0"/>
              </a:rPr>
              <a:t> </a:t>
            </a:r>
            <a:r>
              <a:rPr lang="ru-RU" sz="1700" b="1" dirty="0" smtClean="0">
                <a:latin typeface="Calibri" charset="0"/>
              </a:rPr>
              <a:t>Х</a:t>
            </a:r>
            <a:r>
              <a:rPr lang="ru-RU" sz="1700" b="1" dirty="0">
                <a:latin typeface="Calibri" charset="0"/>
              </a:rPr>
              <a:t>= </a:t>
            </a:r>
            <a:r>
              <a:rPr lang="ru-RU" sz="1700" b="1" dirty="0" smtClean="0">
                <a:latin typeface="Calibri" charset="0"/>
              </a:rPr>
              <a:t>ХТ      ХМ      </a:t>
            </a:r>
            <a:r>
              <a:rPr lang="ru-RU" sz="1700" b="1" dirty="0">
                <a:latin typeface="Calibri" charset="0"/>
              </a:rPr>
              <a:t>Х</a:t>
            </a:r>
            <a:r>
              <a:rPr lang="en-US" sz="1700" b="1" dirty="0">
                <a:latin typeface="Calibri" charset="0"/>
              </a:rPr>
              <a:t>R </a:t>
            </a:r>
            <a:r>
              <a:rPr lang="ru-RU" sz="1700" b="1" dirty="0">
                <a:latin typeface="Calibri" charset="0"/>
              </a:rPr>
              <a:t> </a:t>
            </a:r>
            <a:r>
              <a:rPr lang="ru-RU" sz="1700" b="1" dirty="0" smtClean="0">
                <a:latin typeface="Calibri" charset="0"/>
              </a:rPr>
              <a:t>                  Х</a:t>
            </a:r>
            <a:r>
              <a:rPr lang="ru-RU" sz="1700" b="1" dirty="0">
                <a:latin typeface="Calibri" charset="0"/>
              </a:rPr>
              <a:t>={{хТ1М1</a:t>
            </a:r>
            <a:r>
              <a:rPr lang="en-US" sz="1700" b="1" dirty="0">
                <a:latin typeface="Calibri" charset="0"/>
              </a:rPr>
              <a:t>R</a:t>
            </a:r>
            <a:r>
              <a:rPr lang="ru-RU" sz="1700" b="1" dirty="0">
                <a:latin typeface="Calibri" charset="0"/>
              </a:rPr>
              <a:t>1}, { хТ2М1</a:t>
            </a:r>
            <a:r>
              <a:rPr lang="en-US" sz="1700" b="1" dirty="0">
                <a:latin typeface="Calibri" charset="0"/>
              </a:rPr>
              <a:t>R</a:t>
            </a:r>
            <a:r>
              <a:rPr lang="ru-RU" sz="1700" b="1" dirty="0">
                <a:latin typeface="Calibri" charset="0"/>
              </a:rPr>
              <a:t>1</a:t>
            </a:r>
            <a:r>
              <a:rPr lang="ru-RU" sz="1700" b="1" dirty="0" smtClean="0">
                <a:latin typeface="Calibri" charset="0"/>
              </a:rPr>
              <a:t>},…}</a:t>
            </a:r>
          </a:p>
          <a:p>
            <a:endParaRPr lang="ru-RU" dirty="0" smtClean="0"/>
          </a:p>
          <a:p>
            <a:pPr algn="ctr"/>
            <a:r>
              <a:rPr lang="ru-RU" dirty="0"/>
              <a:t>	</a:t>
            </a:r>
            <a:r>
              <a:rPr lang="ru-RU" dirty="0" smtClean="0"/>
              <a:t>Группировка объектов, выделенных по признаку сочетания </a:t>
            </a:r>
            <a:br>
              <a:rPr lang="ru-RU" dirty="0" smtClean="0"/>
            </a:br>
            <a:r>
              <a:rPr lang="ru-RU" dirty="0" smtClean="0"/>
              <a:t>типа, зоны(района), размера.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366" y="11264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Мониторинг рынка на основе дискретных числовых пространственно-параметрических и динамических моделей</a:t>
            </a:r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051720" y="44624"/>
            <a:ext cx="691567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Сегментация рынка недвижимости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19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3102124" y="4901041"/>
            <a:ext cx="228600" cy="330324"/>
          </a:xfrm>
          <a:prstGeom prst="arc">
            <a:avLst>
              <a:gd name="adj1" fmla="val 1121056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483768" y="4901041"/>
            <a:ext cx="228600" cy="330324"/>
          </a:xfrm>
          <a:prstGeom prst="arc">
            <a:avLst>
              <a:gd name="adj1" fmla="val 1121056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30891" y="89385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Кластеризация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4556497" y="4585440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900" b="1" dirty="0" err="1" smtClean="0">
                <a:solidFill>
                  <a:schemeClr val="tx1"/>
                </a:solidFill>
              </a:rPr>
              <a:t>Аштаев</a:t>
            </a:r>
            <a:r>
              <a:rPr lang="ru-RU" sz="900" b="1" dirty="0" smtClean="0">
                <a:solidFill>
                  <a:schemeClr val="tx1"/>
                </a:solidFill>
              </a:rPr>
              <a:t>  </a:t>
            </a:r>
            <a:r>
              <a:rPr lang="ru-RU" sz="900" b="1" dirty="0">
                <a:solidFill>
                  <a:schemeClr val="tx1"/>
                </a:solidFill>
              </a:rPr>
              <a:t>Дмитрий Владимирович</a:t>
            </a:r>
            <a:r>
              <a:rPr lang="en-US" sz="900" b="1" dirty="0">
                <a:solidFill>
                  <a:schemeClr val="tx1"/>
                </a:solidFill>
              </a:rPr>
              <a:t> (</a:t>
            </a:r>
            <a:r>
              <a:rPr lang="ru-RU" sz="900" b="1" dirty="0" err="1">
                <a:solidFill>
                  <a:schemeClr val="tx1"/>
                </a:solidFill>
              </a:rPr>
              <a:t>г.Москва</a:t>
            </a:r>
            <a:r>
              <a:rPr lang="ru-RU" sz="900" b="1" dirty="0" smtClean="0">
                <a:solidFill>
                  <a:schemeClr val="tx1"/>
                </a:solidFill>
              </a:rPr>
              <a:t>) </a:t>
            </a:r>
          </a:p>
          <a:p>
            <a:endParaRPr lang="ru-RU" sz="900" b="1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 	</a:t>
            </a:r>
            <a:r>
              <a:rPr lang="ru-RU" sz="900" dirty="0" smtClean="0"/>
              <a:t>Главный специалист отдела </a:t>
            </a:r>
            <a:r>
              <a:rPr lang="ru-RU" sz="900" dirty="0"/>
              <a:t>оценки ОАО «ЛУКОЙЛ»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98362" y="4583806"/>
            <a:ext cx="4028400" cy="831600"/>
            <a:chOff x="13377455" y="2438080"/>
            <a:chExt cx="3672408" cy="72803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377455" y="2438080"/>
              <a:ext cx="3672408" cy="728038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</a:rPr>
                <a:t>    </a:t>
              </a:r>
              <a:r>
                <a:rPr lang="ru-RU" sz="900" dirty="0" smtClean="0">
                  <a:solidFill>
                    <a:schemeClr val="tx1"/>
                  </a:solidFill>
                </a:rPr>
                <a:t>	</a:t>
              </a:r>
              <a:r>
                <a:rPr lang="ru-RU" sz="900" b="1" dirty="0" err="1" smtClean="0"/>
                <a:t>Крайникова</a:t>
              </a:r>
              <a:r>
                <a:rPr lang="ru-RU" sz="900" b="1" dirty="0" smtClean="0"/>
                <a:t> </a:t>
              </a:r>
              <a:r>
                <a:rPr lang="ru-RU" sz="900" b="1" dirty="0"/>
                <a:t>Татьяна </a:t>
              </a:r>
              <a:r>
                <a:rPr lang="ru-RU" sz="900" b="1" dirty="0" smtClean="0"/>
                <a:t>Вячеславовна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(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г.Нижний</a:t>
              </a:r>
              <a:r>
                <a:rPr lang="ru-RU" sz="900" b="1" dirty="0" smtClean="0">
                  <a:solidFill>
                    <a:schemeClr val="tx1"/>
                  </a:solidFill>
                </a:rPr>
                <a:t> Новгород)</a:t>
              </a:r>
            </a:p>
            <a:p>
              <a:pPr>
                <a:defRPr/>
              </a:pPr>
              <a:endParaRPr lang="ru-RU" sz="9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900" dirty="0">
                  <a:solidFill>
                    <a:schemeClr val="tx1"/>
                  </a:solidFill>
                </a:rPr>
                <a:t>	</a:t>
              </a:r>
              <a:r>
                <a:rPr lang="ru-RU" sz="900" dirty="0" smtClean="0">
                  <a:solidFill>
                    <a:schemeClr val="tx1"/>
                  </a:solidFill>
                </a:rPr>
                <a:t> </a:t>
              </a:r>
              <a:r>
                <a:rPr lang="ru-RU" sz="900" dirty="0" smtClean="0"/>
                <a:t>Оценщик  Приволжского центра финансового 	консалтинга и оценки</a:t>
              </a:r>
            </a:p>
          </p:txBody>
        </p:sp>
        <p:pic>
          <p:nvPicPr>
            <p:cNvPr id="22" name="Picture 2" descr="C:\Users\Анна\Desktop\krainikova.jpg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7"/>
            <a:stretch/>
          </p:blipFill>
          <p:spPr bwMode="auto">
            <a:xfrm>
              <a:off x="13516517" y="2486931"/>
              <a:ext cx="469266" cy="630336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15" name="Группа 14"/>
          <p:cNvGrpSpPr/>
          <p:nvPr/>
        </p:nvGrpSpPr>
        <p:grpSpPr>
          <a:xfrm>
            <a:off x="298362" y="5503132"/>
            <a:ext cx="4028400" cy="830967"/>
            <a:chOff x="1254937" y="8889151"/>
            <a:chExt cx="4113269" cy="69175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254937" y="8889151"/>
              <a:ext cx="4113269" cy="691756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</a:rPr>
                <a:t>      </a:t>
              </a:r>
              <a:r>
                <a:rPr lang="ru-RU" sz="900" dirty="0" smtClean="0">
                  <a:solidFill>
                    <a:schemeClr val="tx1"/>
                  </a:solidFill>
                </a:rPr>
                <a:t>	</a:t>
              </a:r>
              <a:r>
                <a:rPr lang="ru-RU" sz="900" b="1" dirty="0" smtClean="0"/>
                <a:t>Корольков </a:t>
              </a:r>
              <a:r>
                <a:rPr lang="ru-RU" sz="900" b="1" dirty="0"/>
                <a:t>Николай </a:t>
              </a:r>
              <a:r>
                <a:rPr lang="ru-RU" sz="900" b="1" dirty="0" smtClean="0"/>
                <a:t>Николаевич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(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г.Новосибирск</a:t>
              </a:r>
              <a:r>
                <a:rPr lang="ru-RU" sz="900" b="1" dirty="0" smtClean="0">
                  <a:solidFill>
                    <a:schemeClr val="tx1"/>
                  </a:solidFill>
                </a:rPr>
                <a:t>)</a:t>
              </a:r>
              <a:endParaRPr lang="en-US" sz="900" b="1" dirty="0" smtClean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900" dirty="0" smtClean="0">
                  <a:solidFill>
                    <a:schemeClr val="tx1"/>
                  </a:solidFill>
                </a:rPr>
                <a:t>	 </a:t>
              </a:r>
              <a:r>
                <a:rPr lang="ru-RU" sz="900" dirty="0"/>
                <a:t>Директор </a:t>
              </a:r>
              <a:r>
                <a:rPr lang="ru-RU" sz="900" dirty="0" smtClean="0"/>
                <a:t>АНО «Аргумент»  Оценщик </a:t>
              </a:r>
              <a:r>
                <a:rPr lang="ru-RU" sz="900" dirty="0"/>
                <a:t>1 категории</a:t>
              </a:r>
              <a:r>
                <a:rPr lang="ru-RU" sz="900" dirty="0" smtClean="0"/>
                <a:t>. 	Сертифицированный </a:t>
              </a:r>
              <a:r>
                <a:rPr lang="ru-RU" sz="900" dirty="0"/>
                <a:t>РОО оценщик </a:t>
              </a:r>
              <a:r>
                <a:rPr lang="ru-RU" sz="900" dirty="0" smtClean="0"/>
                <a:t>недвижимости и	бизнеса, </a:t>
              </a:r>
              <a:r>
                <a:rPr lang="ru-RU" sz="900" dirty="0" err="1" smtClean="0"/>
                <a:t>Евросертифицированный</a:t>
              </a:r>
              <a:r>
                <a:rPr lang="ru-RU" sz="900" dirty="0" smtClean="0"/>
                <a:t> </a:t>
              </a:r>
              <a:r>
                <a:rPr lang="ru-RU" sz="900" dirty="0"/>
                <a:t>оценщик </a:t>
              </a:r>
              <a:r>
                <a:rPr lang="ru-RU" sz="900" dirty="0" smtClean="0"/>
                <a:t>	недвижимости</a:t>
              </a:r>
              <a:endParaRPr lang="ru-RU" sz="900" dirty="0"/>
            </a:p>
          </p:txBody>
        </p:sp>
        <p:pic>
          <p:nvPicPr>
            <p:cNvPr id="21" name="Picture 2" descr="C:\Users\Анна\Desktop\korol_kov_nikolaj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5" r="13960"/>
            <a:stretch/>
          </p:blipFill>
          <p:spPr bwMode="auto">
            <a:xfrm>
              <a:off x="1410225" y="8940226"/>
              <a:ext cx="525600" cy="599379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" name="AutoShape 2" descr="Картинки по запросу ргр"/>
          <p:cNvSpPr>
            <a:spLocks noChangeAspect="1" noChangeArrowheads="1"/>
          </p:cNvSpPr>
          <p:nvPr/>
        </p:nvSpPr>
        <p:spPr bwMode="auto">
          <a:xfrm>
            <a:off x="155575" y="-17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ргр"/>
          <p:cNvSpPr>
            <a:spLocks noChangeAspect="1" noChangeArrowheads="1"/>
          </p:cNvSpPr>
          <p:nvPr/>
        </p:nvSpPr>
        <p:spPr bwMode="auto">
          <a:xfrm>
            <a:off x="5475642" y="6355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98362" y="912743"/>
            <a:ext cx="4029161" cy="831600"/>
            <a:chOff x="1113124" y="4485856"/>
            <a:chExt cx="4029164" cy="8316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13124" y="4485856"/>
              <a:ext cx="4029164" cy="831600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   </a:t>
              </a:r>
              <a:r>
                <a:rPr lang="ru-RU" sz="1400" dirty="0">
                  <a:solidFill>
                    <a:schemeClr val="tx1"/>
                  </a:solidFill>
                </a:rPr>
                <a:t>	</a:t>
              </a:r>
              <a:r>
                <a:rPr lang="ru-RU" sz="900" b="1" dirty="0" smtClean="0"/>
                <a:t>Епишина Эльвира Дмитриевна (</a:t>
              </a:r>
              <a:r>
                <a:rPr lang="ru-RU" sz="900" b="1" dirty="0" err="1" smtClean="0"/>
                <a:t>г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.Пермь</a:t>
              </a:r>
              <a:r>
                <a:rPr lang="ru-RU" sz="900" b="1" dirty="0" smtClean="0">
                  <a:solidFill>
                    <a:schemeClr val="tx1"/>
                  </a:solidFill>
                </a:rPr>
                <a:t>)</a:t>
              </a:r>
            </a:p>
            <a:p>
              <a:pPr>
                <a:defRPr/>
              </a:pPr>
              <a:endParaRPr lang="en-US" sz="900" b="1" dirty="0" smtClean="0">
                <a:solidFill>
                  <a:schemeClr val="tx1"/>
                </a:solidFill>
              </a:endParaRPr>
            </a:p>
            <a:p>
              <a:r>
                <a:rPr lang="ru-RU" sz="900" dirty="0">
                  <a:solidFill>
                    <a:schemeClr val="tx1"/>
                  </a:solidFill>
                </a:rPr>
                <a:t>	</a:t>
              </a:r>
              <a:r>
                <a:rPr lang="ru-RU" sz="900" dirty="0" smtClean="0">
                  <a:solidFill>
                    <a:schemeClr val="tx1"/>
                  </a:solidFill>
                </a:rPr>
                <a:t>к.э.н.</a:t>
              </a:r>
              <a:r>
                <a:rPr lang="ru-RU" sz="900" dirty="0">
                  <a:solidFill>
                    <a:schemeClr val="tx1"/>
                  </a:solidFill>
                </a:rPr>
                <a:t>,</a:t>
              </a:r>
              <a:r>
                <a:rPr lang="en-US" sz="900" dirty="0" smtClean="0">
                  <a:solidFill>
                    <a:schemeClr val="tx1"/>
                  </a:solidFill>
                </a:rPr>
                <a:t> </a:t>
              </a:r>
              <a:r>
                <a:rPr lang="ru-RU" sz="900" dirty="0" smtClean="0">
                  <a:solidFill>
                    <a:schemeClr val="tx1"/>
                  </a:solidFill>
                </a:rPr>
                <a:t>д</a:t>
              </a:r>
              <a:r>
                <a:rPr lang="ru-RU" sz="900" dirty="0" smtClean="0"/>
                <a:t>иректор  «</a:t>
              </a:r>
              <a:r>
                <a:rPr lang="ru-RU" sz="900" dirty="0"/>
                <a:t>Аналитического центра «</a:t>
              </a:r>
              <a:r>
                <a:rPr lang="ru-RU" sz="900" dirty="0" smtClean="0"/>
                <a:t>КД-	консалтинг» САКРН РГР, руководитель комитета 	по консалтингу НП РГР</a:t>
              </a:r>
              <a:endParaRPr lang="ru-RU" sz="900" dirty="0"/>
            </a:p>
          </p:txBody>
        </p:sp>
        <p:pic>
          <p:nvPicPr>
            <p:cNvPr id="14" name="Picture 2" descr="C:\Users\Анна\Desktop\command_epishina_bi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834" y="4537633"/>
              <a:ext cx="527090" cy="720000"/>
            </a:xfrm>
            <a:prstGeom prst="rect">
              <a:avLst/>
            </a:prstGeom>
            <a:no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298362" y="1810593"/>
            <a:ext cx="4028400" cy="831601"/>
            <a:chOff x="-417756" y="458651"/>
            <a:chExt cx="8493660" cy="46000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417756" y="458651"/>
              <a:ext cx="8493660" cy="460007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 </a:t>
              </a:r>
              <a:r>
                <a:rPr lang="ru-RU" dirty="0" smtClean="0">
                  <a:solidFill>
                    <a:schemeClr val="tx1"/>
                  </a:solidFill>
                </a:rPr>
                <a:t>	</a:t>
              </a:r>
              <a:r>
                <a:rPr lang="ru-RU" sz="900" b="1" dirty="0" smtClean="0"/>
                <a:t>Марчук </a:t>
              </a:r>
              <a:r>
                <a:rPr lang="ru-RU" sz="900" b="1" dirty="0"/>
                <a:t>Андрей </a:t>
              </a:r>
              <a:r>
                <a:rPr lang="ru-RU" sz="900" b="1" dirty="0" smtClean="0"/>
                <a:t>Александрович</a:t>
              </a:r>
              <a:r>
                <a:rPr lang="en-US" sz="900" b="1" dirty="0">
                  <a:solidFill>
                    <a:schemeClr val="tx1"/>
                  </a:solidFill>
                </a:rPr>
                <a:t>(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г.Санкт</a:t>
              </a:r>
              <a:r>
                <a:rPr lang="ru-RU" sz="900" b="1" dirty="0" smtClean="0">
                  <a:solidFill>
                    <a:schemeClr val="tx1"/>
                  </a:solidFill>
                </a:rPr>
                <a:t>-Петербург)</a:t>
              </a:r>
            </a:p>
            <a:p>
              <a:pPr>
                <a:defRPr/>
              </a:pP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 smtClean="0"/>
                <a:t>	генеральный </a:t>
              </a:r>
              <a:r>
                <a:rPr lang="ru-RU" sz="900" dirty="0"/>
                <a:t>директор </a:t>
              </a:r>
              <a:r>
                <a:rPr lang="ru-RU" sz="900" dirty="0" smtClean="0"/>
                <a:t>ООО </a:t>
              </a:r>
              <a:r>
                <a:rPr lang="ru-RU" sz="900" dirty="0"/>
                <a:t>"Русская Служба Оценки </a:t>
              </a:r>
              <a:r>
                <a:rPr lang="ru-RU" sz="900" dirty="0" smtClean="0"/>
                <a:t>	Санкт-Петербург«,  член Дисциплинарного </a:t>
              </a:r>
              <a:r>
                <a:rPr lang="ru-RU" sz="900" dirty="0"/>
                <a:t>комитета </a:t>
              </a:r>
              <a:r>
                <a:rPr lang="ru-RU" sz="900" dirty="0" smtClean="0"/>
                <a:t>РОО</a:t>
              </a:r>
              <a:endParaRPr lang="ru-RU" sz="900" dirty="0"/>
            </a:p>
          </p:txBody>
        </p:sp>
        <p:pic>
          <p:nvPicPr>
            <p:cNvPr id="34" name="Picture 2" descr="C:\Users\Анна\Desktop\marchuk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054" y="470080"/>
              <a:ext cx="1095469" cy="398274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36" name="Группа 35"/>
          <p:cNvGrpSpPr/>
          <p:nvPr/>
        </p:nvGrpSpPr>
        <p:grpSpPr>
          <a:xfrm>
            <a:off x="298362" y="3656863"/>
            <a:ext cx="4028400" cy="831600"/>
            <a:chOff x="580789" y="-1338060"/>
            <a:chExt cx="10000206" cy="545343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80789" y="-1338060"/>
              <a:ext cx="10000206" cy="5453430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	</a:t>
              </a:r>
              <a:r>
                <a:rPr lang="ru-RU" sz="900" b="1" dirty="0" smtClean="0"/>
                <a:t>Чулочников </a:t>
              </a:r>
              <a:r>
                <a:rPr lang="ru-RU" sz="900" b="1" dirty="0"/>
                <a:t>Никита Викторович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(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г.Москва</a:t>
              </a:r>
              <a:r>
                <a:rPr lang="ru-RU" sz="900" b="1" dirty="0" smtClean="0">
                  <a:solidFill>
                    <a:schemeClr val="tx1"/>
                  </a:solidFill>
                </a:rPr>
                <a:t>)</a:t>
              </a:r>
            </a:p>
            <a:p>
              <a:endParaRPr lang="ru-RU" sz="900" b="1" dirty="0" smtClean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900" dirty="0" smtClean="0">
                  <a:solidFill>
                    <a:schemeClr val="tx1"/>
                  </a:solidFill>
                </a:rPr>
                <a:t> 	</a:t>
              </a:r>
              <a:r>
                <a:rPr lang="ru-RU" sz="900" dirty="0" err="1" smtClean="0"/>
                <a:t>к.с.н</a:t>
              </a:r>
              <a:r>
                <a:rPr lang="ru-RU" sz="900" dirty="0" smtClean="0"/>
                <a:t>., член </a:t>
              </a:r>
              <a:r>
                <a:rPr lang="ru-RU" sz="900" dirty="0"/>
                <a:t>правления  Ассоциация компаний, </a:t>
              </a:r>
              <a:r>
                <a:rPr lang="ru-RU" sz="900" dirty="0" smtClean="0"/>
                <a:t>	обслуживающих </a:t>
              </a:r>
              <a:r>
                <a:rPr lang="ru-RU" sz="900" dirty="0"/>
                <a:t>недвижимость (АКОН)</a:t>
              </a:r>
            </a:p>
          </p:txBody>
        </p:sp>
        <p:pic>
          <p:nvPicPr>
            <p:cNvPr id="38" name="Picture 2" descr="C:\Users\Анна\Desktop\Чулочников.jpg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29"/>
            <a:stretch/>
          </p:blipFill>
          <p:spPr bwMode="auto">
            <a:xfrm>
              <a:off x="959466" y="-572927"/>
              <a:ext cx="1277842" cy="4249426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40" name="Группа 39"/>
          <p:cNvGrpSpPr/>
          <p:nvPr/>
        </p:nvGrpSpPr>
        <p:grpSpPr>
          <a:xfrm>
            <a:off x="298362" y="2740649"/>
            <a:ext cx="4028400" cy="831600"/>
            <a:chOff x="1204032" y="4068785"/>
            <a:chExt cx="1756354" cy="983863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204032" y="4068785"/>
              <a:ext cx="1756354" cy="983863"/>
            </a:xfrm>
            <a:prstGeom prst="roundRect">
              <a:avLst/>
            </a:prstGeom>
            <a:ln w="1905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ru-RU" dirty="0" smtClean="0">
                  <a:solidFill>
                    <a:schemeClr val="tx1"/>
                  </a:solidFill>
                </a:rPr>
                <a:t>	</a:t>
              </a:r>
              <a:r>
                <a:rPr lang="ru-RU" sz="900" b="1" dirty="0" smtClean="0"/>
                <a:t>Репин </a:t>
              </a:r>
              <a:r>
                <a:rPr lang="ru-RU" sz="900" b="1" dirty="0"/>
                <a:t>Максим </a:t>
              </a:r>
              <a:r>
                <a:rPr lang="ru-RU" sz="900" b="1" dirty="0" smtClean="0"/>
                <a:t>Александрович</a:t>
              </a:r>
              <a:r>
                <a:rPr lang="ru-RU" sz="900" b="1" dirty="0"/>
                <a:t>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(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г.Омск</a:t>
              </a:r>
              <a:r>
                <a:rPr lang="ru-RU" sz="900" b="1" dirty="0" smtClean="0">
                  <a:solidFill>
                    <a:schemeClr val="tx1"/>
                  </a:solidFill>
                </a:rPr>
                <a:t>)</a:t>
              </a:r>
            </a:p>
            <a:p>
              <a:pPr>
                <a:defRPr/>
              </a:pPr>
              <a:endParaRPr lang="ru-RU" sz="9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900" dirty="0" smtClean="0">
                  <a:solidFill>
                    <a:schemeClr val="tx1"/>
                  </a:solidFill>
                </a:rPr>
                <a:t>	</a:t>
              </a:r>
              <a:r>
                <a:rPr lang="ru-RU" sz="900" dirty="0" smtClean="0"/>
                <a:t>Сертифицированный  </a:t>
              </a:r>
              <a:r>
                <a:rPr lang="ru-RU" sz="900" dirty="0"/>
                <a:t>РОО оценщик </a:t>
              </a:r>
              <a:r>
                <a:rPr lang="ru-RU" sz="900" dirty="0" smtClean="0"/>
                <a:t>н-</a:t>
              </a:r>
              <a:r>
                <a:rPr lang="ru-RU" sz="900" dirty="0" err="1" smtClean="0"/>
                <a:t>ти</a:t>
              </a:r>
              <a:r>
                <a:rPr lang="ru-RU" sz="900" dirty="0"/>
                <a:t>, </a:t>
              </a:r>
              <a:r>
                <a:rPr lang="ru-RU" sz="900" dirty="0" smtClean="0"/>
                <a:t> САКРН РГР 	представитель </a:t>
              </a:r>
              <a:r>
                <a:rPr lang="ru-RU" sz="900" dirty="0"/>
                <a:t>НП «Партнерство РОО» в </a:t>
              </a:r>
              <a:r>
                <a:rPr lang="ru-RU" sz="900" dirty="0" smtClean="0"/>
                <a:t> Омске, 	полномочный </a:t>
              </a:r>
              <a:r>
                <a:rPr lang="ru-RU" sz="900" dirty="0"/>
                <a:t>представитель НП «РГУД» в </a:t>
              </a:r>
              <a:r>
                <a:rPr lang="ru-RU" sz="900" dirty="0" smtClean="0"/>
                <a:t> Омске</a:t>
              </a:r>
              <a:endParaRPr lang="ru-RU" sz="900" dirty="0"/>
            </a:p>
          </p:txBody>
        </p:sp>
        <p:pic>
          <p:nvPicPr>
            <p:cNvPr id="42" name="Picture 5" descr="\\SECRETARY\apraiser2\0БМЕН\ПЛОТНИКОВ\Репин3.jpg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0"/>
            <a:stretch/>
          </p:blipFill>
          <p:spPr bwMode="auto">
            <a:xfrm>
              <a:off x="1270852" y="4122111"/>
              <a:ext cx="225483" cy="851829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46" name="Picture 18" descr="http://www.sibindustry.ru/UserPersonalFolder/38591/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83" y="2785722"/>
            <a:ext cx="469108" cy="29778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" name="Picture 20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67" y="5539595"/>
            <a:ext cx="254793" cy="4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rgr.ru/UserFiles/Image/rgr/Lsmallweb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57" y="1340808"/>
            <a:ext cx="34085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fintops.ru/file/db/company/company_ico_70532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324864" cy="36932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Картинки по запросу кд консалтинг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97" y="959136"/>
            <a:ext cx="419571" cy="3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://www.pcfko.ru/logo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3" y="4947187"/>
            <a:ext cx="524227" cy="29939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6" name="Скругленный прямоугольник 65"/>
          <p:cNvSpPr/>
          <p:nvPr/>
        </p:nvSpPr>
        <p:spPr>
          <a:xfrm>
            <a:off x="4606101" y="886168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2000" rIns="360000" rtlCol="0" anchor="ctr"/>
          <a:lstStyle/>
          <a:p>
            <a:r>
              <a:rPr lang="ru-RU" sz="900" b="1" dirty="0" smtClean="0"/>
              <a:t>Москалев  </a:t>
            </a:r>
            <a:r>
              <a:rPr lang="ru-RU" sz="900" b="1" dirty="0"/>
              <a:t>Алексей Игоревич </a:t>
            </a:r>
            <a:r>
              <a:rPr lang="en-US" sz="900" b="1" dirty="0">
                <a:solidFill>
                  <a:schemeClr val="tx1"/>
                </a:solidFill>
              </a:rPr>
              <a:t>(</a:t>
            </a:r>
            <a:r>
              <a:rPr lang="ru-RU" sz="900" b="1" dirty="0" err="1">
                <a:solidFill>
                  <a:schemeClr val="tx1"/>
                </a:solidFill>
              </a:rPr>
              <a:t>г.Воронеж</a:t>
            </a:r>
            <a:r>
              <a:rPr lang="ru-RU" sz="900" b="1" dirty="0" smtClean="0">
                <a:solidFill>
                  <a:schemeClr val="tx1"/>
                </a:solidFill>
              </a:rPr>
              <a:t>)</a:t>
            </a:r>
            <a:endParaRPr lang="en-US" sz="900" b="1" dirty="0">
              <a:solidFill>
                <a:schemeClr val="tx1"/>
              </a:solidFill>
            </a:endParaRPr>
          </a:p>
          <a:p>
            <a:r>
              <a:rPr lang="ru-RU" sz="800" dirty="0" smtClean="0"/>
              <a:t>президент </a:t>
            </a:r>
            <a:r>
              <a:rPr lang="ru-RU" sz="800" dirty="0"/>
              <a:t>Союза Оценщиков и </a:t>
            </a:r>
            <a:r>
              <a:rPr lang="ru-RU" sz="800" dirty="0" smtClean="0"/>
              <a:t>Экспертов </a:t>
            </a:r>
            <a:r>
              <a:rPr lang="ru-RU" sz="800" dirty="0"/>
              <a:t>Черноземья</a:t>
            </a:r>
            <a:r>
              <a:rPr lang="ru-RU" sz="800" dirty="0" smtClean="0"/>
              <a:t>, региональный </a:t>
            </a:r>
            <a:r>
              <a:rPr lang="ru-RU" sz="800" dirty="0"/>
              <a:t>представитель </a:t>
            </a:r>
            <a:r>
              <a:rPr lang="ru-RU" sz="800" dirty="0" smtClean="0"/>
              <a:t>НП </a:t>
            </a:r>
            <a:r>
              <a:rPr lang="ru-RU" sz="800" dirty="0"/>
              <a:t>«СРОО </a:t>
            </a:r>
            <a:r>
              <a:rPr lang="ru-RU" sz="800" dirty="0" smtClean="0"/>
              <a:t>«</a:t>
            </a:r>
            <a:r>
              <a:rPr lang="ru-RU" sz="800" dirty="0"/>
              <a:t>Экспертный совет» по Воронежской области</a:t>
            </a:r>
            <a:r>
              <a:rPr lang="ru-RU" sz="800" dirty="0" smtClean="0"/>
              <a:t>,  председатель </a:t>
            </a:r>
            <a:r>
              <a:rPr lang="ru-RU" sz="800" dirty="0"/>
              <a:t>Комитета по оценочной деятельности при РСПП по Воронежской области</a:t>
            </a:r>
            <a:r>
              <a:rPr lang="ru-RU" sz="800" dirty="0" smtClean="0"/>
              <a:t>, генеральный </a:t>
            </a:r>
            <a:r>
              <a:rPr lang="ru-RU" sz="800" dirty="0"/>
              <a:t>директор ООО "АКГ "</a:t>
            </a:r>
            <a:r>
              <a:rPr lang="ru-RU" sz="800" dirty="0" err="1"/>
              <a:t>ИнвестОценка</a:t>
            </a:r>
            <a:r>
              <a:rPr lang="ru-RU" sz="800" dirty="0"/>
              <a:t>",</a:t>
            </a:r>
            <a:br>
              <a:rPr lang="ru-RU" sz="800" dirty="0"/>
            </a:br>
            <a:r>
              <a:rPr lang="ru-RU" sz="800" dirty="0"/>
              <a:t>MBA, CCIM, САКРН РГР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556497" y="1810593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900" b="1" dirty="0" err="1" smtClean="0">
                <a:solidFill>
                  <a:schemeClr val="tx1"/>
                </a:solidFill>
              </a:rPr>
              <a:t>Галеев</a:t>
            </a:r>
            <a:r>
              <a:rPr lang="ru-RU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>
                <a:solidFill>
                  <a:schemeClr val="tx1"/>
                </a:solidFill>
              </a:rPr>
              <a:t>Айдар </a:t>
            </a:r>
            <a:r>
              <a:rPr lang="ru-RU" sz="900" b="1" dirty="0" err="1" smtClean="0">
                <a:solidFill>
                  <a:schemeClr val="tx1"/>
                </a:solidFill>
              </a:rPr>
              <a:t>Зинурович</a:t>
            </a:r>
            <a:r>
              <a:rPr lang="ru-RU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</a:rPr>
              <a:t>(</a:t>
            </a:r>
            <a:r>
              <a:rPr lang="ru-RU" sz="900" b="1" dirty="0" err="1">
                <a:solidFill>
                  <a:schemeClr val="tx1"/>
                </a:solidFill>
              </a:rPr>
              <a:t>г.Москва</a:t>
            </a:r>
            <a:r>
              <a:rPr lang="ru-RU" sz="9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	к.э.н., руководитель </a:t>
            </a:r>
            <a:r>
              <a:rPr lang="ru-RU" sz="900" dirty="0">
                <a:solidFill>
                  <a:schemeClr val="tx1"/>
                </a:solidFill>
              </a:rPr>
              <a:t>отдела аналитики и </a:t>
            </a:r>
            <a:r>
              <a:rPr lang="ru-RU" sz="900" dirty="0" smtClean="0">
                <a:solidFill>
                  <a:schemeClr val="tx1"/>
                </a:solidFill>
              </a:rPr>
              <a:t>консалтинга 	группы </a:t>
            </a:r>
            <a:r>
              <a:rPr lang="ru-RU" sz="900" dirty="0">
                <a:solidFill>
                  <a:schemeClr val="tx1"/>
                </a:solidFill>
              </a:rPr>
              <a:t>компаний «</a:t>
            </a:r>
            <a:r>
              <a:rPr lang="ru-RU" sz="900" dirty="0" err="1">
                <a:solidFill>
                  <a:schemeClr val="tx1"/>
                </a:solidFill>
              </a:rPr>
              <a:t>Russian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Research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</a:rPr>
              <a:t>Group</a:t>
            </a:r>
            <a:r>
              <a:rPr lang="ru-RU" sz="900" dirty="0" smtClean="0">
                <a:solidFill>
                  <a:schemeClr val="tx1"/>
                </a:solidFill>
              </a:rPr>
              <a:t>»</a:t>
            </a:r>
            <a:endParaRPr lang="ru-RU" sz="900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56497" y="2740649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 smtClean="0"/>
              <a:t>	</a:t>
            </a:r>
            <a:r>
              <a:rPr lang="ru-RU" sz="900" b="1" dirty="0" smtClean="0"/>
              <a:t>Семёнов Павел Валерьевич </a:t>
            </a:r>
            <a:r>
              <a:rPr lang="en-US" sz="900" b="1" dirty="0" smtClean="0">
                <a:solidFill>
                  <a:schemeClr val="tx1"/>
                </a:solidFill>
              </a:rPr>
              <a:t>(</a:t>
            </a:r>
            <a:r>
              <a:rPr lang="ru-RU" sz="900" b="1" dirty="0" err="1" smtClean="0">
                <a:solidFill>
                  <a:schemeClr val="tx1"/>
                </a:solidFill>
              </a:rPr>
              <a:t>г.Ростов</a:t>
            </a:r>
            <a:r>
              <a:rPr lang="ru-RU" sz="900" b="1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ru-RU" sz="9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900" dirty="0" smtClean="0"/>
              <a:t>	генеральный </a:t>
            </a:r>
            <a:r>
              <a:rPr lang="ru-RU" sz="900" dirty="0"/>
              <a:t>директор </a:t>
            </a:r>
            <a:r>
              <a:rPr lang="ru-RU" sz="900" dirty="0" smtClean="0"/>
              <a:t>ООО </a:t>
            </a:r>
            <a:r>
              <a:rPr lang="ru-RU" sz="900" dirty="0"/>
              <a:t>ОК «Золотая цифра».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	Член </a:t>
            </a:r>
            <a:r>
              <a:rPr lang="ru-RU" sz="900" dirty="0"/>
              <a:t>экспертного совета НП СОО «СИБИРЬ».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556497" y="3656863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900" b="1" dirty="0"/>
              <a:t>Савельев </a:t>
            </a:r>
            <a:r>
              <a:rPr lang="ru-RU" sz="900" b="1" dirty="0" smtClean="0"/>
              <a:t>Андрей Викторович </a:t>
            </a:r>
            <a:r>
              <a:rPr lang="en-US" sz="900" b="1" dirty="0" smtClean="0">
                <a:solidFill>
                  <a:schemeClr val="tx1"/>
                </a:solidFill>
              </a:rPr>
              <a:t>(</a:t>
            </a:r>
            <a:r>
              <a:rPr lang="ru-RU" sz="900" b="1" dirty="0" err="1">
                <a:solidFill>
                  <a:schemeClr val="tx1"/>
                </a:solidFill>
              </a:rPr>
              <a:t>г.Самара</a:t>
            </a:r>
            <a:r>
              <a:rPr lang="ru-RU" sz="9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	</a:t>
            </a:r>
            <a:r>
              <a:rPr lang="ru-RU" sz="900" dirty="0" smtClean="0"/>
              <a:t>заместитель </a:t>
            </a:r>
            <a:r>
              <a:rPr lang="ru-RU" sz="900" dirty="0"/>
              <a:t>директора </a:t>
            </a:r>
            <a:r>
              <a:rPr lang="ru-RU" sz="900" dirty="0" smtClean="0"/>
              <a:t>по </a:t>
            </a:r>
            <a:r>
              <a:rPr lang="ru-RU" sz="900" dirty="0"/>
              <a:t>научно-методической и </a:t>
            </a:r>
            <a:r>
              <a:rPr lang="ru-RU" sz="900" dirty="0" smtClean="0"/>
              <a:t>	экспертной </a:t>
            </a:r>
            <a:r>
              <a:rPr lang="ru-RU" sz="900" dirty="0"/>
              <a:t>работе компании «ТАО» (ГК "Поволжский </a:t>
            </a:r>
            <a:r>
              <a:rPr lang="ru-RU" sz="900" dirty="0" smtClean="0"/>
              <a:t>	Центр </a:t>
            </a:r>
            <a:r>
              <a:rPr lang="ru-RU" sz="900" dirty="0"/>
              <a:t>Развития"), Член НП СРО «НКСО»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556497" y="5501654"/>
            <a:ext cx="4029161" cy="831600"/>
          </a:xfrm>
          <a:prstGeom prst="round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900" b="1" dirty="0" err="1" smtClean="0"/>
              <a:t>Захматов</a:t>
            </a:r>
            <a:r>
              <a:rPr lang="ru-RU" sz="900" b="1" dirty="0" smtClean="0"/>
              <a:t> Дмитрий Юрьевич </a:t>
            </a:r>
            <a:r>
              <a:rPr lang="en-US" sz="900" b="1" dirty="0" smtClean="0">
                <a:solidFill>
                  <a:schemeClr val="tx1"/>
                </a:solidFill>
              </a:rPr>
              <a:t>(</a:t>
            </a:r>
            <a:r>
              <a:rPr lang="ru-RU" sz="900" b="1" dirty="0" err="1">
                <a:solidFill>
                  <a:schemeClr val="tx1"/>
                </a:solidFill>
              </a:rPr>
              <a:t>г.Казань</a:t>
            </a:r>
            <a:r>
              <a:rPr lang="ru-RU" sz="900" b="1" dirty="0" smtClean="0">
                <a:solidFill>
                  <a:schemeClr val="tx1"/>
                </a:solidFill>
              </a:rPr>
              <a:t>)</a:t>
            </a:r>
          </a:p>
          <a:p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 	</a:t>
            </a:r>
            <a:r>
              <a:rPr lang="ru-RU" sz="900" dirty="0" smtClean="0"/>
              <a:t>к.э.н., председатель </a:t>
            </a:r>
            <a:r>
              <a:rPr lang="ru-RU" sz="900" dirty="0"/>
              <a:t>Правления</a:t>
            </a:r>
            <a:r>
              <a:rPr lang="ru-RU" sz="900" dirty="0" smtClean="0"/>
              <a:t>, Член </a:t>
            </a:r>
            <a:r>
              <a:rPr lang="ru-RU" sz="900" dirty="0"/>
              <a:t>Совета РОО</a:t>
            </a:r>
          </a:p>
        </p:txBody>
      </p:sp>
      <p:pic>
        <p:nvPicPr>
          <p:cNvPr id="72" name="Picture 3" descr="C:\Users\Анна\Desktop\москалев.jp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09" y="955560"/>
            <a:ext cx="5256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1856962"/>
            <a:ext cx="525600" cy="7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s://i.ytimg.com/i/Phg1i4BROTwNowxvT_co5Q/mq1.jpg?v=bc968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36" y="1881181"/>
            <a:ext cx="329584" cy="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/>
          <p:cNvPicPr>
            <a:picLocks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21303" r="18000" b="25365"/>
          <a:stretch/>
        </p:blipFill>
        <p:spPr bwMode="auto">
          <a:xfrm>
            <a:off x="4716678" y="2806471"/>
            <a:ext cx="525600" cy="7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http://soosibir.ru/images/siberia-logo-whit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69" y="3108974"/>
            <a:ext cx="448161" cy="4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2" descr="http://golden-f.ru/assets/img/logotyp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61" y="2891305"/>
            <a:ext cx="981892" cy="1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Анна\Desktop\savelev_foto_0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1200"/>
          <a:stretch/>
        </p:blipFill>
        <p:spPr bwMode="auto">
          <a:xfrm>
            <a:off x="4723289" y="3727041"/>
            <a:ext cx="525600" cy="689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НКСО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01" y="3681215"/>
            <a:ext cx="316139" cy="3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0" descr="http://www.appraiser.ru/UserFiles/Image/b/TA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79" y="3727041"/>
            <a:ext cx="622000" cy="2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Анна\Desktop\Аштаев.jpg"/>
          <p:cNvPicPr>
            <a:picLocks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t="35596" r="64802" b="42891"/>
          <a:stretch/>
        </p:blipFill>
        <p:spPr bwMode="auto">
          <a:xfrm>
            <a:off x="4723289" y="4639606"/>
            <a:ext cx="5256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pbs.twimg.com/profile_images/1120196322/image_400x40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00" y="1126793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C:\Users\Анна\Desktop\захматов.jpg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78" y="5553135"/>
            <a:ext cx="5256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410848" y="6464369"/>
            <a:ext cx="3801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https://www.facebook.com/groups/898907913491876/</a:t>
            </a:r>
            <a:endParaRPr lang="ru-RU" sz="1200" b="1" dirty="0"/>
          </a:p>
        </p:txBody>
      </p:sp>
      <p:pic>
        <p:nvPicPr>
          <p:cNvPr id="86" name="Picture 6" descr="http://iconizer.net/files/Social_Networks_Pro_Icons/orig/Facebook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6395912"/>
            <a:ext cx="399159" cy="3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http://cs617323.vk.me/v617323347/116d5/xVjC28XPEj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88" y="1037290"/>
            <a:ext cx="402284" cy="3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0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88" y="5544385"/>
            <a:ext cx="329584" cy="5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noa.ru/template/cement/img/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21288"/>
            <a:ext cx="703532" cy="2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Картинки по запросу ассоциация компаний обслуживающих недвижимость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09" y="3727041"/>
            <a:ext cx="691659" cy="4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лукойл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17750" r="32918" b="18021"/>
          <a:stretch/>
        </p:blipFill>
        <p:spPr bwMode="auto">
          <a:xfrm>
            <a:off x="8083705" y="4639606"/>
            <a:ext cx="448735" cy="5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Картинки по запросу ассоциация российских банков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71259"/>
            <a:ext cx="380211" cy="2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с двумя скругленными соседними углами 61"/>
          <p:cNvSpPr/>
          <p:nvPr/>
        </p:nvSpPr>
        <p:spPr>
          <a:xfrm flipV="1">
            <a:off x="74611" y="-27384"/>
            <a:ext cx="8808913" cy="646331"/>
          </a:xfrm>
          <a:prstGeom prst="round2SameRect">
            <a:avLst/>
          </a:prstGeom>
          <a:solidFill>
            <a:srgbClr val="FFFFFF">
              <a:alpha val="40000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-6353" y="-27384"/>
            <a:ext cx="906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РАБОЧАЯ ГРУППА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о подготовке Методических рекомендаций «Анализ и исследование </a:t>
            </a:r>
            <a:r>
              <a:rPr lang="ru-RU" sz="1200" b="1" dirty="0"/>
              <a:t>рынка </a:t>
            </a:r>
            <a:r>
              <a:rPr lang="ru-RU" sz="1200" b="1" dirty="0" smtClean="0"/>
              <a:t>недвижимости»</a:t>
            </a:r>
          </a:p>
          <a:p>
            <a:pPr algn="ctr"/>
            <a:r>
              <a:rPr lang="ru-RU" sz="1100" b="1" dirty="0" smtClean="0"/>
              <a:t>Протокол </a:t>
            </a:r>
            <a:r>
              <a:rPr lang="ru-RU" sz="1100" b="1" dirty="0"/>
              <a:t>заседания Комитета по оценочной деятельности Ассоциации Российский Банков  от 24.03.2015 </a:t>
            </a:r>
            <a:r>
              <a:rPr lang="ru-RU" sz="1100" b="1" dirty="0" smtClean="0"/>
              <a:t>г.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58" name="Picture 3" descr="\\Enterprise\mr\РАЗНОЕ\логотипы\НП\РГУД\GUD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64" y="2359453"/>
            <a:ext cx="477076" cy="3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12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24075" y="991443"/>
            <a:ext cx="554355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dirty="0"/>
              <a:t>Кластеризация</a:t>
            </a:r>
            <a:endParaRPr lang="ru-RU" sz="1400" b="1" dirty="0">
              <a:latin typeface="Calibri" charset="0"/>
            </a:endParaRPr>
          </a:p>
        </p:txBody>
      </p:sp>
      <p:sp>
        <p:nvSpPr>
          <p:cNvPr id="1136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850" y="1423243"/>
            <a:ext cx="4319588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C00000"/>
                </a:solidFill>
                <a:latin typeface="Calibri" charset="0"/>
              </a:rPr>
              <a:t>1 уровень дифференциации: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22588"/>
              </p:ext>
            </p:extLst>
          </p:nvPr>
        </p:nvGraphicFramePr>
        <p:xfrm>
          <a:off x="2484438" y="1639143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3413" y="1666131"/>
            <a:ext cx="1728787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 dirty="0">
                <a:latin typeface="Calibri" charset="0"/>
              </a:rPr>
              <a:t>по типам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188" y="2070943"/>
            <a:ext cx="1728787" cy="2778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зонам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188" y="2502743"/>
            <a:ext cx="1728787" cy="2778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размерам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2438" y="1613743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4213" y="1608981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938" y="1610568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0788" y="1604218"/>
            <a:ext cx="57467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Г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98024"/>
              </p:ext>
            </p:extLst>
          </p:nvPr>
        </p:nvGraphicFramePr>
        <p:xfrm>
          <a:off x="2484438" y="2070943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92438" y="2047131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4213" y="2040781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6938" y="2042368"/>
            <a:ext cx="5762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70788" y="2036018"/>
            <a:ext cx="574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n-ea"/>
              </a:rPr>
              <a:t>4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67770"/>
              </p:ext>
            </p:extLst>
          </p:nvPr>
        </p:nvGraphicFramePr>
        <p:xfrm>
          <a:off x="2489200" y="2485281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97200" y="2459881"/>
            <a:ext cx="576263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8975" y="2455118"/>
            <a:ext cx="576263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3288" y="2455118"/>
            <a:ext cx="57467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5550" y="2450356"/>
            <a:ext cx="576263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charset="0"/>
              </a:rPr>
              <a:t>г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850" y="2791668"/>
            <a:ext cx="4319588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C00000"/>
                </a:solidFill>
                <a:latin typeface="Calibri" charset="0"/>
              </a:rPr>
              <a:t>2 уровень дифференциации: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213" y="3079006"/>
            <a:ext cx="1727200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типам и зонам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213" y="3510806"/>
            <a:ext cx="1727200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типам и размерам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4375" y="3971181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зонам и  размерам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56290"/>
              </p:ext>
            </p:extLst>
          </p:nvPr>
        </p:nvGraphicFramePr>
        <p:xfrm>
          <a:off x="2484438" y="3007568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А1                                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Б1                               Б2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В1                              В2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Г1                                Г2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А3                                А4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</a:t>
                      </a: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Б3                               Б4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В3                              В4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Г3                                Г4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63629"/>
              </p:ext>
            </p:extLst>
          </p:nvPr>
        </p:nvGraphicFramePr>
        <p:xfrm>
          <a:off x="2478088" y="3474293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</a:t>
                      </a:r>
                      <a:r>
                        <a:rPr kumimoji="0" lang="ru-RU" sz="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Аа</a:t>
                      </a: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                   Аб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Ба                                Бб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Ва                              Вб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Га                                Гб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Ав                                 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</a:t>
                      </a:r>
                      <a:r>
                        <a:rPr kumimoji="0" lang="ru-RU" sz="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Бв</a:t>
                      </a: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                   </a:t>
                      </a:r>
                      <a:r>
                        <a:rPr kumimoji="0" lang="ru-RU" sz="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Бг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Вв                              Вг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Гв                                Гг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44288"/>
              </p:ext>
            </p:extLst>
          </p:nvPr>
        </p:nvGraphicFramePr>
        <p:xfrm>
          <a:off x="2478088" y="3931493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1а                                 1б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 2а                               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3а                              3б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4а                               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1в                                 1г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 2в                               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3в                              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 4в                               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395288" y="4591893"/>
            <a:ext cx="4321175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C00000"/>
                </a:solidFill>
                <a:latin typeface="Calibri" charset="0"/>
              </a:rPr>
              <a:t>3 уровень дифференциации: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5650" y="5455493"/>
            <a:ext cx="1728788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>
                <a:latin typeface="Calibri" charset="0"/>
              </a:rPr>
              <a:t>по типам, </a:t>
            </a:r>
          </a:p>
          <a:p>
            <a:pPr algn="r" eaLnBrk="1" hangingPunct="1"/>
            <a:r>
              <a:rPr lang="ru-RU" sz="1200">
                <a:latin typeface="Calibri" charset="0"/>
              </a:rPr>
              <a:t>зонам </a:t>
            </a:r>
          </a:p>
          <a:p>
            <a:pPr algn="r" eaLnBrk="1" hangingPunct="1"/>
            <a:r>
              <a:rPr lang="ru-RU" sz="1200">
                <a:latin typeface="Calibri" charset="0"/>
              </a:rPr>
              <a:t>и размерам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881313" y="4660156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686050" y="4807793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067050" y="4796681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3651250" y="4639518"/>
            <a:ext cx="6350" cy="1536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460750" y="4787156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841750" y="4776043"/>
            <a:ext cx="0" cy="144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413250" y="4626818"/>
            <a:ext cx="0" cy="1600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216400" y="4774456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597400" y="4764931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5148263" y="4591893"/>
            <a:ext cx="0" cy="15986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973638" y="4737943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332413" y="4728418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905500" y="4609356"/>
            <a:ext cx="0" cy="1600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708650" y="4756993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089650" y="4745881"/>
            <a:ext cx="0" cy="144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667500" y="4641106"/>
            <a:ext cx="0" cy="1600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470650" y="4788743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851650" y="4777631"/>
            <a:ext cx="0" cy="144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7442200" y="4653806"/>
            <a:ext cx="0" cy="1600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245350" y="4801443"/>
            <a:ext cx="0" cy="1439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626350" y="4790331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8204200" y="4509343"/>
            <a:ext cx="0" cy="1600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8007350" y="4656981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388350" y="4647456"/>
            <a:ext cx="0" cy="1439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Таблица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91311"/>
              </p:ext>
            </p:extLst>
          </p:nvPr>
        </p:nvGraphicFramePr>
        <p:xfrm>
          <a:off x="2484438" y="4926856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А1а                               А2а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Б1а                               Б2а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В1а                             В2а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Г1а                               Г2а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А3а                               А4а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Б3а                               Б4а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В3а                             В4а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Г3а                               Г4а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1" name="Таблица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34893"/>
              </p:ext>
            </p:extLst>
          </p:nvPr>
        </p:nvGraphicFramePr>
        <p:xfrm>
          <a:off x="2484438" y="5384056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А1б                              А2б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Б1б                               Б2б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В1б                            В2б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Г1б                              Г2б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А3б                              А4б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Б3б                               Б4б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В3б                            В4б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Г3б                               Г4б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2" name="Таблица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57461"/>
              </p:ext>
            </p:extLst>
          </p:nvPr>
        </p:nvGraphicFramePr>
        <p:xfrm>
          <a:off x="2484438" y="5815856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А1в                              А2в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Б1в                               Б2в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В1в                            В2в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Г1в                              Г2в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А3в                              А4в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Б3в                               Б4в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В3в                            В4в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Г3в                               Г4в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Таблица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27971"/>
              </p:ext>
            </p:extLst>
          </p:nvPr>
        </p:nvGraphicFramePr>
        <p:xfrm>
          <a:off x="2484438" y="6273056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А1г                              А2г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Б1г                                Б2г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В1г                             В2г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Г1г                               Г2г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А3г                              А4г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Б3г                                Б4г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 В3г                              В4г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          Г3г                               Г4г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3228976" y="2996952"/>
            <a:ext cx="47624" cy="37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995738" y="1567706"/>
            <a:ext cx="61912" cy="517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767581" y="2955478"/>
            <a:ext cx="45719" cy="371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508625" y="1196975"/>
            <a:ext cx="53975" cy="54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239173" y="2909143"/>
            <a:ext cx="53678" cy="372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019925" y="1423243"/>
            <a:ext cx="53975" cy="531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790181" y="3022425"/>
            <a:ext cx="45719" cy="364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879" name="TextBox 123"/>
          <p:cNvSpPr txBox="1">
            <a:spLocks noChangeArrowheads="1"/>
          </p:cNvSpPr>
          <p:nvPr/>
        </p:nvSpPr>
        <p:spPr bwMode="auto">
          <a:xfrm>
            <a:off x="8675688" y="991443"/>
            <a:ext cx="407987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3880" name="TextBox 124"/>
          <p:cNvSpPr txBox="1">
            <a:spLocks noChangeArrowheads="1"/>
          </p:cNvSpPr>
          <p:nvPr/>
        </p:nvSpPr>
        <p:spPr bwMode="auto">
          <a:xfrm>
            <a:off x="8658225" y="2072531"/>
            <a:ext cx="452438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3881" name="TextBox 125"/>
          <p:cNvSpPr txBox="1">
            <a:spLocks noChangeArrowheads="1"/>
          </p:cNvSpPr>
          <p:nvPr/>
        </p:nvSpPr>
        <p:spPr bwMode="auto">
          <a:xfrm>
            <a:off x="8650288" y="3480643"/>
            <a:ext cx="452437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13882" name="TextBox 126"/>
          <p:cNvSpPr txBox="1">
            <a:spLocks noChangeArrowheads="1"/>
          </p:cNvSpPr>
          <p:nvPr/>
        </p:nvSpPr>
        <p:spPr bwMode="auto">
          <a:xfrm>
            <a:off x="8647113" y="5580906"/>
            <a:ext cx="450850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935538" y="6609159"/>
            <a:ext cx="4103687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rgbClr val="7F7F7F"/>
                </a:solidFill>
                <a:latin typeface="Calibri" charset="0"/>
              </a:rPr>
              <a:t>Согласно методологии </a:t>
            </a:r>
            <a:r>
              <a:rPr lang="ru-RU" sz="1200" b="1" dirty="0" err="1">
                <a:solidFill>
                  <a:srgbClr val="7F7F7F"/>
                </a:solidFill>
                <a:latin typeface="Calibri" charset="0"/>
              </a:rPr>
              <a:t>Стерника</a:t>
            </a:r>
            <a:r>
              <a:rPr lang="ru-RU" sz="1200" b="1" dirty="0">
                <a:solidFill>
                  <a:srgbClr val="7F7F7F"/>
                </a:solidFill>
                <a:latin typeface="Calibri" charset="0"/>
              </a:rPr>
              <a:t> Г.М.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74638" y="261367"/>
            <a:ext cx="88693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82142" y="262111"/>
            <a:ext cx="88693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4638" y="261367"/>
            <a:ext cx="88693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274638" y="261367"/>
            <a:ext cx="88693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" name="Прямоугольник с одним скругленным углом 127"/>
          <p:cNvSpPr/>
          <p:nvPr/>
        </p:nvSpPr>
        <p:spPr>
          <a:xfrm>
            <a:off x="179512" y="44624"/>
            <a:ext cx="8787885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charset="0"/>
              </a:rPr>
              <a:t>СУЩНОСТЬ МЕТОДОЛОГИИ ВЫБОРОЧНОГО СТАТИСТИЧЕСКОГО АНАЛИЗА  НА ОСНОВЕ  ДИСКРЕТНЫХ ЧИСЛОВЫХ ПРОСТРАНСТВЕННО-ПАРАМЕТРИЧЕСКИХ И ДИНАМИЧЕСКИХ РЯДОВ. ПОСТРОЕНИЕ ДППМ</a:t>
            </a:r>
          </a:p>
        </p:txBody>
      </p:sp>
      <p:sp>
        <p:nvSpPr>
          <p:cNvPr id="129" name="Пятиугольник 128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4797152"/>
            <a:ext cx="3816424" cy="1954381"/>
          </a:xfrm>
          <a:prstGeom prst="rect">
            <a:avLst/>
          </a:prstGeom>
          <a:gradFill>
            <a:gsLst>
              <a:gs pos="0">
                <a:srgbClr val="FFFFFF"/>
              </a:gs>
              <a:gs pos="17999">
                <a:srgbClr val="FFFFFF"/>
              </a:gs>
              <a:gs pos="78000">
                <a:srgbClr val="CFCFC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Neo Sans Pro" pitchFamily="34" charset="0"/>
              </a:rPr>
              <a:t>Коммуникации</a:t>
            </a:r>
            <a:endParaRPr lang="ru-RU" sz="1100" b="1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21. Электроснабжение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22. Водоснабжение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23. Водоотведение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24. Отопление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25. Газоснабжение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26. Вентиляция, кондиционирование, </a:t>
            </a:r>
            <a:r>
              <a:rPr lang="ru-RU" sz="1100" dirty="0" err="1" smtClean="0">
                <a:latin typeface="Neo Sans Pro" pitchFamily="34" charset="0"/>
              </a:rPr>
              <a:t>климатсистемы</a:t>
            </a:r>
            <a:endParaRPr lang="ru-RU" sz="1100" dirty="0" smtClean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27. Контроль доступа и видеонаблюдение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28. Интернет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29. Система автоматизированного управления инженерными коммуникациями</a:t>
            </a:r>
            <a:endParaRPr lang="ru-RU" sz="1100" dirty="0">
              <a:latin typeface="Neo Sans Pro" pitchFamily="34" charset="0"/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4067944" y="44624"/>
            <a:ext cx="4896544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9714" y="122382"/>
            <a:ext cx="798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Характеристики объекта недвижимости</a:t>
            </a:r>
            <a:endParaRPr lang="ru-RU" sz="2000" b="1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3816424" cy="2292935"/>
          </a:xfrm>
          <a:prstGeom prst="rect">
            <a:avLst/>
          </a:prstGeom>
          <a:gradFill>
            <a:gsLst>
              <a:gs pos="0">
                <a:srgbClr val="FFDB9B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Neo Sans Pro" pitchFamily="34" charset="0"/>
              </a:rPr>
              <a:t>Экономические</a:t>
            </a:r>
          </a:p>
          <a:p>
            <a:r>
              <a:rPr lang="ru-RU" sz="1100" dirty="0" smtClean="0">
                <a:latin typeface="Neo Sans Pro" pitchFamily="34" charset="0"/>
              </a:rPr>
              <a:t>1. Тип </a:t>
            </a:r>
            <a:r>
              <a:rPr lang="ru-RU" sz="1100" dirty="0">
                <a:latin typeface="Neo Sans Pro" pitchFamily="34" charset="0"/>
              </a:rPr>
              <a:t>операции</a:t>
            </a:r>
          </a:p>
          <a:p>
            <a:r>
              <a:rPr lang="ru-RU" sz="1100" dirty="0" smtClean="0">
                <a:latin typeface="Neo Sans Pro" pitchFamily="34" charset="0"/>
              </a:rPr>
              <a:t>2. Цена </a:t>
            </a:r>
            <a:r>
              <a:rPr lang="ru-RU" sz="1100" dirty="0">
                <a:latin typeface="Neo Sans Pro" pitchFamily="34" charset="0"/>
              </a:rPr>
              <a:t>полная</a:t>
            </a:r>
          </a:p>
          <a:p>
            <a:r>
              <a:rPr lang="ru-RU" sz="1100" dirty="0" smtClean="0">
                <a:latin typeface="Neo Sans Pro" pitchFamily="34" charset="0"/>
              </a:rPr>
              <a:t>3. Удельная </a:t>
            </a:r>
            <a:r>
              <a:rPr lang="ru-RU" sz="1100" dirty="0">
                <a:latin typeface="Neo Sans Pro" pitchFamily="34" charset="0"/>
              </a:rPr>
              <a:t>цена</a:t>
            </a:r>
          </a:p>
          <a:p>
            <a:r>
              <a:rPr lang="ru-RU" sz="1100" dirty="0" smtClean="0">
                <a:latin typeface="Neo Sans Pro" pitchFamily="34" charset="0"/>
              </a:rPr>
              <a:t>4. Кадастровая </a:t>
            </a:r>
            <a:r>
              <a:rPr lang="ru-RU" sz="1100" dirty="0">
                <a:latin typeface="Neo Sans Pro" pitchFamily="34" charset="0"/>
              </a:rPr>
              <a:t>стоимость</a:t>
            </a:r>
          </a:p>
          <a:p>
            <a:r>
              <a:rPr lang="ru-RU" sz="1100" dirty="0" smtClean="0">
                <a:latin typeface="Neo Sans Pro" pitchFamily="34" charset="0"/>
              </a:rPr>
              <a:t>5. УПКС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6. Тип </a:t>
            </a:r>
            <a:r>
              <a:rPr lang="ru-RU" sz="1100" dirty="0">
                <a:latin typeface="Neo Sans Pro" pitchFamily="34" charset="0"/>
              </a:rPr>
              <a:t>рынка/Стадия строительства</a:t>
            </a:r>
          </a:p>
          <a:p>
            <a:r>
              <a:rPr lang="ru-RU" sz="1100" dirty="0" smtClean="0">
                <a:latin typeface="Neo Sans Pro" pitchFamily="34" charset="0"/>
              </a:rPr>
              <a:t>7. Условия </a:t>
            </a:r>
            <a:r>
              <a:rPr lang="ru-RU" sz="1100" dirty="0">
                <a:latin typeface="Neo Sans Pro" pitchFamily="34" charset="0"/>
              </a:rPr>
              <a:t>продажи</a:t>
            </a:r>
          </a:p>
          <a:p>
            <a:r>
              <a:rPr lang="ru-RU" sz="1100" dirty="0" smtClean="0">
                <a:latin typeface="Neo Sans Pro" pitchFamily="34" charset="0"/>
              </a:rPr>
              <a:t>8. Дата </a:t>
            </a:r>
            <a:r>
              <a:rPr lang="ru-RU" sz="1100" dirty="0">
                <a:latin typeface="Neo Sans Pro" pitchFamily="34" charset="0"/>
              </a:rPr>
              <a:t>начала </a:t>
            </a:r>
            <a:r>
              <a:rPr lang="ru-RU" sz="1100" dirty="0" smtClean="0">
                <a:latin typeface="Neo Sans Pro" pitchFamily="34" charset="0"/>
              </a:rPr>
              <a:t>операции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9. Дата </a:t>
            </a:r>
            <a:r>
              <a:rPr lang="ru-RU" sz="1100" dirty="0">
                <a:latin typeface="Neo Sans Pro" pitchFamily="34" charset="0"/>
              </a:rPr>
              <a:t>окончания </a:t>
            </a:r>
            <a:r>
              <a:rPr lang="ru-RU" sz="1100" dirty="0" smtClean="0">
                <a:latin typeface="Neo Sans Pro" pitchFamily="34" charset="0"/>
              </a:rPr>
              <a:t>операции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10. Источник данных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11. Качество </a:t>
            </a:r>
            <a:r>
              <a:rPr lang="ru-RU" sz="1100" dirty="0">
                <a:latin typeface="Neo Sans Pro" pitchFamily="34" charset="0"/>
              </a:rPr>
              <a:t>управления (УК)</a:t>
            </a:r>
          </a:p>
          <a:p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990140" y="692696"/>
            <a:ext cx="3614308" cy="93871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Neo Sans Pro" pitchFamily="34" charset="0"/>
              </a:rPr>
              <a:t>Тип объекта</a:t>
            </a:r>
          </a:p>
          <a:p>
            <a:r>
              <a:rPr lang="ru-RU" sz="1100" dirty="0" smtClean="0">
                <a:latin typeface="Neo Sans Pro" pitchFamily="34" charset="0"/>
              </a:rPr>
              <a:t>30. Подвид </a:t>
            </a:r>
            <a:r>
              <a:rPr lang="ru-RU" sz="1100" dirty="0">
                <a:latin typeface="Neo Sans Pro" pitchFamily="34" charset="0"/>
              </a:rPr>
              <a:t>ГП</a:t>
            </a:r>
          </a:p>
          <a:p>
            <a:r>
              <a:rPr lang="ru-RU" sz="1100" dirty="0" smtClean="0">
                <a:latin typeface="Neo Sans Pro" pitchFamily="34" charset="0"/>
              </a:rPr>
              <a:t>31. Вид </a:t>
            </a:r>
            <a:r>
              <a:rPr lang="ru-RU" sz="1100" dirty="0">
                <a:latin typeface="Neo Sans Pro" pitchFamily="34" charset="0"/>
              </a:rPr>
              <a:t>ГП</a:t>
            </a:r>
          </a:p>
          <a:p>
            <a:r>
              <a:rPr lang="ru-RU" sz="1100" dirty="0" smtClean="0">
                <a:latin typeface="Neo Sans Pro" pitchFamily="34" charset="0"/>
              </a:rPr>
              <a:t>32. Класс </a:t>
            </a:r>
            <a:r>
              <a:rPr lang="ru-RU" sz="1100" dirty="0">
                <a:latin typeface="Neo Sans Pro" pitchFamily="34" charset="0"/>
              </a:rPr>
              <a:t>дома</a:t>
            </a:r>
          </a:p>
          <a:p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3816424" cy="1954381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Neo Sans Pro" pitchFamily="34" charset="0"/>
              </a:rPr>
              <a:t>Местоположение</a:t>
            </a:r>
          </a:p>
          <a:p>
            <a:r>
              <a:rPr lang="ru-RU" sz="1100" dirty="0" smtClean="0">
                <a:latin typeface="Neo Sans Pro" pitchFamily="34" charset="0"/>
              </a:rPr>
              <a:t>12. Район, населённый пункт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13. Административный округ, градостроительная зона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14. Ценовая </a:t>
            </a:r>
            <a:r>
              <a:rPr lang="ru-RU" sz="1100" dirty="0">
                <a:latin typeface="Neo Sans Pro" pitchFamily="34" charset="0"/>
              </a:rPr>
              <a:t>зона, ценность зоны, Индекс ценности зоны</a:t>
            </a:r>
          </a:p>
          <a:p>
            <a:r>
              <a:rPr lang="ru-RU" sz="1100" dirty="0" smtClean="0">
                <a:latin typeface="Neo Sans Pro" pitchFamily="34" charset="0"/>
              </a:rPr>
              <a:t>15. Наименование </a:t>
            </a:r>
            <a:r>
              <a:rPr lang="ru-RU" sz="1100" dirty="0">
                <a:latin typeface="Neo Sans Pro" pitchFamily="34" charset="0"/>
              </a:rPr>
              <a:t>ООТ</a:t>
            </a:r>
          </a:p>
          <a:p>
            <a:r>
              <a:rPr lang="ru-RU" sz="1100" dirty="0" smtClean="0">
                <a:latin typeface="Neo Sans Pro" pitchFamily="34" charset="0"/>
              </a:rPr>
              <a:t>16. Удаленность </a:t>
            </a:r>
            <a:r>
              <a:rPr lang="ru-RU" sz="1100" dirty="0">
                <a:latin typeface="Neo Sans Pro" pitchFamily="34" charset="0"/>
              </a:rPr>
              <a:t>от ООТ</a:t>
            </a:r>
          </a:p>
          <a:p>
            <a:r>
              <a:rPr lang="ru-RU" sz="1100" dirty="0" smtClean="0">
                <a:latin typeface="Neo Sans Pro" pitchFamily="34" charset="0"/>
              </a:rPr>
              <a:t>17. Пешеходный </a:t>
            </a:r>
            <a:r>
              <a:rPr lang="ru-RU" sz="1100" dirty="0">
                <a:latin typeface="Neo Sans Pro" pitchFamily="34" charset="0"/>
              </a:rPr>
              <a:t>трафик</a:t>
            </a:r>
          </a:p>
          <a:p>
            <a:r>
              <a:rPr lang="ru-RU" sz="1100" dirty="0" smtClean="0">
                <a:latin typeface="Neo Sans Pro" pitchFamily="34" charset="0"/>
              </a:rPr>
              <a:t>18. Автомобильный трафик</a:t>
            </a:r>
          </a:p>
          <a:p>
            <a:r>
              <a:rPr lang="ru-RU" sz="1100" dirty="0" smtClean="0">
                <a:latin typeface="Neo Sans Pro" pitchFamily="34" charset="0"/>
              </a:rPr>
              <a:t>19. Ценность магистрали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20. Удалённость </a:t>
            </a:r>
            <a:r>
              <a:rPr lang="ru-RU" sz="1100" dirty="0">
                <a:latin typeface="Neo Sans Pro" pitchFamily="34" charset="0"/>
              </a:rPr>
              <a:t>от </a:t>
            </a:r>
            <a:r>
              <a:rPr lang="ru-RU" sz="1100" dirty="0" smtClean="0">
                <a:latin typeface="Neo Sans Pro" pitchFamily="34" charset="0"/>
              </a:rPr>
              <a:t>магистрали</a:t>
            </a:r>
            <a:endParaRPr lang="ru-RU" sz="1100" dirty="0">
              <a:latin typeface="Neo Sans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4441" y="1484785"/>
            <a:ext cx="3630007" cy="515719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Neo Sans Pro" pitchFamily="34" charset="0"/>
              </a:rPr>
              <a:t>Технические</a:t>
            </a:r>
          </a:p>
          <a:p>
            <a:r>
              <a:rPr lang="ru-RU" sz="1100" dirty="0" smtClean="0">
                <a:latin typeface="Neo Sans Pro" pitchFamily="34" charset="0"/>
              </a:rPr>
              <a:t>33. Площадь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34. Количество комнат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35. Высота </a:t>
            </a:r>
            <a:r>
              <a:rPr lang="ru-RU" sz="1100" dirty="0">
                <a:latin typeface="Neo Sans Pro" pitchFamily="34" charset="0"/>
              </a:rPr>
              <a:t>потолков</a:t>
            </a:r>
          </a:p>
          <a:p>
            <a:r>
              <a:rPr lang="ru-RU" sz="1100" dirty="0" smtClean="0">
                <a:latin typeface="Neo Sans Pro" pitchFamily="34" charset="0"/>
              </a:rPr>
              <a:t>36. Год </a:t>
            </a:r>
            <a:r>
              <a:rPr lang="ru-RU" sz="1100" dirty="0">
                <a:latin typeface="Neo Sans Pro" pitchFamily="34" charset="0"/>
              </a:rPr>
              <a:t>постройки</a:t>
            </a:r>
          </a:p>
          <a:p>
            <a:r>
              <a:rPr lang="ru-RU" sz="1100" dirty="0" smtClean="0">
                <a:latin typeface="Neo Sans Pro" pitchFamily="34" charset="0"/>
              </a:rPr>
              <a:t>37. Материал </a:t>
            </a:r>
            <a:r>
              <a:rPr lang="ru-RU" sz="1100" dirty="0">
                <a:latin typeface="Neo Sans Pro" pitchFamily="34" charset="0"/>
              </a:rPr>
              <a:t>стен</a:t>
            </a:r>
          </a:p>
          <a:p>
            <a:r>
              <a:rPr lang="ru-RU" sz="1100" dirty="0" smtClean="0">
                <a:latin typeface="Neo Sans Pro" pitchFamily="34" charset="0"/>
              </a:rPr>
              <a:t>38. Группа </a:t>
            </a:r>
            <a:r>
              <a:rPr lang="ru-RU" sz="1100" dirty="0">
                <a:latin typeface="Neo Sans Pro" pitchFamily="34" charset="0"/>
              </a:rPr>
              <a:t>капитальности</a:t>
            </a:r>
          </a:p>
          <a:p>
            <a:r>
              <a:rPr lang="ru-RU" sz="1100" dirty="0" smtClean="0">
                <a:latin typeface="Neo Sans Pro" pitchFamily="34" charset="0"/>
              </a:rPr>
              <a:t>39. Техническое </a:t>
            </a:r>
            <a:r>
              <a:rPr lang="ru-RU" sz="1100" dirty="0">
                <a:latin typeface="Neo Sans Pro" pitchFamily="34" charset="0"/>
              </a:rPr>
              <a:t>состояние</a:t>
            </a:r>
          </a:p>
          <a:p>
            <a:r>
              <a:rPr lang="ru-RU" sz="1100" dirty="0" smtClean="0">
                <a:latin typeface="Neo Sans Pro" pitchFamily="34" charset="0"/>
              </a:rPr>
              <a:t>40. Туалет/Санузел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41. Этаж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42. Этажность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43. Балкон/лоджия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44. Тип </a:t>
            </a:r>
            <a:r>
              <a:rPr lang="ru-RU" sz="1100" dirty="0">
                <a:latin typeface="Neo Sans Pro" pitchFamily="34" charset="0"/>
              </a:rPr>
              <a:t>кухни</a:t>
            </a:r>
          </a:p>
          <a:p>
            <a:r>
              <a:rPr lang="ru-RU" sz="1100" dirty="0" smtClean="0">
                <a:latin typeface="Neo Sans Pro" pitchFamily="34" charset="0"/>
              </a:rPr>
              <a:t>45. Вид </a:t>
            </a:r>
            <a:r>
              <a:rPr lang="ru-RU" sz="1100" dirty="0">
                <a:latin typeface="Neo Sans Pro" pitchFamily="34" charset="0"/>
              </a:rPr>
              <a:t>из окна</a:t>
            </a:r>
          </a:p>
          <a:p>
            <a:r>
              <a:rPr lang="ru-RU" sz="1100" dirty="0" smtClean="0">
                <a:latin typeface="Neo Sans Pro" pitchFamily="34" charset="0"/>
              </a:rPr>
              <a:t>46. Планировка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47. Уровень </a:t>
            </a:r>
            <a:r>
              <a:rPr lang="ru-RU" sz="1100" dirty="0">
                <a:latin typeface="Neo Sans Pro" pitchFamily="34" charset="0"/>
              </a:rPr>
              <a:t>отделки</a:t>
            </a:r>
          </a:p>
          <a:p>
            <a:r>
              <a:rPr lang="ru-RU" sz="1100" dirty="0" smtClean="0">
                <a:latin typeface="Neo Sans Pro" pitchFamily="34" charset="0"/>
              </a:rPr>
              <a:t>48. Состояние </a:t>
            </a:r>
            <a:r>
              <a:rPr lang="ru-RU" sz="1100" dirty="0">
                <a:latin typeface="Neo Sans Pro" pitchFamily="34" charset="0"/>
              </a:rPr>
              <a:t>мест общего </a:t>
            </a:r>
            <a:r>
              <a:rPr lang="ru-RU" sz="1100" dirty="0" smtClean="0">
                <a:latin typeface="Neo Sans Pro" pitchFamily="34" charset="0"/>
              </a:rPr>
              <a:t>пользования</a:t>
            </a:r>
          </a:p>
          <a:p>
            <a:r>
              <a:rPr lang="ru-RU" sz="1100" dirty="0" smtClean="0">
                <a:latin typeface="Neo Sans Pro" pitchFamily="34" charset="0"/>
              </a:rPr>
              <a:t>49. Благоустройство </a:t>
            </a:r>
            <a:r>
              <a:rPr lang="ru-RU" sz="1100" dirty="0">
                <a:latin typeface="Neo Sans Pro" pitchFamily="34" charset="0"/>
              </a:rPr>
              <a:t>территории</a:t>
            </a:r>
          </a:p>
          <a:p>
            <a:r>
              <a:rPr lang="ru-RU" sz="1100" dirty="0" smtClean="0">
                <a:latin typeface="Neo Sans Pro" pitchFamily="34" charset="0"/>
              </a:rPr>
              <a:t>50. Парковка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51. Удобство </a:t>
            </a:r>
            <a:r>
              <a:rPr lang="ru-RU" sz="1100" dirty="0">
                <a:latin typeface="Neo Sans Pro" pitchFamily="34" charset="0"/>
              </a:rPr>
              <a:t>парковки (подъезда автотранспорта с возможностью парковки)</a:t>
            </a:r>
          </a:p>
          <a:p>
            <a:r>
              <a:rPr lang="ru-RU" sz="1100" dirty="0" smtClean="0">
                <a:latin typeface="Neo Sans Pro" pitchFamily="34" charset="0"/>
              </a:rPr>
              <a:t>52. Доля </a:t>
            </a:r>
            <a:r>
              <a:rPr lang="ru-RU" sz="1100" dirty="0">
                <a:latin typeface="Neo Sans Pro" pitchFamily="34" charset="0"/>
              </a:rPr>
              <a:t>GLA в GBA (без учёта паркинга),%</a:t>
            </a:r>
          </a:p>
          <a:p>
            <a:r>
              <a:rPr lang="ru-RU" sz="1100" dirty="0" smtClean="0">
                <a:latin typeface="Neo Sans Pro" pitchFamily="34" charset="0"/>
              </a:rPr>
              <a:t>53. Входная </a:t>
            </a:r>
            <a:r>
              <a:rPr lang="ru-RU" sz="1100" dirty="0">
                <a:latin typeface="Neo Sans Pro" pitchFamily="34" charset="0"/>
              </a:rPr>
              <a:t>группа</a:t>
            </a:r>
          </a:p>
          <a:p>
            <a:r>
              <a:rPr lang="ru-RU" sz="1100" dirty="0" smtClean="0">
                <a:latin typeface="Neo Sans Pro" pitchFamily="34" charset="0"/>
              </a:rPr>
              <a:t>54. Архитектурный </a:t>
            </a:r>
            <a:r>
              <a:rPr lang="ru-RU" sz="1100" dirty="0">
                <a:latin typeface="Neo Sans Pro" pitchFamily="34" charset="0"/>
              </a:rPr>
              <a:t>стиль - решение фасада</a:t>
            </a:r>
          </a:p>
          <a:p>
            <a:r>
              <a:rPr lang="ru-RU" sz="1100" dirty="0" smtClean="0">
                <a:latin typeface="Neo Sans Pro" pitchFamily="34" charset="0"/>
              </a:rPr>
              <a:t>55. Идентифицирующие </a:t>
            </a:r>
            <a:r>
              <a:rPr lang="ru-RU" sz="1100" dirty="0">
                <a:latin typeface="Neo Sans Pro" pitchFamily="34" charset="0"/>
              </a:rPr>
              <a:t>признаки</a:t>
            </a:r>
          </a:p>
          <a:p>
            <a:r>
              <a:rPr lang="ru-RU" sz="1100" dirty="0" smtClean="0">
                <a:latin typeface="Neo Sans Pro" pitchFamily="34" charset="0"/>
              </a:rPr>
              <a:t>56. Дополнительные улучшения</a:t>
            </a:r>
            <a:endParaRPr lang="ru-RU" sz="1100" dirty="0">
              <a:latin typeface="Neo Sans Pro" pitchFamily="34" charset="0"/>
            </a:endParaRPr>
          </a:p>
          <a:p>
            <a:r>
              <a:rPr lang="ru-RU" sz="1100" dirty="0" smtClean="0">
                <a:latin typeface="Neo Sans Pro" pitchFamily="34" charset="0"/>
              </a:rPr>
              <a:t>57. Наличие </a:t>
            </a:r>
            <a:r>
              <a:rPr lang="ru-RU" sz="1100" dirty="0">
                <a:latin typeface="Neo Sans Pro" pitchFamily="34" charset="0"/>
              </a:rPr>
              <a:t>ж/д путей</a:t>
            </a:r>
          </a:p>
          <a:p>
            <a:r>
              <a:rPr lang="ru-RU" sz="1100" dirty="0" smtClean="0">
                <a:latin typeface="Neo Sans Pro" pitchFamily="34" charset="0"/>
              </a:rPr>
              <a:t>58. Год капитального ремонта </a:t>
            </a:r>
            <a:r>
              <a:rPr lang="ru-RU" sz="1100" dirty="0">
                <a:latin typeface="Neo Sans Pro" pitchFamily="34" charset="0"/>
              </a:rPr>
              <a:t>(Реконструкции)</a:t>
            </a:r>
          </a:p>
          <a:p>
            <a:r>
              <a:rPr lang="ru-RU" sz="1100" dirty="0" smtClean="0">
                <a:latin typeface="Neo Sans Pro" pitchFamily="34" charset="0"/>
              </a:rPr>
              <a:t>59. Износ</a:t>
            </a:r>
            <a:r>
              <a:rPr lang="ru-RU" sz="1100" dirty="0">
                <a:latin typeface="Neo Sans Pro" pitchFamily="34" charset="0"/>
              </a:rPr>
              <a:t>, %</a:t>
            </a:r>
          </a:p>
          <a:p>
            <a:r>
              <a:rPr lang="ru-RU" sz="1100" dirty="0" smtClean="0">
                <a:latin typeface="Neo Sans Pro" pitchFamily="34" charset="0"/>
              </a:rPr>
              <a:t>60. % готовности</a:t>
            </a:r>
            <a:endParaRPr lang="ru-RU" sz="1100" dirty="0">
              <a:latin typeface="Neo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19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56" y="1988840"/>
            <a:ext cx="89644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charset="0"/>
                <a:sym typeface="Symbol" charset="0"/>
              </a:rPr>
              <a:t>В терминах дискретных пространственно-параметрических моделей эта процедура включает статистическую обработку </a:t>
            </a:r>
            <a:r>
              <a:rPr lang="ru-RU" sz="1200" dirty="0" smtClean="0">
                <a:latin typeface="Calibri" charset="0"/>
                <a:sym typeface="Symbol" charset="0"/>
              </a:rPr>
              <a:t>выборок </a:t>
            </a:r>
            <a:r>
              <a:rPr lang="ru-RU" sz="1200" dirty="0">
                <a:latin typeface="Calibri" charset="0"/>
                <a:sym typeface="Symbol" charset="0"/>
              </a:rPr>
              <a:t>и определение основных </a:t>
            </a:r>
            <a:r>
              <a:rPr lang="ru-RU" sz="1200" dirty="0" smtClean="0">
                <a:latin typeface="Calibri" charset="0"/>
                <a:sym typeface="Symbol" charset="0"/>
              </a:rPr>
              <a:t>показателей выборки </a:t>
            </a:r>
            <a:r>
              <a:rPr lang="ru-RU" sz="1200" dirty="0">
                <a:latin typeface="Calibri" charset="0"/>
                <a:sym typeface="Symbol" charset="0"/>
              </a:rPr>
              <a:t>–  объема </a:t>
            </a:r>
            <a:r>
              <a:rPr lang="en-US" sz="1200" dirty="0">
                <a:latin typeface="Calibri" charset="0"/>
                <a:sym typeface="Symbol" charset="0"/>
              </a:rPr>
              <a:t>n</a:t>
            </a:r>
            <a:r>
              <a:rPr lang="ru-RU" sz="1200" dirty="0">
                <a:latin typeface="Calibri" charset="0"/>
                <a:sym typeface="Symbol" charset="0"/>
              </a:rPr>
              <a:t>, среднего </a:t>
            </a:r>
            <a:r>
              <a:rPr lang="en-US" sz="1200" dirty="0">
                <a:latin typeface="Calibri" charset="0"/>
                <a:sym typeface="Symbol" charset="0"/>
              </a:rPr>
              <a:t>x</a:t>
            </a:r>
            <a:r>
              <a:rPr lang="ru-RU" sz="1200" dirty="0">
                <a:latin typeface="Calibri" charset="0"/>
                <a:sym typeface="Symbol" charset="0"/>
              </a:rPr>
              <a:t>ср., размаха варьирования </a:t>
            </a:r>
            <a:r>
              <a:rPr lang="en-US" sz="1200" dirty="0">
                <a:latin typeface="Calibri" charset="0"/>
                <a:sym typeface="Symbol" charset="0"/>
              </a:rPr>
              <a:t>x</a:t>
            </a:r>
            <a:r>
              <a:rPr lang="ru-RU" sz="1200" dirty="0">
                <a:latin typeface="Calibri" charset="0"/>
                <a:sym typeface="Symbol" charset="0"/>
              </a:rPr>
              <a:t>мин. и </a:t>
            </a:r>
            <a:r>
              <a:rPr lang="en-US" sz="1200" dirty="0">
                <a:latin typeface="Calibri" charset="0"/>
                <a:sym typeface="Symbol" charset="0"/>
              </a:rPr>
              <a:t>x</a:t>
            </a:r>
            <a:r>
              <a:rPr lang="ru-RU" sz="1200" dirty="0">
                <a:latin typeface="Calibri" charset="0"/>
                <a:sym typeface="Symbol" charset="0"/>
              </a:rPr>
              <a:t>макс., дисперсии </a:t>
            </a:r>
            <a:r>
              <a:rPr lang="en-US" sz="1200" dirty="0">
                <a:latin typeface="Calibri" charset="0"/>
                <a:sym typeface="Symbol" charset="0"/>
              </a:rPr>
              <a:t>D</a:t>
            </a:r>
            <a:r>
              <a:rPr lang="ru-RU" sz="1200" dirty="0">
                <a:latin typeface="Calibri" charset="0"/>
                <a:sym typeface="Symbol" charset="0"/>
              </a:rPr>
              <a:t>, погрешности в определении среднего </a:t>
            </a:r>
            <a:r>
              <a:rPr lang="ru-RU" sz="1200" dirty="0" smtClean="0">
                <a:latin typeface="Calibri" charset="0"/>
                <a:sym typeface="Symbol" charset="0"/>
              </a:rPr>
              <a:t> и т.д.</a:t>
            </a:r>
          </a:p>
          <a:p>
            <a:pPr algn="ctr"/>
            <a:endParaRPr lang="ru-RU" sz="300" b="1" dirty="0">
              <a:latin typeface="Calibri" charset="0"/>
              <a:sym typeface="Symbol" charset="0"/>
            </a:endParaRPr>
          </a:p>
          <a:p>
            <a:pPr algn="ctr"/>
            <a:r>
              <a:rPr lang="en-US" sz="1600" b="1" dirty="0">
                <a:latin typeface="Calibri" charset="0"/>
                <a:sym typeface="Symbol" charset="0"/>
              </a:rPr>
              <a:t>X</a:t>
            </a:r>
            <a:r>
              <a:rPr lang="ru-RU" sz="1600" b="1" dirty="0">
                <a:latin typeface="Calibri" charset="0"/>
                <a:sym typeface="Symbol" charset="0"/>
              </a:rPr>
              <a:t> = {( </a:t>
            </a:r>
            <a:r>
              <a:rPr lang="en-US" sz="1600" b="1" dirty="0">
                <a:latin typeface="Calibri" charset="0"/>
                <a:sym typeface="Symbol" charset="0"/>
              </a:rPr>
              <a:t>n</a:t>
            </a:r>
            <a:r>
              <a:rPr lang="ru-RU" sz="1600" b="1" dirty="0">
                <a:latin typeface="Calibri" charset="0"/>
                <a:sym typeface="Symbol" charset="0"/>
              </a:rPr>
              <a:t>, </a:t>
            </a:r>
            <a:r>
              <a:rPr lang="ru-RU" sz="1600" b="1" dirty="0" err="1">
                <a:latin typeface="Calibri" charset="0"/>
                <a:sym typeface="Symbol" charset="0"/>
              </a:rPr>
              <a:t>Хср</a:t>
            </a:r>
            <a:r>
              <a:rPr lang="ru-RU" sz="1600" b="1" dirty="0">
                <a:latin typeface="Calibri" charset="0"/>
                <a:sym typeface="Symbol" charset="0"/>
              </a:rPr>
              <a:t>., </a:t>
            </a:r>
            <a:r>
              <a:rPr lang="ru-RU" sz="1600" b="1" dirty="0" err="1">
                <a:latin typeface="Calibri" charset="0"/>
                <a:sym typeface="Symbol" charset="0"/>
              </a:rPr>
              <a:t>Хмин</a:t>
            </a:r>
            <a:r>
              <a:rPr lang="ru-RU" sz="1600" b="1" dirty="0">
                <a:latin typeface="Calibri" charset="0"/>
                <a:sym typeface="Symbol" charset="0"/>
              </a:rPr>
              <a:t>. , </a:t>
            </a:r>
            <a:r>
              <a:rPr lang="ru-RU" sz="1600" b="1" dirty="0" err="1">
                <a:latin typeface="Calibri" charset="0"/>
                <a:sym typeface="Symbol" charset="0"/>
              </a:rPr>
              <a:t>Хмакс</a:t>
            </a:r>
            <a:r>
              <a:rPr lang="ru-RU" sz="1600" b="1" dirty="0">
                <a:latin typeface="Calibri" charset="0"/>
                <a:sym typeface="Symbol" charset="0"/>
              </a:rPr>
              <a:t>., </a:t>
            </a:r>
            <a:r>
              <a:rPr lang="en-US" sz="1600" b="1" dirty="0">
                <a:latin typeface="Calibri" charset="0"/>
                <a:sym typeface="Symbol" charset="0"/>
              </a:rPr>
              <a:t>D </a:t>
            </a:r>
            <a:r>
              <a:rPr lang="ru-RU" sz="1600" b="1" dirty="0">
                <a:latin typeface="Calibri" charset="0"/>
                <a:sym typeface="Symbol" charset="0"/>
              </a:rPr>
              <a:t>, </a:t>
            </a:r>
            <a:r>
              <a:rPr lang="ru-RU" sz="1600" b="1" dirty="0">
                <a:latin typeface="Calibri" charset="0"/>
              </a:rPr>
              <a:t>) </a:t>
            </a:r>
            <a:r>
              <a:rPr lang="ru-RU" sz="1600" b="1" dirty="0">
                <a:latin typeface="Calibri" charset="0"/>
                <a:sym typeface="Symbol" charset="0"/>
              </a:rPr>
              <a:t> </a:t>
            </a:r>
            <a:r>
              <a:rPr lang="en-US" sz="1600" b="1" dirty="0">
                <a:latin typeface="Calibri" charset="0"/>
                <a:sym typeface="Symbol" charset="0"/>
              </a:rPr>
              <a:t>T</a:t>
            </a:r>
            <a:r>
              <a:rPr lang="ru-RU" sz="1600" b="1" dirty="0">
                <a:latin typeface="Calibri" charset="0"/>
                <a:sym typeface="Symbol" charset="0"/>
              </a:rPr>
              <a:t>1</a:t>
            </a:r>
            <a:r>
              <a:rPr lang="en-US" sz="1600" b="1" dirty="0">
                <a:latin typeface="Calibri" charset="0"/>
                <a:sym typeface="Symbol" charset="0"/>
              </a:rPr>
              <a:t>M</a:t>
            </a:r>
            <a:r>
              <a:rPr lang="ru-RU" sz="1600" b="1" dirty="0">
                <a:latin typeface="Calibri" charset="0"/>
                <a:sym typeface="Symbol" charset="0"/>
              </a:rPr>
              <a:t>1</a:t>
            </a:r>
            <a:r>
              <a:rPr lang="en-US" sz="1600" b="1" dirty="0">
                <a:latin typeface="Calibri" charset="0"/>
                <a:sym typeface="Symbol" charset="0"/>
              </a:rPr>
              <a:t>R</a:t>
            </a:r>
            <a:r>
              <a:rPr lang="ru-RU" sz="1600" b="1" dirty="0">
                <a:latin typeface="Calibri" charset="0"/>
                <a:sym typeface="Symbol" charset="0"/>
              </a:rPr>
              <a:t>1} </a:t>
            </a:r>
            <a:r>
              <a:rPr lang="ru-RU" sz="1600" b="1" dirty="0" smtClean="0">
                <a:latin typeface="Calibri" charset="0"/>
                <a:sym typeface="Symbol" charset="0"/>
              </a:rPr>
              <a:t>, </a:t>
            </a:r>
            <a:r>
              <a:rPr lang="pt-BR" sz="1600" b="1" dirty="0" smtClean="0">
                <a:latin typeface="Calibri" charset="0"/>
                <a:sym typeface="Symbol" charset="0"/>
              </a:rPr>
              <a:t>{( </a:t>
            </a:r>
            <a:r>
              <a:rPr lang="pt-BR" sz="1600" b="1" dirty="0">
                <a:latin typeface="Calibri" charset="0"/>
                <a:sym typeface="Symbol" charset="0"/>
              </a:rPr>
              <a:t>n, </a:t>
            </a:r>
            <a:r>
              <a:rPr lang="ru-RU" sz="1600" b="1" dirty="0" err="1">
                <a:latin typeface="Calibri" charset="0"/>
                <a:sym typeface="Symbol" charset="0"/>
              </a:rPr>
              <a:t>Хср</a:t>
            </a:r>
            <a:r>
              <a:rPr lang="pt-BR" sz="1600" b="1" dirty="0">
                <a:latin typeface="Calibri" charset="0"/>
                <a:sym typeface="Symbol" charset="0"/>
              </a:rPr>
              <a:t>., </a:t>
            </a:r>
            <a:r>
              <a:rPr lang="ru-RU" sz="1600" b="1" dirty="0" err="1">
                <a:latin typeface="Calibri" charset="0"/>
                <a:sym typeface="Symbol" charset="0"/>
              </a:rPr>
              <a:t>Хмин</a:t>
            </a:r>
            <a:r>
              <a:rPr lang="pt-BR" sz="1600" b="1" dirty="0">
                <a:latin typeface="Calibri" charset="0"/>
                <a:sym typeface="Symbol" charset="0"/>
              </a:rPr>
              <a:t>. , </a:t>
            </a:r>
            <a:r>
              <a:rPr lang="ru-RU" sz="1600" b="1" dirty="0" err="1">
                <a:latin typeface="Calibri" charset="0"/>
                <a:sym typeface="Symbol" charset="0"/>
              </a:rPr>
              <a:t>Хмакс</a:t>
            </a:r>
            <a:r>
              <a:rPr lang="pt-BR" sz="1600" b="1" dirty="0">
                <a:latin typeface="Calibri" charset="0"/>
                <a:sym typeface="Symbol" charset="0"/>
              </a:rPr>
              <a:t>., D , </a:t>
            </a:r>
            <a:r>
              <a:rPr lang="ru-RU" sz="1600" b="1" dirty="0">
                <a:latin typeface="Calibri" charset="0"/>
                <a:sym typeface="Symbol" charset="0"/>
              </a:rPr>
              <a:t></a:t>
            </a:r>
            <a:r>
              <a:rPr lang="pt-BR" sz="1600" b="1" dirty="0">
                <a:latin typeface="Calibri" charset="0"/>
              </a:rPr>
              <a:t>) </a:t>
            </a:r>
            <a:r>
              <a:rPr lang="pt-BR" sz="1600" b="1" dirty="0">
                <a:latin typeface="Calibri" charset="0"/>
                <a:sym typeface="Symbol" charset="0"/>
              </a:rPr>
              <a:t> T2M1R1 } , … </a:t>
            </a:r>
            <a:r>
              <a:rPr lang="pt-BR" sz="1600" b="1" dirty="0" smtClean="0">
                <a:latin typeface="Calibri" charset="0"/>
                <a:sym typeface="Symbol" charset="0"/>
              </a:rPr>
              <a:t>}</a:t>
            </a:r>
            <a:endParaRPr lang="ru-RU" sz="1600" b="1" dirty="0">
              <a:solidFill>
                <a:srgbClr val="FF0000"/>
              </a:solidFill>
              <a:latin typeface="Calibri" charset="0"/>
              <a:sym typeface="Symbo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081" y="3230442"/>
            <a:ext cx="47736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5724128" y="44624"/>
            <a:ext cx="3243269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Статистические показатели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\\SECRETARY\apraiser2\0БМЕН\!!!! Направления 2016 года\Просвещение\Графики\пирамида+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8" b="20136"/>
          <a:stretch/>
        </p:blipFill>
        <p:spPr bwMode="auto">
          <a:xfrm>
            <a:off x="939845" y="867377"/>
            <a:ext cx="7119938" cy="9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119" y="3068960"/>
            <a:ext cx="3994695" cy="892552"/>
          </a:xfrm>
          <a:prstGeom prst="rect">
            <a:avLst/>
          </a:prstGeom>
          <a:gradFill>
            <a:gsLst>
              <a:gs pos="0">
                <a:srgbClr val="FDFED6"/>
              </a:gs>
              <a:gs pos="64999">
                <a:srgbClr val="FBF29A"/>
              </a:gs>
              <a:gs pos="100000">
                <a:srgbClr val="FBF29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Счет (количество)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Средне арифметическое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Погрешность в определении среднего (в </a:t>
            </a:r>
            <a:r>
              <a:rPr lang="ru-RU" sz="1300" dirty="0" err="1"/>
              <a:t>ед.изм</a:t>
            </a:r>
            <a:r>
              <a:rPr lang="ru-RU" sz="1300" dirty="0"/>
              <a:t>. </a:t>
            </a:r>
            <a:r>
              <a:rPr lang="ru-RU" sz="1300" dirty="0" smtClean="0"/>
              <a:t>)</a:t>
            </a:r>
            <a:endParaRPr lang="ru-RU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 smtClean="0"/>
              <a:t>Погрешность </a:t>
            </a:r>
            <a:r>
              <a:rPr lang="ru-RU" sz="1300" dirty="0"/>
              <a:t>в определении </a:t>
            </a:r>
            <a:r>
              <a:rPr lang="ru-RU" sz="1300" dirty="0" smtClean="0"/>
              <a:t>среднего (в %)</a:t>
            </a:r>
            <a:endParaRPr lang="ru-RU" sz="1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068960"/>
            <a:ext cx="3312368" cy="149271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Интервал (размах)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Минимум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1 квартиль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Медиана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3 квартиль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Максимум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Сумма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894" y="4149080"/>
            <a:ext cx="3958920" cy="8925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Мода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Средневзвешенное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Мода непрерывного распределения</a:t>
            </a:r>
            <a:br>
              <a:rPr lang="ru-RU" sz="1300" dirty="0"/>
            </a:br>
            <a:r>
              <a:rPr lang="ru-RU" sz="1300" dirty="0"/>
              <a:t>(центр модального интервала)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5118" y="5229200"/>
            <a:ext cx="3994695" cy="14927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Стандартное отклонение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Дисперсия выборки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Коэффициент осцилляции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Коэффициент вариации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Эксцесс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Асимметричность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 smtClean="0"/>
              <a:t>Отношение интервала </a:t>
            </a:r>
            <a:r>
              <a:rPr lang="ru-RU" sz="1300" dirty="0"/>
              <a:t>к СКО (количество </a:t>
            </a:r>
            <a:r>
              <a:rPr lang="el-GR" sz="1300" dirty="0"/>
              <a:t>σ</a:t>
            </a:r>
            <a:r>
              <a:rPr lang="ru-RU" sz="1300" dirty="0"/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4797152"/>
            <a:ext cx="3312368" cy="1892826"/>
          </a:xfrm>
          <a:prstGeom prst="rect">
            <a:avLst/>
          </a:prstGeom>
          <a:gradFill>
            <a:gsLst>
              <a:gs pos="7001">
                <a:srgbClr val="E6E6E6"/>
              </a:gs>
              <a:gs pos="47000">
                <a:srgbClr val="E6E6E6"/>
              </a:gs>
              <a:gs pos="100000">
                <a:srgbClr val="E6E6E6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Индексы:</a:t>
            </a:r>
            <a:endParaRPr lang="ru-RU" sz="1300" b="1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 smtClean="0"/>
              <a:t>Пространственные, параметрические, динамические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 smtClean="0"/>
              <a:t>Роста/прироста, номинальные/реальные, </a:t>
            </a:r>
            <a:br>
              <a:rPr lang="ru-RU" sz="1300" dirty="0" smtClean="0"/>
            </a:br>
            <a:r>
              <a:rPr lang="ru-RU" sz="1300" dirty="0" smtClean="0"/>
              <a:t>при фактической и постоянной структуре, т.е. структурных сдвигов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300" dirty="0"/>
              <a:t> Базовые, цепные, с исключённой </a:t>
            </a:r>
            <a:r>
              <a:rPr lang="ru-RU" sz="1300" dirty="0" smtClean="0"/>
              <a:t>сезонностью</a:t>
            </a:r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512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Основные гипотезы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4572000" y="44624"/>
            <a:ext cx="439539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Графический мониторинг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785" y="118098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  функции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92473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Гистограмма плотности распределения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3" y="881952"/>
            <a:ext cx="4464475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67736"/>
            <a:ext cx="7691568" cy="53856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Основные гипотезы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55776" y="2924944"/>
            <a:ext cx="0" cy="8640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293096"/>
            <a:ext cx="0" cy="8640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92280" y="2924944"/>
            <a:ext cx="0" cy="8640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92280" y="4293096"/>
            <a:ext cx="0" cy="8640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9592" y="3931569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граница рынка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51477" y="3931569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граница рынка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301063" y="5683314"/>
            <a:ext cx="3054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Neo Sans Pro" pitchFamily="34" charset="0"/>
              </a:rPr>
              <a:t>Эталонный показатель «средней» цены</a:t>
            </a:r>
            <a:endParaRPr lang="ru-RU" sz="1200" dirty="0">
              <a:latin typeface="Neo Sans Pro" pitchFamily="34" charset="0"/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1417816" y="44624"/>
            <a:ext cx="754667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9714" y="122382"/>
            <a:ext cx="798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Эталонные меры рынка недвижимости. Ключевой показатель.</a:t>
            </a:r>
            <a:endParaRPr lang="ru-RU" sz="2000" b="1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83671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Мода непрерывного распределения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36512" y="-27383"/>
            <a:ext cx="918051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749" y="1243488"/>
            <a:ext cx="539552" cy="3265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Основные гипотезы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203848" y="44624"/>
            <a:ext cx="5760640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07340"/>
            <a:ext cx="754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Эталонные меры РН. Анализ граничных значений</a:t>
            </a:r>
            <a:endParaRPr lang="ru-RU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469" y="5013176"/>
            <a:ext cx="7508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границ рынка на основе анализа характеристик, в </a:t>
            </a:r>
            <a:r>
              <a:rPr lang="ru-RU" dirty="0" err="1" smtClean="0"/>
              <a:t>т.ч</a:t>
            </a:r>
            <a:r>
              <a:rPr lang="ru-RU" dirty="0"/>
              <a:t>. интервалов шкал </a:t>
            </a:r>
            <a:r>
              <a:rPr lang="ru-RU" dirty="0" err="1" smtClean="0"/>
              <a:t>ценообразующих</a:t>
            </a:r>
            <a:r>
              <a:rPr lang="ru-RU" dirty="0" smtClean="0"/>
              <a:t> Факторов объектов представленных на рынке и в ГКН. </a:t>
            </a:r>
          </a:p>
          <a:p>
            <a:r>
              <a:rPr lang="ru-RU" dirty="0" smtClean="0"/>
              <a:t>Характерно-экономическое позиционирование объекта оценки в данной системе координат.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44" y="1052736"/>
            <a:ext cx="5955159" cy="38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20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скругленным углом 7"/>
          <p:cNvSpPr/>
          <p:nvPr/>
        </p:nvSpPr>
        <p:spPr>
          <a:xfrm>
            <a:off x="3635896" y="44624"/>
            <a:ext cx="532859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22382"/>
            <a:ext cx="4666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III </a:t>
            </a:r>
            <a:r>
              <a:rPr lang="ru-RU" sz="2000" b="1" dirty="0" smtClean="0"/>
              <a:t>Исследование рынка недвижимости</a:t>
            </a:r>
            <a:endParaRPr lang="ru-RU" sz="2000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739" y="1700808"/>
            <a:ext cx="7513883" cy="2557438"/>
          </a:xfrm>
          <a:prstGeom prst="roundRect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КОРРЕКТИРОВКИ В ОЦЕНОЧНОЙ ДЕЯТЕЛЬНОСТИ УЧИТЫВАЮТ: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 smtClean="0"/>
              <a:t>Мезолакальные</a:t>
            </a:r>
            <a:r>
              <a:rPr lang="ru-RU" sz="2000" dirty="0" smtClean="0"/>
              <a:t> экономические факторы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Межвидовые индикаторы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Объектные </a:t>
            </a:r>
            <a:r>
              <a:rPr lang="ru-RU" sz="2000" dirty="0" err="1" smtClean="0"/>
              <a:t>ценообразующие</a:t>
            </a:r>
            <a:r>
              <a:rPr lang="ru-RU" sz="2000" dirty="0" smtClean="0"/>
              <a:t> </a:t>
            </a:r>
            <a:r>
              <a:rPr lang="ru-RU" sz="2000" dirty="0"/>
              <a:t>факторы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010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208912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Экономические (м</a:t>
            </a:r>
            <a:r>
              <a:rPr lang="x-none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езолокальные</a:t>
            </a: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x-none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факторы, или экономические корректировки </a:t>
            </a:r>
            <a:r>
              <a:rPr lang="x-non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поправки, уровень влияния которых оказывается в основном в масштабе региона (населенного пункта) и характеризуют стадию развития рынка конкретного региона (фазу). Эти факторы непосредственно связаны с оцениваемым объектом и анализом аналогичных объектов недвижимости и сделок по ним</a:t>
            </a:r>
            <a:r>
              <a:rPr lang="x-non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мезолокальных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факторов включены следующие показатели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торг;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типичный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 экспозиции;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валовый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рентный мультипликатор (ВРМ);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ставка дисконтирования;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коэффициент капитализации;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коэффициент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недозагрузки;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коэффициент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потерь;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операционных расходов от потенциального валового дохода;</a:t>
            </a: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прибыль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предпринимателя.</a:t>
            </a:r>
          </a:p>
          <a:p>
            <a:pPr indent="449580" algn="just">
              <a:spcAft>
                <a:spcPts val="0"/>
              </a:spcAft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3635896" y="44624"/>
            <a:ext cx="533150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Мезолокальные</a:t>
            </a: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 (экономические) факторы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27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межвидовым характеристикам относят различия в виде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объектов или их конструктиве.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семиуровневой системы единой типизации и классификации объектов недвижимости (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areall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typing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каждый объект может быть определен по категории, виду, типу, классу, подклассу и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морфотипу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характеристик учитывает различие между схожими по назначению, но раз-личными по конструктивным особенностям объектами недвижимости. При этом сравнение в раз-резе различных сегментов рынка недвижимости возможно при сопоставимости объектов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конструктивным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характеристикам и наличии потенциальной возможности переформатирования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одного назначения в другой с привлечением разумных затрат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данной группе корректировок относят: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на вид использования (в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ВРИ для земельных участков)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на формат объекта (помещение, здание)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на класс объекта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морфотип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объекта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436096" y="44624"/>
            <a:ext cx="353130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Межвидовые индикаторы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28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20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83383"/>
              </p:ext>
            </p:extLst>
          </p:nvPr>
        </p:nvGraphicFramePr>
        <p:xfrm>
          <a:off x="827584" y="1124744"/>
          <a:ext cx="7704855" cy="5454347"/>
        </p:xfrm>
        <a:graphic>
          <a:graphicData uri="http://schemas.openxmlformats.org/drawingml/2006/table">
            <a:tbl>
              <a:tblPr/>
              <a:tblGrid>
                <a:gridCol w="1171682">
                  <a:extLst>
                    <a:ext uri="{9D8B030D-6E8A-4147-A177-3AD203B41FA5}">
                      <a16:colId xmlns:a16="http://schemas.microsoft.com/office/drawing/2014/main" val="2541554503"/>
                    </a:ext>
                  </a:extLst>
                </a:gridCol>
                <a:gridCol w="2050444">
                  <a:extLst>
                    <a:ext uri="{9D8B030D-6E8A-4147-A177-3AD203B41FA5}">
                      <a16:colId xmlns:a16="http://schemas.microsoft.com/office/drawing/2014/main" val="1577208629"/>
                    </a:ext>
                  </a:extLst>
                </a:gridCol>
                <a:gridCol w="2238750">
                  <a:extLst>
                    <a:ext uri="{9D8B030D-6E8A-4147-A177-3AD203B41FA5}">
                      <a16:colId xmlns:a16="http://schemas.microsoft.com/office/drawing/2014/main" val="3794116780"/>
                    </a:ext>
                  </a:extLst>
                </a:gridCol>
                <a:gridCol w="2243979">
                  <a:extLst>
                    <a:ext uri="{9D8B030D-6E8A-4147-A177-3AD203B41FA5}">
                      <a16:colId xmlns:a16="http://schemas.microsoft.com/office/drawing/2014/main" val="3199075501"/>
                    </a:ext>
                  </a:extLst>
                </a:gridCol>
              </a:tblGrid>
              <a:tr h="732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Шифр 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Шифр подгруппы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06195"/>
                  </a:ext>
                </a:extLst>
              </a:tr>
              <a:tr h="524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Административно-правовые факторы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АП.П.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40551"/>
                  </a:ext>
                </a:extLst>
              </a:tr>
              <a:tr h="52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АП.З.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Зонирование территории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79091"/>
                  </a:ext>
                </a:extLst>
              </a:tr>
              <a:tr h="524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Социально-экономические факторы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СЭ.Сд.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Параметры сделки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57240"/>
                  </a:ext>
                </a:extLst>
              </a:tr>
              <a:tr h="52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СЭ.Серв.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Факторы социальной среды и сервиса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1502"/>
                  </a:ext>
                </a:extLst>
              </a:tr>
              <a:tr h="524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Качество местоположения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М.З.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Зональные факторы влияния на цену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57044"/>
                  </a:ext>
                </a:extLst>
              </a:tr>
              <a:tr h="52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М.Л.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Локальные факторы влияния на цену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3868"/>
                  </a:ext>
                </a:extLst>
              </a:tr>
              <a:tr h="5246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Качество объекта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КО.З.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Параметры дома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00085"/>
                  </a:ext>
                </a:extLst>
              </a:tr>
              <a:tr h="52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КО.Ин.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Инженерные коммуникации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58995"/>
                  </a:ext>
                </a:extLst>
              </a:tr>
              <a:tr h="52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КО.П.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Параметры помещения/ группы помещений / квартиры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80865"/>
                  </a:ext>
                </a:extLst>
              </a:tr>
            </a:tbl>
          </a:graphicData>
        </a:graphic>
      </p:graphicFrame>
      <p:sp>
        <p:nvSpPr>
          <p:cNvPr id="9" name="Прямоугольник с одним скругленным углом 8"/>
          <p:cNvSpPr/>
          <p:nvPr/>
        </p:nvSpPr>
        <p:spPr>
          <a:xfrm>
            <a:off x="2771800" y="44624"/>
            <a:ext cx="619559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Структура объектных </a:t>
            </a:r>
            <a:r>
              <a:rPr lang="ru-RU" sz="20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ценообразующих</a:t>
            </a: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факторов</a:t>
            </a:r>
            <a:endParaRPr lang="ru-RU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29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791195"/>
            <a:ext cx="4464496" cy="595017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99991" y="1052736"/>
            <a:ext cx="417646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ОГЛАВЛЕНИЕ</a:t>
            </a:r>
            <a:endParaRPr lang="ru-RU" sz="1100" dirty="0"/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Введение</a:t>
            </a:r>
            <a:endParaRPr lang="ru-RU" sz="1100" dirty="0"/>
          </a:p>
          <a:p>
            <a:r>
              <a:rPr lang="ru-RU" sz="1100" b="1" dirty="0"/>
              <a:t>Используемая терминология. Глоссарий.</a:t>
            </a:r>
            <a:endParaRPr lang="ru-RU" sz="1100" dirty="0"/>
          </a:p>
          <a:p>
            <a:r>
              <a:rPr lang="ru-RU" sz="1100" dirty="0"/>
              <a:t>1. Структура информации объекта недвижимости. Источники. Стандарты. Гео-информационные системы.</a:t>
            </a:r>
          </a:p>
          <a:p>
            <a:r>
              <a:rPr lang="ru-RU" sz="1100" dirty="0"/>
              <a:t>1.1.Сегментация рынка недвижимости. Типизация и классификация объектов недвижимости.</a:t>
            </a:r>
          </a:p>
          <a:p>
            <a:r>
              <a:rPr lang="ru-RU" sz="1100" dirty="0"/>
              <a:t>1.2 Ценовое зонирование.</a:t>
            </a:r>
          </a:p>
          <a:p>
            <a:r>
              <a:rPr lang="ru-RU" sz="1100" dirty="0"/>
              <a:t>1.3 Кластеризация по ключевому фактору.</a:t>
            </a:r>
          </a:p>
          <a:p>
            <a:r>
              <a:rPr lang="ru-RU" sz="1100" dirty="0"/>
              <a:t>2. Мониторинг и анализ рынка недвижимости</a:t>
            </a:r>
          </a:p>
          <a:p>
            <a:r>
              <a:rPr lang="ru-RU" sz="1100" dirty="0"/>
              <a:t>2.1. Расчет статистических показателей. ДППМ</a:t>
            </a:r>
          </a:p>
          <a:p>
            <a:r>
              <a:rPr lang="ru-RU" sz="1100" dirty="0"/>
              <a:t>2.2 </a:t>
            </a:r>
            <a:r>
              <a:rPr lang="ru-RU" sz="1100" dirty="0" smtClean="0"/>
              <a:t>Индексные показатели </a:t>
            </a:r>
            <a:r>
              <a:rPr lang="ru-RU" sz="1100" dirty="0"/>
              <a:t>рынка недвижимости.</a:t>
            </a:r>
          </a:p>
          <a:p>
            <a:r>
              <a:rPr lang="ru-RU" sz="1100" dirty="0"/>
              <a:t>2.3 Графический анализ. Гистограммы. График функции. График </a:t>
            </a:r>
            <a:r>
              <a:rPr lang="ru-RU" sz="1100" dirty="0" smtClean="0"/>
              <a:t>динамики. </a:t>
            </a:r>
            <a:endParaRPr lang="ru-RU" sz="1100" dirty="0"/>
          </a:p>
          <a:p>
            <a:r>
              <a:rPr lang="ru-RU" sz="1100" dirty="0"/>
              <a:t>2.4  Эталонные меры рынка недвижимости.</a:t>
            </a:r>
          </a:p>
          <a:p>
            <a:r>
              <a:rPr lang="ru-RU" sz="1100" dirty="0"/>
              <a:t>3. Исследование ценообразующих факторов </a:t>
            </a:r>
            <a:r>
              <a:rPr lang="ru-RU" sz="1100" dirty="0" smtClean="0"/>
              <a:t>недвижимости.</a:t>
            </a:r>
            <a:endParaRPr lang="ru-RU" sz="1100" dirty="0"/>
          </a:p>
          <a:p>
            <a:r>
              <a:rPr lang="ru-RU" sz="1100" dirty="0"/>
              <a:t>3.1.Определение состава и структуры факторов в сегментах рынка.</a:t>
            </a:r>
          </a:p>
          <a:p>
            <a:r>
              <a:rPr lang="ru-RU" sz="1100" dirty="0"/>
              <a:t>3.2.Построение и анализ физических шкал факторов. Определение интервалов шкал и критериев </a:t>
            </a:r>
            <a:r>
              <a:rPr lang="ru-RU" sz="1100" dirty="0" smtClean="0"/>
              <a:t>установления границ.</a:t>
            </a:r>
            <a:endParaRPr lang="ru-RU" sz="1100" dirty="0"/>
          </a:p>
          <a:p>
            <a:r>
              <a:rPr lang="ru-RU" sz="1100" dirty="0" smtClean="0"/>
              <a:t>3.3.Методы </a:t>
            </a:r>
            <a:r>
              <a:rPr lang="ru-RU" sz="1100" dirty="0"/>
              <a:t>коллективных экспертных оценок.</a:t>
            </a:r>
          </a:p>
          <a:p>
            <a:r>
              <a:rPr lang="ru-RU" sz="1100" dirty="0" smtClean="0"/>
              <a:t>3.4.Методы </a:t>
            </a:r>
            <a:r>
              <a:rPr lang="ru-RU" sz="1100" dirty="0"/>
              <a:t>математического моделирования </a:t>
            </a:r>
            <a:r>
              <a:rPr lang="ru-RU" sz="1100" dirty="0" smtClean="0"/>
              <a:t>при расчете </a:t>
            </a:r>
            <a:r>
              <a:rPr lang="ru-RU" sz="1100" dirty="0"/>
              <a:t>корректировок.</a:t>
            </a:r>
            <a:r>
              <a:rPr lang="ru-RU" sz="1100" b="1" dirty="0"/>
              <a:t> Факторный анализ рынка недвижимости.</a:t>
            </a:r>
            <a:endParaRPr lang="ru-RU" sz="1100" dirty="0"/>
          </a:p>
          <a:p>
            <a:r>
              <a:rPr lang="ru-RU" sz="1100" dirty="0"/>
              <a:t>3.5. Построение экономической шкалы фактора. Моделирование и расчет.</a:t>
            </a:r>
          </a:p>
          <a:p>
            <a:r>
              <a:rPr lang="ru-RU" sz="1100" dirty="0"/>
              <a:t>3.6.Проверка на соответствие рыночным условиям.</a:t>
            </a:r>
          </a:p>
          <a:p>
            <a:r>
              <a:rPr lang="ru-RU" sz="1100" dirty="0"/>
              <a:t>4. Прогнозирование. Временное. Ценовое. Пространственное. </a:t>
            </a:r>
            <a:r>
              <a:rPr lang="ru-RU" sz="1100" dirty="0" smtClean="0"/>
              <a:t>Параметрическое.</a:t>
            </a:r>
            <a:endParaRPr lang="ru-RU" sz="1100" dirty="0"/>
          </a:p>
          <a:p>
            <a:r>
              <a:rPr lang="ru-RU" sz="1100" dirty="0"/>
              <a:t>Используемая литература. Источники информации.</a:t>
            </a:r>
          </a:p>
          <a:p>
            <a:r>
              <a:rPr lang="ru-RU" sz="1100" b="1" dirty="0"/>
              <a:t>Приложения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9226" y="2348880"/>
            <a:ext cx="249269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\\Enterprise\mr\_НА СОГЛАСОВАНИЕ\докладАРБ\черновики\1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7271">
            <a:off x="635149" y="1028238"/>
            <a:ext cx="3762016" cy="517777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11125">
            <a:off x="950746" y="2437847"/>
            <a:ext cx="2953565" cy="179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Методические рекомендации 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«Анализ и исследование рынка недвижимости»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одним скругленным углом 9"/>
          <p:cNvSpPr/>
          <p:nvPr/>
        </p:nvSpPr>
        <p:spPr>
          <a:xfrm>
            <a:off x="4572000" y="44624"/>
            <a:ext cx="4392488" cy="550456"/>
          </a:xfrm>
          <a:prstGeom prst="round1Rect">
            <a:avLst/>
          </a:prstGeom>
          <a:solidFill>
            <a:srgbClr val="FFFFFF">
              <a:alpha val="60000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9677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Методические рекомендации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39552" y="1181745"/>
            <a:ext cx="4392488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306274" y="692698"/>
            <a:ext cx="154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ОКС</a:t>
            </a:r>
            <a:r>
              <a:rPr lang="en-US" sz="2400" b="1" dirty="0" smtClean="0"/>
              <a:t> </a:t>
            </a:r>
            <a:r>
              <a:rPr lang="ru-RU" sz="2400" b="1" dirty="0" smtClean="0"/>
              <a:t>(ЕОН)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692696"/>
            <a:ext cx="280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Земельные участки</a:t>
            </a:r>
            <a:endParaRPr lang="ru-RU" sz="2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508104" y="1154361"/>
            <a:ext cx="3168352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с одним скругленным углом 27"/>
          <p:cNvSpPr/>
          <p:nvPr/>
        </p:nvSpPr>
        <p:spPr>
          <a:xfrm>
            <a:off x="2555776" y="44624"/>
            <a:ext cx="640871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12238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Сегменты рынка недвижимости в рамках исследования</a:t>
            </a:r>
            <a:endParaRPr lang="ru-RU" sz="20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4144" y="1348810"/>
            <a:ext cx="4287895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1. Квартиры, комнаты, апартаменты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144" y="3172497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5. Торговая недвижимость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4145" y="1977894"/>
            <a:ext cx="4287894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2. ИЖС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4144" y="3801541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5.1. </a:t>
            </a:r>
            <a:r>
              <a:rPr lang="en-US" b="1" dirty="0">
                <a:solidFill>
                  <a:schemeClr val="tx1"/>
                </a:solidFill>
              </a:rPr>
              <a:t>Street Retail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144" y="4934641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7. Офисная </a:t>
            </a:r>
            <a:r>
              <a:rPr lang="ru-RU" b="1" dirty="0">
                <a:solidFill>
                  <a:schemeClr val="tx1"/>
                </a:solidFill>
              </a:rPr>
              <a:t>недвижимость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4144" y="5563685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Производственная недвижимость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4144" y="6192728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9.1. </a:t>
            </a:r>
            <a:r>
              <a:rPr lang="ru-RU" b="1" dirty="0">
                <a:solidFill>
                  <a:schemeClr val="tx1"/>
                </a:solidFill>
              </a:rPr>
              <a:t>Складская недвижимость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28184" y="1321426"/>
            <a:ext cx="2228741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НП ВРИ </a:t>
            </a: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28184" y="2579554"/>
            <a:ext cx="2228742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НП ВРИ </a:t>
            </a:r>
            <a:r>
              <a:rPr lang="ru-RU" b="1" dirty="0">
                <a:solidFill>
                  <a:schemeClr val="tx1"/>
                </a:solidFill>
              </a:rPr>
              <a:t>3,9,13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28184" y="1950510"/>
            <a:ext cx="2228742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2. НП ВРИ </a:t>
            </a:r>
            <a:r>
              <a:rPr lang="ru-RU" b="1" dirty="0">
                <a:solidFill>
                  <a:schemeClr val="tx1"/>
                </a:solidFill>
              </a:rPr>
              <a:t>2,4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28184" y="3208598"/>
            <a:ext cx="2228743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. НП ВРИ 5,6,7,8,17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28183" y="3837698"/>
            <a:ext cx="2228743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 С/Х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4144" y="2606938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3. Гаражи, паркинги, объекты хранения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44144" y="4392488"/>
            <a:ext cx="4287895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5.2. Объекты общественного питания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10319" y="-27383"/>
            <a:ext cx="9144000" cy="432048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11149" y="-27383"/>
            <a:ext cx="9154319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42797" y="1003775"/>
            <a:ext cx="4045227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Квартиры, комнаты, </a:t>
            </a:r>
            <a:r>
              <a:rPr lang="ru-RU" b="1" dirty="0">
                <a:solidFill>
                  <a:schemeClr val="tx1"/>
                </a:solidFill>
              </a:rPr>
              <a:t>апартаменты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9182" y="2066931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 Торговые </a:t>
            </a:r>
            <a:r>
              <a:rPr lang="ru-RU" b="1" dirty="0">
                <a:solidFill>
                  <a:schemeClr val="tx1"/>
                </a:solidFill>
              </a:rPr>
              <a:t>объекты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907" y="2632748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5.1. </a:t>
            </a:r>
            <a:r>
              <a:rPr lang="en-US" b="1" dirty="0" smtClean="0">
                <a:solidFill>
                  <a:schemeClr val="tx1"/>
                </a:solidFill>
              </a:rPr>
              <a:t>Street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Retail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2210" y="3855371"/>
            <a:ext cx="4046400" cy="560268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Объекты </a:t>
            </a:r>
            <a:r>
              <a:rPr lang="ru-RU" b="1" dirty="0" smtClean="0">
                <a:solidFill>
                  <a:schemeClr val="tx1"/>
                </a:solidFill>
              </a:rPr>
              <a:t>производственного назначения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3585" y="3197713"/>
            <a:ext cx="4046400" cy="528053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Объекты административно-офисного назначения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624" y="4542681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9.1. Объекты складского назначения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72008" y="1155616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</a:rPr>
              <a:t>Ценообразующие</a:t>
            </a:r>
            <a:r>
              <a:rPr lang="ru-RU" sz="2400" b="1" dirty="0">
                <a:solidFill>
                  <a:srgbClr val="FF0000"/>
                </a:solidFill>
              </a:rPr>
              <a:t> факторы</a:t>
            </a:r>
          </a:p>
        </p:txBody>
      </p:sp>
      <p:sp>
        <p:nvSpPr>
          <p:cNvPr id="34" name="Скругленный прямоугольник 1"/>
          <p:cNvSpPr/>
          <p:nvPr/>
        </p:nvSpPr>
        <p:spPr>
          <a:xfrm>
            <a:off x="25510" y="44624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№4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41624" y="908720"/>
            <a:ext cx="807884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195232" y="692696"/>
            <a:ext cx="24840" cy="612414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38058" y="595575"/>
            <a:ext cx="174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Все ЦОФ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88224" y="332656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Применяемые </a:t>
            </a:r>
            <a:r>
              <a:rPr lang="ru-RU" sz="1600" b="1" dirty="0"/>
              <a:t>в индивид. </a:t>
            </a:r>
            <a:r>
              <a:rPr lang="ru-RU" sz="1600" b="1" dirty="0" smtClean="0"/>
              <a:t>рыночной оценке</a:t>
            </a:r>
            <a:endParaRPr lang="ru-RU" sz="1600" b="1" dirty="0"/>
          </a:p>
        </p:txBody>
      </p:sp>
      <p:sp>
        <p:nvSpPr>
          <p:cNvPr id="29" name="Пятиугольник 28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49186" y="1525920"/>
            <a:ext cx="4045227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. Индивидуальное жилье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4022" y="5111755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Земельные участки ВРИ 1,5,6,7,8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62968" y="5670797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Земельные участки ВРИ 3,9,13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2968" y="6209952"/>
            <a:ext cx="40464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Земельные участки ВРИ 2,4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1\Desktop\цифры\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21864"/>
            <a:ext cx="720000" cy="4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1\Desktop\цифры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1098109"/>
            <a:ext cx="720000" cy="4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1\Desktop\цифры\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1663009"/>
            <a:ext cx="720000" cy="4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1\Desktop\цифры\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92691"/>
            <a:ext cx="720000" cy="4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1\Desktop\цифры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235368"/>
            <a:ext cx="720000" cy="4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1\Desktop\цифры\3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45238"/>
            <a:ext cx="720000" cy="3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1\Desktop\цифры\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805480"/>
            <a:ext cx="720000" cy="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1\Desktop\цифры\3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14826"/>
            <a:ext cx="720000" cy="4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1\Desktop\цифры\3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00118"/>
            <a:ext cx="720000" cy="4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1\Desktop\цифры\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3383643"/>
            <a:ext cx="720000" cy="4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1\Desktop\цифры\1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4011545"/>
            <a:ext cx="720000" cy="4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er1\Desktop\цифры\4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4436"/>
            <a:ext cx="720000" cy="5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User1\Desktop\цифры\1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4615864"/>
            <a:ext cx="720000" cy="4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User1\Desktop\цифры\3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38264"/>
            <a:ext cx="720000" cy="4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User1\Desktop\цифры\2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42583"/>
            <a:ext cx="720000" cy="3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User1\Desktop\цифры\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5135453"/>
            <a:ext cx="720000" cy="4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User1\Desktop\цифры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5647636"/>
            <a:ext cx="720000" cy="4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User1\Desktop\цифры\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56246"/>
            <a:ext cx="720000" cy="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3" descr="C:\Users\User1\Desktop\цифры\1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6196799"/>
            <a:ext cx="720000" cy="4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User1\Desktop\цифры\2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9855"/>
            <a:ext cx="720000" cy="3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3131840" y="70232"/>
            <a:ext cx="583264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"/>
          <p:cNvSpPr/>
          <p:nvPr/>
        </p:nvSpPr>
        <p:spPr>
          <a:xfrm>
            <a:off x="3131840" y="165440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1166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«Квартиры»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124744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</a:rPr>
              <a:t>Ценообразующие</a:t>
            </a:r>
            <a:r>
              <a:rPr lang="ru-RU" sz="2400" b="1" dirty="0">
                <a:solidFill>
                  <a:srgbClr val="FF0000"/>
                </a:solidFill>
              </a:rPr>
              <a:t> факторы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87424"/>
              </p:ext>
            </p:extLst>
          </p:nvPr>
        </p:nvGraphicFramePr>
        <p:xfrm>
          <a:off x="586463" y="982539"/>
          <a:ext cx="3708446" cy="5303520"/>
        </p:xfrm>
        <a:graphic>
          <a:graphicData uri="http://schemas.openxmlformats.org/drawingml/2006/table">
            <a:tbl>
              <a:tblPr/>
              <a:tblGrid>
                <a:gridCol w="701260">
                  <a:extLst>
                    <a:ext uri="{9D8B030D-6E8A-4147-A177-3AD203B41FA5}">
                      <a16:colId xmlns:a16="http://schemas.microsoft.com/office/drawing/2014/main" val="948065052"/>
                    </a:ext>
                  </a:extLst>
                </a:gridCol>
                <a:gridCol w="767449">
                  <a:extLst>
                    <a:ext uri="{9D8B030D-6E8A-4147-A177-3AD203B41FA5}">
                      <a16:colId xmlns:a16="http://schemas.microsoft.com/office/drawing/2014/main" val="2699407128"/>
                    </a:ext>
                  </a:extLst>
                </a:gridCol>
                <a:gridCol w="364941">
                  <a:extLst>
                    <a:ext uri="{9D8B030D-6E8A-4147-A177-3AD203B41FA5}">
                      <a16:colId xmlns:a16="http://schemas.microsoft.com/office/drawing/2014/main" val="3177370790"/>
                    </a:ext>
                  </a:extLst>
                </a:gridCol>
                <a:gridCol w="1874796">
                  <a:extLst>
                    <a:ext uri="{9D8B030D-6E8A-4147-A177-3AD203B41FA5}">
                      <a16:colId xmlns:a16="http://schemas.microsoft.com/office/drawing/2014/main" val="2954828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3527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128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74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537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6306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сервиса</a:t>
                      </a: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управления, сервисы для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2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Социальный состав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94069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ЗУ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2820"/>
                  </a:ext>
                </a:extLst>
              </a:tr>
              <a:tr h="70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объекта, негативно влияющего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65352"/>
                  </a:ext>
                </a:extLst>
              </a:tr>
              <a:tr h="65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Близость к объекту, позитивно влияющему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500"/>
                  </a:ext>
                </a:extLst>
              </a:tr>
              <a:tr h="61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остановок общественного 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882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транспортных магистралей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345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Экологическое состояние района местоположения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65862"/>
                  </a:ext>
                </a:extLst>
              </a:tr>
              <a:tr h="4083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Сопоставление населенных пунктов при сопоставлении объектов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623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Развитость инфраструктуры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02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подъезда автотранспорта с возможностью парковки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72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из окна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14819"/>
                  </a:ext>
                </a:extLst>
              </a:tr>
              <a:tr h="0">
                <a:tc rowSpan="2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К4.Качество объекта (Факторы ОКС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К4-З.1.Параметры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объекта- Класс/Подкласс/Морфотип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450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17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здания (качество применяемых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818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общественных зон. Наличие мест общего пользования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599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Состояние подъезда, мест общего 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328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безопасности территории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35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двора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7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1854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парковки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417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240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739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55056"/>
                  </a:ext>
                </a:extLst>
              </a:tr>
              <a:tr h="48948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Горячее 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806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36020"/>
                  </a:ext>
                </a:extLst>
              </a:tr>
              <a:tr h="5026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97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81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Вентиляция и кондиционирование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92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автоматизированного управления инженерными коммуникациями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762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квартиры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344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0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Планировка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349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593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507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инженерные системы (внутриквартирные)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1210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полотков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661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кухни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22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балкона (лоджии)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05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Дополнительные улучшения квартиры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401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Туалет/санузел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003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9579" y="5781373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88853"/>
              </p:ext>
            </p:extLst>
          </p:nvPr>
        </p:nvGraphicFramePr>
        <p:xfrm>
          <a:off x="4600457" y="1295878"/>
          <a:ext cx="4132371" cy="4297680"/>
        </p:xfrm>
        <a:graphic>
          <a:graphicData uri="http://schemas.openxmlformats.org/drawingml/2006/table">
            <a:tbl>
              <a:tblPr/>
              <a:tblGrid>
                <a:gridCol w="309359">
                  <a:extLst>
                    <a:ext uri="{9D8B030D-6E8A-4147-A177-3AD203B41FA5}">
                      <a16:colId xmlns:a16="http://schemas.microsoft.com/office/drawing/2014/main" val="1547143529"/>
                    </a:ext>
                  </a:extLst>
                </a:gridCol>
                <a:gridCol w="1302732">
                  <a:extLst>
                    <a:ext uri="{9D8B030D-6E8A-4147-A177-3AD203B41FA5}">
                      <a16:colId xmlns:a16="http://schemas.microsoft.com/office/drawing/2014/main" val="399586547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733798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50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ходе совершения сделки может быть передан различный набор прав на объект недвижимости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разницу в передаваемых правах на объект недвижимости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2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учитывает либо прямой пропорциональный расчет  доли от площади к стоимости объекта, либо наличие дисконта или премии за передаваемую долю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7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Данный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9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здания (качество применяемых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оказывает влияние на долговечность службы объекта,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экологичность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 его теплотехнические характеристики, расположение швов/стыков элементов, а также конструктивные особенности планировок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7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жилого помещения состоит из суммы площади всех частей такого помещения, включая площадь помещений вспомогательного использования, предназначенных для удовлетворения гражданами бытовых и иных нужд, связанных с их проживанием в жилом помещении, за исключением балконов, лоджий, веранд и террас.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30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Этаж— часть пространства здания между двумя горизонтальными перекрытиями (между полом и потолком), где располагаются помещения; уровень здания над (или под) уровнем земли.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расположение на этаже в связи с вызываемым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неудобствами.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51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квартиры учитывает состояние внутриквартирных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87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- это объем затрат, произведенных на ремонт помещения, качество материалов, отдельных декоративных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элементов.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1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кухни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Кухня - помещение, использующееся для приготовления (а зачастую и для приема) пищи. Увеличение площади кухни приводит к увеличению комфорта проживания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3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балкона (лоджии)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учитывает наличие лоджии или балкона, а также более 1 элемента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18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Дополнительные улучшения квартиры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Современное жилье зачастую комплектуется дополнительными улучшениями, такими как: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-встроенная мебель: кухонный гарнитур, шкафы-купе и т.д.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-встраиваемая техника: техника для кухни, стиральные/сушильные машины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5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Туалет/санузел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 для санитарных и гигиенических процедур. Обычно под санузлом понимается помещение, где человек может справить свои естественные физиологические потребности и привести себя в порядок после данной процедуры.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санузлов, а также возможность воспользоваться одновременно туалетом и душем/ванной повышает удобство проживания, особенно если жильцов более 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6855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00457" y="4858043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95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30360"/>
              </p:ext>
            </p:extLst>
          </p:nvPr>
        </p:nvGraphicFramePr>
        <p:xfrm>
          <a:off x="4572000" y="974136"/>
          <a:ext cx="4248472" cy="5410200"/>
        </p:xfrm>
        <a:graphic>
          <a:graphicData uri="http://schemas.openxmlformats.org/drawingml/2006/table">
            <a:tbl>
              <a:tblPr/>
              <a:tblGrid>
                <a:gridCol w="374703">
                  <a:extLst>
                    <a:ext uri="{9D8B030D-6E8A-4147-A177-3AD203B41FA5}">
                      <a16:colId xmlns:a16="http://schemas.microsoft.com/office/drawing/2014/main" val="1526065242"/>
                    </a:ext>
                  </a:extLst>
                </a:gridCol>
                <a:gridCol w="964308">
                  <a:extLst>
                    <a:ext uri="{9D8B030D-6E8A-4147-A177-3AD203B41FA5}">
                      <a16:colId xmlns:a16="http://schemas.microsoft.com/office/drawing/2014/main" val="2957353511"/>
                    </a:ext>
                  </a:extLst>
                </a:gridCol>
                <a:gridCol w="2909461">
                  <a:extLst>
                    <a:ext uri="{9D8B030D-6E8A-4147-A177-3AD203B41FA5}">
                      <a16:colId xmlns:a16="http://schemas.microsoft.com/office/drawing/2014/main" val="260590940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9287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ходе совершения сделки может быть передан различный набор прав на объект недвижимости.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учитывает разницу в передаваемых правах на объект недвижимости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72936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Технологически законченный комплекс строительно-монтажных работ, выделяемый в проекте. Стадия строительства объекта определяет степень риска в случае приобретения помещения на объекте. Чем выше стадия, тем больше вероятность завершения и получения возможности использования объекта по его прямому назначению.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513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пункта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Данный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0557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Пешеходный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интенсивность потоков пешеходов и транспорта, качественный параметр потока широта охвата целевой аудитории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321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объём дорожного движения через данный узел за единицу времени. Определяется количеством транспортных средств, пересекающих магистраль в определенной точке замера. Оценивается интенсивность трафика легковых автомобилей на прилегающих улицах.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195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Близость к локальному центру 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объекту, позитивно влияющему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центры - объекты, формирующие притяжение транспортных и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пешехожных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потоков, позитивно влияющие на стоимость (внутри районов/микрорайонов формируя вокруг себя объекты с более высокими ценами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 Пример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станции метрополитена, торговая зона у которых отличается повышенной концентрацией предприятий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торговли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2904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Транспортные магистрали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Видимость объекта (доступность) от транспортных магистралей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Транспортные магистрали - основные транспортные пути в составе транспортной сети какой-либо территории. Видимость от той или иной магистрали определяет потенциальные потоки транспорта и пешеходов, формируемые для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736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ООТ (остановок общественного транспорта)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Остано́вка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обще́ственного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тра́нспорта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— специально отведённое общественное место, предназначенное для посадки/высадки пассажиров рейсового наземного общественного транспорта (автобус, троллейбус, трамвай, маршрутное такси). Благодаря активному движению пешеходов может формировать притягательный для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трафик пешеходов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055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парковки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(подъезда автотранспорта с возможностью парковки)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Парковка - здание, сооружение (часть здания, сооружения) или специальная открытая площадка, предназначенные для хранения (парковки) транспортных средств, преимущественно автомобилей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Фактор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характеризует возможность посетителей подъехать максимально близко к объекту посещения и оставить авто в непосредственной близости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99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Идентифицирующие признаки (Наличие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индентифицирующих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помещение признаков)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Внешние признаки витрины, вывески, конструкции рекламные и прочие, позволяющие визуально идентифицировать объект (аптека или ресторан, парикмахерская или банк)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185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Входная группа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область входа в здание (помещение), оформленная с учетом требований строительных норм и правил, а также пожеланий клиента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122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сооружения, предназначенные для решения задач водоснабжения, называют системой водоснабжения, или водопроводом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4868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Составная часть системы водоснабжения и водоотведения, предназначенная для удаления твёрдых и жидких продуктов жизнедеятельности человека, хозяйственно-бытовых и дождевых сточных вод с целью их очистки от загрязнений и дальнейшей эксплуатации или возвращения в водоём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675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Существуют различные источники электроснабжения: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-традиционные (ГЭС, АЭС и т.д.)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-альтернативные (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ветрогенераторы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солнечные батареи и т.д.)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конкретном объекте могут использоваться альтернативные источники в качестве дополнительных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энергогенераторов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 основным - центральным электростанциям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4485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тепловой энергией. Объект может иметь как индивидуальные источники отопления, так и подключение к центральной сети отопления. Возможно также совмещение двух источников. Наличие газоснабжения дома учтено в факторе "отопление" и факторе "ГВС"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857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 помещения состоит из суммы площадей все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хсоставных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частей такого помещения, включая площадь помещений вспомогательного использования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611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Этаж— часть пространства здания между двумя горизонтальными перекрытиями (между полом и потолком), где располагаются помещения; уровень здания над (или под) уровнем земли.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31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 учитывает состояние внутренних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0148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это весь комплекс отделочных внутренних работ, выполняемый в помещениях, который направлен на внутреннее облагораживание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889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торгового зала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Торговый зал (Торговая площадь) - специально оборудованная основная часть помещения магазина, предназначенная для выкладки, демонстрации товаров, проведения денежных расчетов и обслуживания покупателей. Площадь подсобных, административно-бытовых помещений, а также помещений для приема, хранения товаров и подготовки их к продаже, в которых не производится обслуживание покупателей, не относится к площади торгового зала.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1335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полотков (между перекрытиями)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Расстояние между уровнем чистого пола и нижней точкой перекрытия вышестоящего этажа. Регламентируется Санитарными правилами и нормами в зависимости от деятельности предприятия в каждом помещении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260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пандуса (отдельной загрузочной площадки)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Площадка для осуществления погрузки и разгрузки товара, удобная для подъезда грузового автотранспорта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455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 фасада объекта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(Соотношение ширины фасада и «глубины» помещения)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 фасадной части объекта определяет возможность организации рекламного пространства, выставочных образцов, формирование большей зоны обзора со стороны магистралей и пешеходных потоков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4125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36142"/>
              </p:ext>
            </p:extLst>
          </p:nvPr>
        </p:nvGraphicFramePr>
        <p:xfrm>
          <a:off x="585123" y="974136"/>
          <a:ext cx="3614063" cy="5308975"/>
        </p:xfrm>
        <a:graphic>
          <a:graphicData uri="http://schemas.openxmlformats.org/drawingml/2006/table">
            <a:tbl>
              <a:tblPr/>
              <a:tblGrid>
                <a:gridCol w="635281">
                  <a:extLst>
                    <a:ext uri="{9D8B030D-6E8A-4147-A177-3AD203B41FA5}">
                      <a16:colId xmlns:a16="http://schemas.microsoft.com/office/drawing/2014/main" val="828349141"/>
                    </a:ext>
                  </a:extLst>
                </a:gridCol>
                <a:gridCol w="746022">
                  <a:extLst>
                    <a:ext uri="{9D8B030D-6E8A-4147-A177-3AD203B41FA5}">
                      <a16:colId xmlns:a16="http://schemas.microsoft.com/office/drawing/2014/main" val="2542931661"/>
                    </a:ext>
                  </a:extLst>
                </a:gridCol>
                <a:gridCol w="406921">
                  <a:extLst>
                    <a:ext uri="{9D8B030D-6E8A-4147-A177-3AD203B41FA5}">
                      <a16:colId xmlns:a16="http://schemas.microsoft.com/office/drawing/2014/main" val="2635252178"/>
                    </a:ext>
                  </a:extLst>
                </a:gridCol>
                <a:gridCol w="1825839">
                  <a:extLst>
                    <a:ext uri="{9D8B030D-6E8A-4147-A177-3AD203B41FA5}">
                      <a16:colId xmlns:a16="http://schemas.microsoft.com/office/drawing/2014/main" val="60546348"/>
                    </a:ext>
                  </a:extLst>
                </a:gridCol>
              </a:tblGrid>
              <a:tr h="109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6855"/>
                  </a:ext>
                </a:extLst>
              </a:tr>
              <a:tr h="16434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факторы</a:t>
                      </a:r>
                    </a:p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41242"/>
                  </a:ext>
                </a:extLst>
              </a:tr>
              <a:tr h="12782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05795"/>
                  </a:ext>
                </a:extLst>
              </a:tr>
              <a:tr h="182607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49865"/>
                  </a:ext>
                </a:extLst>
              </a:tr>
              <a:tr h="219128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9275"/>
                  </a:ext>
                </a:extLst>
              </a:tr>
              <a:tr h="2191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 объектом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15172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Социальный состав жильцов дома,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КОТа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микрорайона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42590"/>
                  </a:ext>
                </a:extLst>
              </a:tr>
              <a:tr h="109564">
                <a:tc rowSpan="1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ЗУ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тер.зоны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86575"/>
                  </a:ext>
                </a:extLst>
              </a:tr>
              <a:tr h="146085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престижности локации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70863"/>
                  </a:ext>
                </a:extLst>
              </a:tr>
              <a:tr h="3652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Пешеходный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22391"/>
                  </a:ext>
                </a:extLst>
              </a:tr>
              <a:tr h="7304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80355"/>
                  </a:ext>
                </a:extLst>
              </a:tr>
              <a:tr h="146085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и широта целевой аудитории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8428"/>
                  </a:ext>
                </a:extLst>
              </a:tr>
              <a:tr h="146085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Близость к локальному центру 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объекту, позитивно влияющему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8771"/>
                  </a:ext>
                </a:extLst>
              </a:tr>
              <a:tr h="10956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Транспортные магистрали</a:t>
                      </a:r>
                      <a:b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Видимость объекта (доступность) от транспортных магистралей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92255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ООТ (остановок общественного транспорта)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73680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Торговый ряд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(Наличие иных объектов торговли,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сериса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досуга, иных центров деловой и социальной активности)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93371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цену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парковки</a:t>
                      </a:r>
                      <a:b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(подъезда автотранспорта с возможностью парковки)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24496"/>
                  </a:ext>
                </a:extLst>
              </a:tr>
              <a:tr h="10956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Видимость помещений (Расположение входа в помещение)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89943"/>
                  </a:ext>
                </a:extLst>
              </a:tr>
              <a:tr h="255649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Идентифицирующие признаки (Наличие </a:t>
                      </a:r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индентифицирующих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помещение признаков)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35879"/>
                  </a:ext>
                </a:extLst>
              </a:tr>
              <a:tr h="16553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8960"/>
                  </a:ext>
                </a:extLst>
              </a:tr>
              <a:tr h="273909">
                <a:tc rowSpan="19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объекта (Факторы ОКС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42395"/>
                  </a:ext>
                </a:extLst>
              </a:tr>
              <a:tr h="12782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Функционал дома (функциональное назначение дома)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60490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71259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Входная группа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03079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26408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Горячее 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43864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08117"/>
                  </a:ext>
                </a:extLst>
              </a:tr>
              <a:tr h="12782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50548"/>
                  </a:ext>
                </a:extLst>
              </a:tr>
              <a:tr h="7304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65745"/>
                  </a:ext>
                </a:extLst>
              </a:tr>
              <a:tr h="12782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Вентиляция и кондиционирование. Климат-системы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98742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помещения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45656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2912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на различных этажах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92002"/>
                  </a:ext>
                </a:extLst>
              </a:tr>
              <a:tr h="273909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67964"/>
                  </a:ext>
                </a:extLst>
              </a:tr>
              <a:tr h="200867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50268"/>
                  </a:ext>
                </a:extLst>
              </a:tr>
              <a:tr h="127824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торгового зала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393697"/>
                  </a:ext>
                </a:extLst>
              </a:tr>
              <a:tr h="7304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полотков (между перекрытиями)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9702"/>
                  </a:ext>
                </a:extLst>
              </a:tr>
              <a:tr h="54782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пандуса (отдельной загрузочной площадки)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38098"/>
                  </a:ext>
                </a:extLst>
              </a:tr>
              <a:tr h="91303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 фасада объекта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(Соотношение ширины фасада и «глубины» помещения)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176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5746030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38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4135" y="5703639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24744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</a:rPr>
              <a:t>Ценообразующие</a:t>
            </a:r>
            <a:r>
              <a:rPr lang="ru-RU" sz="2400" b="1" dirty="0">
                <a:solidFill>
                  <a:srgbClr val="FF0000"/>
                </a:solidFill>
              </a:rPr>
              <a:t> факторы</a:t>
            </a: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4141632" y="44624"/>
            <a:ext cx="4822855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2" name="Скругленный прямоугольник 1"/>
          <p:cNvSpPr/>
          <p:nvPr/>
        </p:nvSpPr>
        <p:spPr>
          <a:xfrm>
            <a:off x="4141633" y="235040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1166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</a:t>
            </a:r>
            <a:r>
              <a:rPr lang="en-US" sz="2000" b="1" dirty="0" smtClean="0"/>
              <a:t>Street Retail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33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24744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</a:rPr>
              <a:t>Ценообразующие</a:t>
            </a:r>
            <a:r>
              <a:rPr lang="ru-RU" sz="2400" b="1" dirty="0">
                <a:solidFill>
                  <a:srgbClr val="FF0000"/>
                </a:solidFill>
              </a:rPr>
              <a:t> факторы</a:t>
            </a: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2195736" y="44624"/>
            <a:ext cx="676875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8" name="Скругленный прямоугольник 1"/>
          <p:cNvSpPr/>
          <p:nvPr/>
        </p:nvSpPr>
        <p:spPr>
          <a:xfrm>
            <a:off x="2195736" y="235040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223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«Торговая недвижимость»</a:t>
            </a:r>
            <a:endParaRPr lang="ru-RU" sz="20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07213"/>
              </p:ext>
            </p:extLst>
          </p:nvPr>
        </p:nvGraphicFramePr>
        <p:xfrm>
          <a:off x="680873" y="1019175"/>
          <a:ext cx="3963136" cy="4937760"/>
        </p:xfrm>
        <a:graphic>
          <a:graphicData uri="http://schemas.openxmlformats.org/drawingml/2006/table">
            <a:tbl>
              <a:tblPr/>
              <a:tblGrid>
                <a:gridCol w="794783">
                  <a:extLst>
                    <a:ext uri="{9D8B030D-6E8A-4147-A177-3AD203B41FA5}">
                      <a16:colId xmlns:a16="http://schemas.microsoft.com/office/drawing/2014/main" val="1501733679"/>
                    </a:ext>
                  </a:extLst>
                </a:gridCol>
                <a:gridCol w="1304402">
                  <a:extLst>
                    <a:ext uri="{9D8B030D-6E8A-4147-A177-3AD203B41FA5}">
                      <a16:colId xmlns:a16="http://schemas.microsoft.com/office/drawing/2014/main" val="4014391936"/>
                    </a:ext>
                  </a:extLst>
                </a:gridCol>
                <a:gridCol w="521600">
                  <a:extLst>
                    <a:ext uri="{9D8B030D-6E8A-4147-A177-3AD203B41FA5}">
                      <a16:colId xmlns:a16="http://schemas.microsoft.com/office/drawing/2014/main" val="4294281881"/>
                    </a:ext>
                  </a:extLst>
                </a:gridCol>
                <a:gridCol w="1342351">
                  <a:extLst>
                    <a:ext uri="{9D8B030D-6E8A-4147-A177-3AD203B41FA5}">
                      <a16:colId xmlns:a16="http://schemas.microsoft.com/office/drawing/2014/main" val="4118171274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85102"/>
                  </a:ext>
                </a:extLst>
              </a:tr>
              <a:tr h="36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6694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собственников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68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8042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085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87561"/>
                  </a:ext>
                </a:extLst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 и продвижения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96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технической эксплуатации и обслуживания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74776"/>
                  </a:ext>
                </a:extLst>
              </a:tr>
              <a:tr h="36000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ЗУ)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9599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ночного населения (жилья) в 10-15 минутах пешком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6517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дневного населения (офисы, туристы, центры деловой активности и т.п.) в 10-15 минутах пешком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501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Пешеходный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8500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Доступность на автомобиле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9921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Характеристика автомобильного трафика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7231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Доступность на общественном транспорте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470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цену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Видимость здания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726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Фасад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1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37727"/>
                  </a:ext>
                </a:extLst>
              </a:tr>
              <a:tr h="36000">
                <a:tc rowSpan="2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объекта (Факторы ОКС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4641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476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208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здания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78621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паркинга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1057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637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8572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Климатические 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7465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Системы автоматизированных вертикальных коммуникаций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466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9544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помещения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потолков торговой галереи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5573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7991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0314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77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мертвых зон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4235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Шаг колон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4956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Нагрузка на пол (кг. на 1 кв.м.)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2503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GLA в GBA (без учёта паркинга), 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094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Внутренний дизайн и отделка мест общего 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330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Естественное освещение и/или наличие атриумов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6676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61" y="5327774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37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27347"/>
              </p:ext>
            </p:extLst>
          </p:nvPr>
        </p:nvGraphicFramePr>
        <p:xfrm>
          <a:off x="4935803" y="1103164"/>
          <a:ext cx="3740653" cy="4954122"/>
        </p:xfrm>
        <a:graphic>
          <a:graphicData uri="http://schemas.openxmlformats.org/drawingml/2006/table">
            <a:tbl>
              <a:tblPr/>
              <a:tblGrid>
                <a:gridCol w="329915">
                  <a:extLst>
                    <a:ext uri="{9D8B030D-6E8A-4147-A177-3AD203B41FA5}">
                      <a16:colId xmlns:a16="http://schemas.microsoft.com/office/drawing/2014/main" val="1563369014"/>
                    </a:ext>
                  </a:extLst>
                </a:gridCol>
                <a:gridCol w="849045">
                  <a:extLst>
                    <a:ext uri="{9D8B030D-6E8A-4147-A177-3AD203B41FA5}">
                      <a16:colId xmlns:a16="http://schemas.microsoft.com/office/drawing/2014/main" val="208721151"/>
                    </a:ext>
                  </a:extLst>
                </a:gridCol>
                <a:gridCol w="2561693">
                  <a:extLst>
                    <a:ext uri="{9D8B030D-6E8A-4147-A177-3AD203B41FA5}">
                      <a16:colId xmlns:a16="http://schemas.microsoft.com/office/drawing/2014/main" val="1327354329"/>
                    </a:ext>
                  </a:extLst>
                </a:gridCol>
              </a:tblGrid>
              <a:tr h="321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84013"/>
                  </a:ext>
                </a:extLst>
              </a:tr>
              <a:tr h="804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Технологически законченный комплекс строительно-монтажных работ, выделяемый в проекте. Стадия строительства объекта определяет степень риска в случае приобретения помещения на объекте. Чем выше стадия, тем больше вероятность завершения и получения возможности использования объекта по его прямому назначению.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54025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В ходе исследования принимается, что объекты сравнения расположены в одной/схожих ценовых зонах. Данный 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41137"/>
                  </a:ext>
                </a:extLst>
              </a:tr>
              <a:tr h="804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Пешеходный трафик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Оценивается интенсивность пешеходного трафика на прилегающих улицах.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1616"/>
                  </a:ext>
                </a:extLst>
              </a:tr>
              <a:tr h="26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Характеристика автомобильного трафика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Оценивается интенсивность трафика легковых автомобилей на прилегающих улицах.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01443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Доступность на общественном транспорте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Оценивается близость остановок общественного транспорта, количество маршрутов. При необходимости - наличие и регулярность шатл-басов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95747"/>
                  </a:ext>
                </a:extLst>
              </a:tr>
              <a:tr h="402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отдельного входа позволяет самостоятельно регулировать поток клиентов (нет ограничений в логистике трафика автомобильного или пешеходного)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Межподвидовая корректировка. Отсылка к разделу описания межвидовых и межподвидовых и межклассных корректировок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8163"/>
                  </a:ext>
                </a:extLst>
              </a:tr>
              <a:tr h="643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Существуют различные источники электроснабжения: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-традиционные (ГЭС, АЭС и т.д.)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-альтернативные (ветрогенераторы, солнечные батареи и т.д.)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конкретном объекте могут использоваться альтернативные источники в качестве дополнительных энергогенераторов к основным - центральным электростанциям 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Работает аналогично для помещения.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64655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Климатические 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поддерживать заданный температурный режим 18-24 градуса и нормальный химический состав воздуха в арендных и общественных зонах здания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22110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потолков торговой галереи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подразумевается, как расстояние между уровнем чистого пола и нижней точкой перекрытия этажа, т.е. размер "в свете". Для помещений гипермаркетов, кинотеатров высота потолков должна превышать 6 метров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55485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Этаж— часть пространства здания между двумя горизонтальными перекрытиями (между полом и потолком), где располагаются помещения; уровень здания над (или под) уровнем земли.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33502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 учитывает состояние внутренних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57997"/>
                  </a:ext>
                </a:extLst>
              </a:tr>
              <a:tr h="160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это весь комплекс отделочных внутренних работ, выполняемый в помещениях, который направлен на внутреннее облагораживание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991904"/>
                  </a:ext>
                </a:extLst>
              </a:tr>
              <a:tr h="160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Шаг колон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Расстояние между несущими вертикальными конструктивными элементами - колоннами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315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35803" y="5085184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94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97797"/>
              </p:ext>
            </p:extLst>
          </p:nvPr>
        </p:nvGraphicFramePr>
        <p:xfrm>
          <a:off x="539552" y="908700"/>
          <a:ext cx="3394361" cy="4419600"/>
        </p:xfrm>
        <a:graphic>
          <a:graphicData uri="http://schemas.openxmlformats.org/drawingml/2006/table">
            <a:tbl>
              <a:tblPr/>
              <a:tblGrid>
                <a:gridCol w="698425">
                  <a:extLst>
                    <a:ext uri="{9D8B030D-6E8A-4147-A177-3AD203B41FA5}">
                      <a16:colId xmlns:a16="http://schemas.microsoft.com/office/drawing/2014/main" val="2144355662"/>
                    </a:ext>
                  </a:extLst>
                </a:gridCol>
                <a:gridCol w="998751">
                  <a:extLst>
                    <a:ext uri="{9D8B030D-6E8A-4147-A177-3AD203B41FA5}">
                      <a16:colId xmlns:a16="http://schemas.microsoft.com/office/drawing/2014/main" val="2998199347"/>
                    </a:ext>
                  </a:extLst>
                </a:gridCol>
                <a:gridCol w="474933">
                  <a:extLst>
                    <a:ext uri="{9D8B030D-6E8A-4147-A177-3AD203B41FA5}">
                      <a16:colId xmlns:a16="http://schemas.microsoft.com/office/drawing/2014/main" val="15826228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136066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200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374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собственников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52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19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972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723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 и продвижения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901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технической эксплуатации и обслуживания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19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доступа в здание. Контроль доступа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19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ЗУ)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879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Транспортная составляющая. Удаленность от остановок общественного 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45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Доступность на автомобиле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3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цену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Видимость здания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1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Фасад объека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73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объекта (Факторы ОКС)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здания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9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2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Конструктивные параметры здания, конструктивная схема здания, учтено в классе здания, высота этажа, нагрузки на перекрытия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75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3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здания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0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паркинга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22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4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Отделка Внутренних мест общего 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дополнительных бизнес-сервисов: конференц-зала, переговорных, копировального центра,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02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точек общепита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74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здания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4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Климатические системы вентиляции и кондиционирования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65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Лифты, подъёмные устройства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21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Системы пожарной безопасности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3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Охранные 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1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Телефон/интернет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5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планировка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7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3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79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помещения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9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потолка (от фальшпола до подвесного потолка)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58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инженерные системы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8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Встроенное оборудование, мебель, системы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985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993" y="4866635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38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77718"/>
              </p:ext>
            </p:extLst>
          </p:nvPr>
        </p:nvGraphicFramePr>
        <p:xfrm>
          <a:off x="4307965" y="1196752"/>
          <a:ext cx="4440500" cy="3840480"/>
        </p:xfrm>
        <a:graphic>
          <a:graphicData uri="http://schemas.openxmlformats.org/drawingml/2006/table">
            <a:tbl>
              <a:tblPr/>
              <a:tblGrid>
                <a:gridCol w="391640">
                  <a:extLst>
                    <a:ext uri="{9D8B030D-6E8A-4147-A177-3AD203B41FA5}">
                      <a16:colId xmlns:a16="http://schemas.microsoft.com/office/drawing/2014/main" val="381454529"/>
                    </a:ext>
                  </a:extLst>
                </a:gridCol>
                <a:gridCol w="1007894">
                  <a:extLst>
                    <a:ext uri="{9D8B030D-6E8A-4147-A177-3AD203B41FA5}">
                      <a16:colId xmlns:a16="http://schemas.microsoft.com/office/drawing/2014/main" val="985556825"/>
                    </a:ext>
                  </a:extLst>
                </a:gridCol>
                <a:gridCol w="3040966">
                  <a:extLst>
                    <a:ext uri="{9D8B030D-6E8A-4147-A177-3AD203B41FA5}">
                      <a16:colId xmlns:a16="http://schemas.microsoft.com/office/drawing/2014/main" val="2846016707"/>
                    </a:ext>
                  </a:extLst>
                </a:gridCol>
              </a:tblGrid>
              <a:tr h="16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72872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Технологически законченный комплекс строительно-монтажных работ, выделяемый в проекте. Стадия строительства объекта определяет степень риска в случае приобретения помещения на объекте. Чем выше стадия, тем больше вероятность завершения и получения возможности использования объекта по его прямому назначению.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73870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В ходе исследования принимается, что объекты сравнения расположены в одной/схожих ценовых зонах. Данный 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8964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Транспортная составляющая. Удаленность от остановок общественного 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Остановка общественного транспорта является локальным центром активности, местом концентрации пешеходных и транспортных потоков. Сочетание различных видов транспорта, транспортные узлы.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2701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отдельного входа позволяет самостоятельно регулировать поток клиентов (нет ограничений в логистике трафика автомобильного или пешеходного)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2677"/>
                  </a:ext>
                </a:extLst>
              </a:tr>
              <a:tr h="402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Существуют различные источники электроснабжения: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-традиционные (ГЭС, АЭС и т.д.)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-альтернативные (ветрогенераторы, солнечные батареи и т.д.)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конкретном объекте могут использоваться альтернативные источники в качестве дополнительных энергогенераторов к основным - центральным электростанциям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94359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Климатические системы вентиляции и кондиционирования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Ввозможность поддерживать заданный температурный режим 18-24 градуса и нормальный химический состав воздуха в арендных и общественных зонах здания, вентиляция и кондиционирование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96521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Этаж— часть пространства здания между двумя горизонтальными перекрытиями (между полом и потолком), где располагаются помещения; уровень здания над (или под) уровнем земли.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36974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помещения учитывает состояние внутренних конструктивных элементов - перегородок, заполнений дверных и оконных проемов, отделки и т.д.  Приказ Росстата от 03.07.2015 N 296 "Об утверждении статистического инструментария для организации федерального статистического наблюдения за наличием и движением основных фондов (средств) и других нефинансовых активов"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2037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 помещений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- это объем затрат, произведенных на ремонт помещения, качество материалов, отдельных декоративных элементов определяют уровень отделки и оказывают влияние на стоимость.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13599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помещения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Данный фактор не учитывает распределение площадей (разделение на основные и вспомогательные, форму помещений и т.д.), а учитывает влияение исключительно масштаба объекта.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7463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потолка (от фальшпола до подвесного потолка)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Расстояние между нижним слоем покрытия потолка помещения (в том числе при возведении подвесных конструкций) и верхним покрытием пола (без учета подиумов, ступеней и т.д.)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6926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3429000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</a:rPr>
              <a:t>Ценообразующие</a:t>
            </a:r>
            <a:r>
              <a:rPr lang="ru-RU" sz="2400" b="1" dirty="0">
                <a:solidFill>
                  <a:srgbClr val="FF0000"/>
                </a:solidFill>
              </a:rPr>
              <a:t> факторы</a:t>
            </a: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195736" y="44624"/>
            <a:ext cx="676875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кругленный прямоугольник 1"/>
          <p:cNvSpPr/>
          <p:nvPr/>
        </p:nvSpPr>
        <p:spPr>
          <a:xfrm>
            <a:off x="2195736" y="235040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223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«Офисная недвижимость»</a:t>
            </a:r>
            <a:endParaRPr lang="ru-RU" sz="2000" b="1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35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1028"/>
              </p:ext>
            </p:extLst>
          </p:nvPr>
        </p:nvGraphicFramePr>
        <p:xfrm>
          <a:off x="611560" y="836712"/>
          <a:ext cx="3456383" cy="55778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37219143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654318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90467357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910376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6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факторы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56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2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04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 территории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9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сервиса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07998"/>
                  </a:ext>
                </a:extLst>
              </a:tr>
              <a:tr h="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местоположения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Нахождение в соответствующем районе,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градзоне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ценовой зоне или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н.п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608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федеральной трассы, крупных транспортных узлов, логистических центров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81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Автомобильный трафик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2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трафика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6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жилых кварталов и социальной инфраструктуры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559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остановок общественного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784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сырьевого центра для специализированных производств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34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ж/д путей, ведущих к объекту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22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водных путей, ведущих к объекту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894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воздушных путей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195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автотранпортных путей, ведущих к объекту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467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Развитость инфраструктуры (состав соседствующих организаций)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962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на закрытой территории/охрана земельного участка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72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Наружные (районного значения, частные) сети, возможность подключения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0994"/>
                  </a:ext>
                </a:extLst>
              </a:tr>
              <a:tr h="0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объекта (имущественного комплекса, здания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034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земельного участка, плотность застройки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433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территории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56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 качества/Подкласс/Морфотип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782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74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Группа капитальности, конструктивные особенности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22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799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объекта (территории, здания)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2214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здания (литеры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621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97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336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388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511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Вентиляция/кондиционирование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045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Слаботочное обеспечение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06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84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объекта права (здания, группы помещений, помещения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63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административных помещений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481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вспомогательных помещений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417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932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помещения (объекта)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527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443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отделки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62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1449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504" y="5890046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43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2462"/>
              </p:ext>
            </p:extLst>
          </p:nvPr>
        </p:nvGraphicFramePr>
        <p:xfrm>
          <a:off x="4204319" y="956980"/>
          <a:ext cx="4760167" cy="5334000"/>
        </p:xfrm>
        <a:graphic>
          <a:graphicData uri="http://schemas.openxmlformats.org/drawingml/2006/table">
            <a:tbl>
              <a:tblPr/>
              <a:tblGrid>
                <a:gridCol w="372490">
                  <a:extLst>
                    <a:ext uri="{9D8B030D-6E8A-4147-A177-3AD203B41FA5}">
                      <a16:colId xmlns:a16="http://schemas.microsoft.com/office/drawing/2014/main" val="1785528920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992379392"/>
                    </a:ext>
                  </a:extLst>
                </a:gridCol>
                <a:gridCol w="3478315">
                  <a:extLst>
                    <a:ext uri="{9D8B030D-6E8A-4147-A177-3AD203B41FA5}">
                      <a16:colId xmlns:a16="http://schemas.microsoft.com/office/drawing/2014/main" val="77121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82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зонирование - зонирование территорий муниципального образования в целях определения территориальных зон и установления градостроительных регламентов. Определенные зоны имеют основной/вспомогательный/условно разрешенный и запрещенный виды использования. Расположение в несоответствующей зоне может скорректировать использование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9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Нахождение в соответствующем районе,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градзоне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ценовой зоне или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н.п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В ходе исследования принимается, что объекты сравнения расположены в одной/схожих ценовых зонах. Данный 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69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федеральной трассы, крупных транспортных узлов, логистических центров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на удалении или в непосредственной близости от федеральной трассы, как объекта активного грузового потока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ж/д станции, морские, речные порты, аэропорт, логистика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3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ж/д путей, ведущих к объекту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 железнодорожными путями понимается тупик, ведущий на предприятие или ответвление, позволяющее останавливать вагоны на территории предприятия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0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земельного участка, плотность застройки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прилегающего земельного участка определяет возможности для заезда транспорта, возможности парковки на территории в том числе наружной застройки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98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Группа капитальности, конструктивные особенности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Определяет совокупность конструктивной схемы и использованных материалов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учитывать год постройки, который задает характеристику типового строительства (шаг колонн, наличие дополнительных элементов и т.д.)в период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Учитывает реальный конструктив более точно, чем год постройки, а конструктив учтен в факторе тех.состояние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38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покзаатель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определяет степень изношенности объекта, а также потребность в ремонтных работах. Учитывает реальное состояние более точно, чем год постройки, а конструктив учтен в факторе группы капитальности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2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Система, позволяющая осуществлять довольно экономичное отопление производственно-складских зданий,  а также необходимая в некоторых производственных процессах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70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Существуют различные источники электроснабжения: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-традиционные (ГЭС, АЭС и т.д.)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-альтернативные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ветрогенераторы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солнечные батареи и т.д.)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конкретном объекте могут использоваться альтернативные источники в качестве дополнительных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энергогенераторов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 основным - центральным электростанциям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4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обеспечения объекта недвижимости водой соответствующего качества в соответствии с целевым назначением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3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Здание, группа помещений, помещение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95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Расстояние от пола до нижней горизонтали плит перекрытия/конструкций покрытия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73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помещения (объекта)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случае, если объектов является помещение, а не здание, то данный фактор определяет площадь именно исследуемого объекта. Если таковой объект здание - фактор не применяется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8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Используемые материалы и качество отделки (окраска, штукатурка,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антипыль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т.д.)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4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отделки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отделки учитывает состояние внутриквартирных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3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расположения объекта исследования относительно уровня земли (1 этажа)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6019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5746030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23528" y="44624"/>
            <a:ext cx="8640959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323528" y="218914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223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«Производственная недвижимость»</a:t>
            </a:r>
            <a:endParaRPr lang="ru-RU" sz="20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36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0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47069"/>
              </p:ext>
            </p:extLst>
          </p:nvPr>
        </p:nvGraphicFramePr>
        <p:xfrm>
          <a:off x="323528" y="1124744"/>
          <a:ext cx="4032448" cy="5528884"/>
        </p:xfrm>
        <a:graphic>
          <a:graphicData uri="http://schemas.openxmlformats.org/drawingml/2006/table">
            <a:tbl>
              <a:tblPr/>
              <a:tblGrid>
                <a:gridCol w="787830">
                  <a:extLst>
                    <a:ext uri="{9D8B030D-6E8A-4147-A177-3AD203B41FA5}">
                      <a16:colId xmlns:a16="http://schemas.microsoft.com/office/drawing/2014/main" val="504165948"/>
                    </a:ext>
                  </a:extLst>
                </a:gridCol>
                <a:gridCol w="886016">
                  <a:extLst>
                    <a:ext uri="{9D8B030D-6E8A-4147-A177-3AD203B41FA5}">
                      <a16:colId xmlns:a16="http://schemas.microsoft.com/office/drawing/2014/main" val="2503330934"/>
                    </a:ext>
                  </a:extLst>
                </a:gridCol>
                <a:gridCol w="456504">
                  <a:extLst>
                    <a:ext uri="{9D8B030D-6E8A-4147-A177-3AD203B41FA5}">
                      <a16:colId xmlns:a16="http://schemas.microsoft.com/office/drawing/2014/main" val="3424971125"/>
                    </a:ext>
                  </a:extLst>
                </a:gridCol>
                <a:gridCol w="1902098">
                  <a:extLst>
                    <a:ext uri="{9D8B030D-6E8A-4147-A177-3AD203B41FA5}">
                      <a16:colId xmlns:a16="http://schemas.microsoft.com/office/drawing/2014/main" val="1700484036"/>
                    </a:ext>
                  </a:extLst>
                </a:gridCol>
              </a:tblGrid>
              <a:tr h="459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09377"/>
                  </a:ext>
                </a:extLst>
              </a:tr>
              <a:tr h="155519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факторы</a:t>
                      </a:r>
                    </a:p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55393"/>
                  </a:ext>
                </a:extLst>
              </a:tr>
              <a:tr h="124415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33106"/>
                  </a:ext>
                </a:extLst>
              </a:tr>
              <a:tr h="93312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13227"/>
                  </a:ext>
                </a:extLst>
              </a:tr>
              <a:tr h="265090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зонирование, категория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89566"/>
                  </a:ext>
                </a:extLst>
              </a:tr>
              <a:tr h="2297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факторы</a:t>
                      </a:r>
                    </a:p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управления, сервисы для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0011"/>
                  </a:ext>
                </a:extLst>
              </a:tr>
              <a:tr h="77760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Социальный состав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87958"/>
                  </a:ext>
                </a:extLst>
              </a:tr>
              <a:tr h="108863">
                <a:tc rowSpan="1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ЗУ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78150"/>
                  </a:ext>
                </a:extLst>
              </a:tr>
              <a:tr h="186623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объекта, негативно влияющего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15536"/>
                  </a:ext>
                </a:extLst>
              </a:tr>
              <a:tr h="24883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Близость к объекту, позитивно влияющему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33396"/>
                  </a:ext>
                </a:extLst>
              </a:tr>
              <a:tr h="77760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остановок общественного 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60019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транспортных магистралей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94461"/>
                  </a:ext>
                </a:extLst>
              </a:tr>
              <a:tr h="17107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Экологическое состояние района местоположения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5011"/>
                  </a:ext>
                </a:extLst>
              </a:tr>
              <a:tr h="217727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Развитость инфраструктуры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2872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новая улица/внутри застройки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57660"/>
                  </a:ext>
                </a:extLst>
              </a:tr>
              <a:tr h="137847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подъезда автотранспорта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29271"/>
                  </a:ext>
                </a:extLst>
              </a:tr>
              <a:tr h="129894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и состояние мест общего 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0364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гостевых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42713"/>
                  </a:ext>
                </a:extLst>
              </a:tr>
              <a:tr h="155519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безопасности территории (доступа)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77545"/>
                  </a:ext>
                </a:extLst>
              </a:tr>
              <a:tr h="186623">
                <a:tc rowSpan="2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К4.Качество объекта (Факторы ОКС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объекта- Класс/Подкласс/Морфотип (класс поселка)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45039"/>
                  </a:ext>
                </a:extLst>
              </a:tr>
              <a:tr h="100734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здания/части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18770"/>
                  </a:ext>
                </a:extLst>
              </a:tr>
              <a:tr h="124415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08596"/>
                  </a:ext>
                </a:extLst>
              </a:tr>
              <a:tr h="88363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Планировки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77660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здания (качество применяемых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17771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земельного участка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28105"/>
                  </a:ext>
                </a:extLst>
              </a:tr>
              <a:tr h="77760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парковки на придомовой территории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50938"/>
                  </a:ext>
                </a:extLst>
              </a:tr>
              <a:tr h="93312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двора (малые формы)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03422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дополнительных улучшений (строений) земельного участка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75221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</a:t>
                      </a:r>
                    </a:p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77583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52500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02797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77343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слаботочка, видеонаблюдение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23417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помещения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70160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36050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562212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39996"/>
                  </a:ext>
                </a:extLst>
              </a:tr>
              <a:tr h="108687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отделки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10231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потолков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99132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вспомогательных помещений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0394"/>
                  </a:ext>
                </a:extLst>
              </a:tr>
              <a:tr h="73341">
                <a:tc vMerge="1">
                  <a:txBody>
                    <a:bodyPr/>
                    <a:lstStyle/>
                    <a:p>
                      <a:pPr algn="ctr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дополнительных улучшений дома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97940"/>
                  </a:ext>
                </a:extLst>
              </a:tr>
            </a:tbl>
          </a:graphicData>
        </a:graphic>
      </p:graphicFrame>
      <p:sp>
        <p:nvSpPr>
          <p:cNvPr id="7" name="Прямоугольник с одним скругленным углом 6"/>
          <p:cNvSpPr/>
          <p:nvPr/>
        </p:nvSpPr>
        <p:spPr>
          <a:xfrm>
            <a:off x="323528" y="44624"/>
            <a:ext cx="8640959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323528" y="218914"/>
            <a:ext cx="1738178" cy="360040"/>
          </a:xfrm>
          <a:prstGeom prst="round2DiagRect">
            <a:avLst>
              <a:gd name="adj1" fmla="val 40423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ПРИЛОЖЕНИЕ </a:t>
            </a:r>
            <a:r>
              <a:rPr lang="ru-RU" sz="1400" dirty="0" smtClean="0">
                <a:solidFill>
                  <a:schemeClr val="tx1"/>
                </a:solidFill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223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Сегмент «Индивидуальное жилье»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9504" y="6034062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40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74383"/>
              </p:ext>
            </p:extLst>
          </p:nvPr>
        </p:nvGraphicFramePr>
        <p:xfrm>
          <a:off x="4427984" y="1134366"/>
          <a:ext cx="4608512" cy="5334000"/>
        </p:xfrm>
        <a:graphic>
          <a:graphicData uri="http://schemas.openxmlformats.org/drawingml/2006/table">
            <a:tbl>
              <a:tblPr/>
              <a:tblGrid>
                <a:gridCol w="413041">
                  <a:extLst>
                    <a:ext uri="{9D8B030D-6E8A-4147-A177-3AD203B41FA5}">
                      <a16:colId xmlns:a16="http://schemas.microsoft.com/office/drawing/2014/main" val="3057103466"/>
                    </a:ext>
                  </a:extLst>
                </a:gridCol>
                <a:gridCol w="1112925">
                  <a:extLst>
                    <a:ext uri="{9D8B030D-6E8A-4147-A177-3AD203B41FA5}">
                      <a16:colId xmlns:a16="http://schemas.microsoft.com/office/drawing/2014/main" val="2223558441"/>
                    </a:ext>
                  </a:extLst>
                </a:gridCol>
                <a:gridCol w="3082546">
                  <a:extLst>
                    <a:ext uri="{9D8B030D-6E8A-4147-A177-3AD203B41FA5}">
                      <a16:colId xmlns:a16="http://schemas.microsoft.com/office/drawing/2014/main" val="2344217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5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ходе совершения сделки может быть передан различный набор прав на объект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недвижимости. Фактор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учитывает разницу в передаваемых правах на объект недвижимости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06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пункта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В ходе исследования принимается, что объекты сравнения расположены в одной/схожих ценовых зонах. Данный 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84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новая улица/внутри застройки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Освоенность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территории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43245"/>
                  </a:ext>
                </a:extLst>
              </a:tr>
              <a:tr h="210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объекта-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Класс/Подкласс/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Морфотип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фактор, учитывающий ряд особенностей, как правило связанных с различными эпохами развития строительной отрасли: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Год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постройки,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морфотип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класс и т.д.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48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- это фактор, учитывающий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ествественное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физическое устаревание объектов, происходящих с течением времени. Однако, проведение капитального ремонта, частичная или полная замена конструктивных элементов может снизить степень общей изношенности строения.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9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здания (качество применяемых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оказывает влияние на долговечность службы объекта, на экологичность, на его теплотехнические характеристики, расположение швов/стыков элементов, а также конструктивные особенности планировок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9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земельного участка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Рассматривается влияние величины площади земельного участка на стоимость единого объекта недвижимости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61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парковки на придомовой территории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парковки определяет возможности хранения личного автотранспорта. Различные вида паркинга могут оказывать влияние на конструктив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25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дополнительных улучшений (строений) земельного участка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бани, открытые бассейны,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хоз.постройки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соружения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строения с фундаментом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38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сооружения, предназначенные для решения задач водоснабжения, называют системой водоснабжения, или водопроводом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86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тепловой энергией. Объект может иметь как индивидуальные источники отопления, так и подключение к центральной сети отопления. Возможно также совмещение двух источников.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1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02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Составная часть системы водоснабжения и водоотведения, предназначенная для удаления твёрдых и жидких продуктов жизнедеятельности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человека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1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 помещения состоит из суммы площадей все хсоставных  частей такого помещения, включая площадь помещений вспомогательного использования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3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Квартира в доме на земле/отдельно стоящий дом/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таунхаус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7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Внутренняя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- это объем затрат, произведенных на ремонт помещения, качество материалов, отдельных декоративных элементов определяют уровень отделки и оказывают влияние на стоимость квартиры.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4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отделки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учитывает состояние внутриквартирных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6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дополнительных улучшений дома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Строения и сооружения, расположенные на земельном участке, в том числе элементы благоустройства, повышающие комфорт проживания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4541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8024" y="5949280"/>
            <a:ext cx="12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37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0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98451"/>
              </p:ext>
            </p:extLst>
          </p:nvPr>
        </p:nvGraphicFramePr>
        <p:xfrm>
          <a:off x="36506" y="788149"/>
          <a:ext cx="9072003" cy="6012913"/>
        </p:xfrm>
        <a:graphic>
          <a:graphicData uri="http://schemas.openxmlformats.org/drawingml/2006/table">
            <a:tbl>
              <a:tblPr/>
              <a:tblGrid>
                <a:gridCol w="162338">
                  <a:extLst>
                    <a:ext uri="{9D8B030D-6E8A-4147-A177-3AD203B41FA5}">
                      <a16:colId xmlns:a16="http://schemas.microsoft.com/office/drawing/2014/main" val="2674791024"/>
                    </a:ext>
                  </a:extLst>
                </a:gridCol>
                <a:gridCol w="331439">
                  <a:extLst>
                    <a:ext uri="{9D8B030D-6E8A-4147-A177-3AD203B41FA5}">
                      <a16:colId xmlns:a16="http://schemas.microsoft.com/office/drawing/2014/main" val="1166254376"/>
                    </a:ext>
                  </a:extLst>
                </a:gridCol>
                <a:gridCol w="142046">
                  <a:extLst>
                    <a:ext uri="{9D8B030D-6E8A-4147-A177-3AD203B41FA5}">
                      <a16:colId xmlns:a16="http://schemas.microsoft.com/office/drawing/2014/main" val="3619928081"/>
                    </a:ext>
                  </a:extLst>
                </a:gridCol>
                <a:gridCol w="362724">
                  <a:extLst>
                    <a:ext uri="{9D8B030D-6E8A-4147-A177-3AD203B41FA5}">
                      <a16:colId xmlns:a16="http://schemas.microsoft.com/office/drawing/2014/main" val="2211804116"/>
                    </a:ext>
                  </a:extLst>
                </a:gridCol>
                <a:gridCol w="38059">
                  <a:extLst>
                    <a:ext uri="{9D8B030D-6E8A-4147-A177-3AD203B41FA5}">
                      <a16:colId xmlns:a16="http://schemas.microsoft.com/office/drawing/2014/main" val="3474695227"/>
                    </a:ext>
                  </a:extLst>
                </a:gridCol>
                <a:gridCol w="587313">
                  <a:extLst>
                    <a:ext uri="{9D8B030D-6E8A-4147-A177-3AD203B41FA5}">
                      <a16:colId xmlns:a16="http://schemas.microsoft.com/office/drawing/2014/main" val="524498000"/>
                    </a:ext>
                  </a:extLst>
                </a:gridCol>
                <a:gridCol w="1616241">
                  <a:extLst>
                    <a:ext uri="{9D8B030D-6E8A-4147-A177-3AD203B41FA5}">
                      <a16:colId xmlns:a16="http://schemas.microsoft.com/office/drawing/2014/main" val="2442460169"/>
                    </a:ext>
                  </a:extLst>
                </a:gridCol>
                <a:gridCol w="113671">
                  <a:extLst>
                    <a:ext uri="{9D8B030D-6E8A-4147-A177-3AD203B41FA5}">
                      <a16:colId xmlns:a16="http://schemas.microsoft.com/office/drawing/2014/main" val="4064641119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608140462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495095888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578375984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616187852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4245068016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260801249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4240456213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233520721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401680459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1069378125"/>
                    </a:ext>
                  </a:extLst>
                </a:gridCol>
                <a:gridCol w="484476">
                  <a:extLst>
                    <a:ext uri="{9D8B030D-6E8A-4147-A177-3AD203B41FA5}">
                      <a16:colId xmlns:a16="http://schemas.microsoft.com/office/drawing/2014/main" val="2274546315"/>
                    </a:ext>
                  </a:extLst>
                </a:gridCol>
                <a:gridCol w="388936">
                  <a:extLst>
                    <a:ext uri="{9D8B030D-6E8A-4147-A177-3AD203B41FA5}">
                      <a16:colId xmlns:a16="http://schemas.microsoft.com/office/drawing/2014/main" val="3600314978"/>
                    </a:ext>
                  </a:extLst>
                </a:gridCol>
              </a:tblGrid>
              <a:tr h="16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подгруппы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Подгруппы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Шифр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Опредление фактора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0A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458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Административно-правовые 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Передаваемые права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ходе совершения сделки может быть передан различный набор прав на объект недвижимости.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Сделкой называются осознанные действия граждан и юридических лиц, направленные на установление, изменение или прекращение их прав и обязанностей (юридический факт, порождающий тот правовой результат, к которому стремились субъекты сделки).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Цель любой сделки ~ приобретение права собственности или права пользования имуществом.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разницу в передаваемых правах на объект недвижимости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 собственности с обременением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 аренды (краткосрочной - 3 года и менее)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 бессрочного пользования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 аренды (долгосрочной)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 требования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88997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соответствии со статьей 244Гражданского кодекса РФ имущество, находящееся в собственности двух или нескольких лиц, принадлежит им на праве общей собственности. Передача полного права собственности или прав на часть объекта в различных ситуациях, возникающих при передаче. Фактор учитывает либо прямой пропорциональный расчет  доли от площади к стоимости объекта, либо наличие дисконта или премии за передаваемую долю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совершении сделки передача прав на долю, не выделенную в натуре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совершении сделки передача прав собственности на полный объект недвижимости без выделения долей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совершении сделки передача прав на долю, выделенную в натуре (обозначены передаваемые помещения)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совершении сделки передача прав на долю, выдаленную в натуре, имеется отдельный лицевой счет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517226"/>
                  </a:ext>
                </a:extLst>
              </a:tr>
              <a:tr h="192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Стадия строительства (для новостроек)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Технологически законченный комплекс строительно-монтажных работ, выделяемый в проекте. Стадия строительства объекта определяет степень риска в случае приобретения помещения на объекте. Чем выше стадия, тем больше вероятность завершения и получения возможности использования объекта по его прямому назначению.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Подготовительный 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этап: до получения разрешения на строительства ИРД без земли, без СМР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(-2) Подготовительный этап: получены ИРД, земляные работы (нулевой цикл)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(-1) Начальный цикл строительства: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-оформлен земельный участок;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-согласован проект;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-оформлена ИРД;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-имеются ТУ на комм-ции;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-идут СМР до окончания возведения долгоживущих конструктивных элементов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(0) Возведена "коробка". Долгоживущие конструктивные элементы завершены строительством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(+1)Работы после возведения основных долгоживущих элементов: остекление, подключение коммуникаций, отделочные работы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(+2) Строительные работы завершены. Коммуникации подключены. Подготовка к сдаче ГК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(+3) Объект введён в эксплуатацию, сдан гос.комиссии, поставлен на кад.учёт, возможна регистрация прав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(+4) Объект с момента сдачи в эксплуатацию в первые 5 лет (стадия активного заселения ремонтов)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(+5) Возраст объекта более 5 лет с момента сдачи, сформирован основной состав жильцов, в основном завершен ремонт, сформирована система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1E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668276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территориальное зонирование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Административное (территориальное)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зонирование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градостроительное зонирование - зонирование территорий муниципального образования в целях определения территориальных зон и установления градостроительных регламентов. Определенные зоны имеют основной/вспомогательный/условно разрешенный и запрещенный виды использования. Расположение в несоответствующей зоне может скорректировать использование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в территориальной зоне где фактический вид использования является запрещенным для данной зоны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в территориальной зоне с условно разрешенным/вспомогательными видом испольпользования, совпадающих с назначением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Расположение в территориальной зоне с основным видом использования, совпадающим с назначением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86022"/>
                  </a:ext>
                </a:extLst>
              </a:tr>
              <a:tr h="16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Социально-экономические факторы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 социальной среды и сервиса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управления, сервисы для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управления как правило определяется уровнем качества управляющей компании а также уровнем сервиса, предоставляемого проживающим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Некачественное управление объектом (невыполнение УК прямых обязанностей, приводящих к ухудшению сервиса проживания и технического состояния объекта)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Нормальное управление объектом (своевременное исполнение обязанностей, поддержание объекта в работоспособном состоянии, устранение факторов, ухудшающих условия проживания)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Хорошее управление (улучшение качества проживания в ходе управления объектом)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Отличное управление (качественное выполнение функций управления, наличие дополнительных сервисов для жильцов, в т.ч. консьержа, дополнительных помещений оздоровительного, развлекательного назначения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71216"/>
                  </a:ext>
                </a:extLst>
              </a:tr>
              <a:tr h="16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СЭ.Серв.2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Социальный состав жильцов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Усредненная условная категория, образованная людьми, живущими в доме, - их социальный и финансовый статус, семейное положение, уровень образования. На повышения общего социального состава может влиять проживание в дома известных людей, чиновников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Добрый день, коллеги! Через 2 мин начинаем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 бедного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класс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бизнес, элита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27433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 местоположения (территориальные факторы, факторы ЗУ)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Зональные факторы влияния на цену (инфраструктурные)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Ценовое зонирование населенного пункта (уровень престижности микрорайона/тер.зоны)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престижности микрорайона, определяемая удаленностью от центра города, локальных центров, определяющая ценность зоны. В ходе исследования принимается, что объекты сравнения расположены в одной/схожих ценовых зонах. Данный фактор учитывается при сопоставлении объектов с существенным отличием в местоположении, т.е. соответственно находящихся в разных ценовых зонах.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Низкой ценности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Средней ценности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Повышенной ценности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Высокой ценности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51502"/>
                  </a:ext>
                </a:extLst>
              </a:tr>
              <a:tr h="57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объекта, негативно влияющего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Факторы, негативно влияющие не стоимость так или иначе присутствуют в среде обитания человека. Влияние на стоимость в большей мере оказывает расположение исследуемого объекта относительно негативных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3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10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15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30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30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338816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Близость к объекту, позитивно влияющему на стоимость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Объекты, позитивно влияющие на стоимость могут образовывать собой локальные ценовые центры (внутри районов/микрорайонов формируя вокруг себя объекты с более высокими ценами)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Рассматриваются 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крупные объекты (зачастую уникальные, редко встречающиеся или единичные для населенного пункта), значимо влияющие на стоимость. Данный фактор перекликается с фактором "развитость инфраструктуры", который учитывает влияние более часто встречающихся объектов.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30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30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15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10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3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59476"/>
                  </a:ext>
                </a:extLst>
              </a:tr>
              <a:tr h="72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остановок общественного транспорта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остановки общественного транспорта является одним из важнейших факторов при оценке объекта недвижимости в зависимости от его местоположения, определяет доступность общественного транспорта и время, затраченное на передвижение в пункт назначения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15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5-7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5 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38004"/>
                  </a:ext>
                </a:extLst>
              </a:tr>
              <a:tr h="57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Удаленность от транспортных магистралей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Транспортная доступность объекта характеризуется размещением его на удалении от крупных транспортных магистралей (как минимум местного значения)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1000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500-1000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50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50-100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96648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Экологическое состояние района местоположения объекта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Экологические факторы в контексте оценки недвижимости - это совокупность чисто природных и природно-антропогенных факторов, не являющихся средствами труда, предметами потребления или источниками энергии и сырья, но оказывающих непосредственное воздействие на эффективность и полезность использования объекта недвижимости. К негативным экологическим факторам относятся все последствия и проявления негативного воздействия на окружающую природную среду: химическое загрязнение воды, воздуха, земли, порча и уничтожение плодородного слоя почвы, уничтожение зеленых насаждений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экологическое загрязнение ощутимо (загрязнение воздуха, грунта)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периодически проявляющиеся ухудшения экологического фона (кратковременные выбросы, ощутимые жителями)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экологический фон носит нейтральный для жителей характер - не ощутим большинством людей ежедневно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экологическая обстановка в локации положительная, выбросы в пределах нормы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экологически чистый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17375"/>
                  </a:ext>
                </a:extLst>
              </a:tr>
              <a:tr h="72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Сопоставление населенных пунктов при сопоставлении объектов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сопоставлении объектов расположение в различных населенных пунктах (при слабо развитом рынке внутри одного населенного пункта). Фактор отражает степень развитости населенного пункта и как следствие ценовые характеристики рынка внутри н.п.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населенные пунткы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Райцентры сельскохозяйственных районов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Райцентры с развитой промышленностью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Населенные пункты в ближайшей окрестности областного центра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центр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37433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факторы влияния на цену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Развитость инфраструктуры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удобного комфортного пользования проживающими объектами социальной и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коммерческой инфраструктуры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Развитость инфраструктуры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придомовой 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территории с точки зрения теории классификации ЕК МЖН необходимо рассматривать в составе группы факторов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ОКСа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а не группы факторов местоположения.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объекты социальной и необходимой коммерческой инфраструктуры отсутствуют (или расположены на расстоянии более 3 км)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 социальной и необходимой коммерческой инфраструктуры представлены минимально (имеется либо детский сад, либо школа, либо магазн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оптимальная развитость инфраструктуры (имеется школа, детский сад, продуктовый магазин)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хорошая развитость инфраструктуры (школа, детский сад, дополнительные учреждения образования, здравоохранения и т.д.)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отличная развитость инфраструктуры (школа, д/с, объекты здравоохранения, досуга и т.д.)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840"/>
                  </a:ext>
                </a:extLst>
              </a:tr>
              <a:tr h="72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Удобство подъезда автотранспорта с возможностью парковки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характеризует возможность приезжающих в помещения (квартиры) данного дома подъехать максимально близко к объекту посещения и оставить авто в непосредственной близости.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Стихийная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Неохраняемая огороженная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Охраняемая наземная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Встроенная (подземная)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Пристроенная рядом (отдельное строение)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65036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М.Л.3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из окна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из окна, как фактор, определенный местоположением объекта и ориентацией окон помещения на ту или иную сторону.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Предложение: данный фактор рассматривать в подгруппе "Параметры квартир"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промышленные строения,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свалку или другие неблагоприятные техногенные 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магистраль или проезжую улицу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места массового скопления людей: площади, как объекты негативного влияния, неэстетичные, вызывающие шумовые и визуальные эффекты негативного воздействия 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 двор-колодец или неблагоустроенный двор, на стену рядом стоящего дома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 двор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панорамный вид, вид на притягательные эстетичные 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природные объекты: реки(набережные), озера, лес, сад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62958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К4.Качество объекта (Факторы ОКС)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К4-З.1.Параметры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объекта- Класс/Подкласс/Морфотип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фактор, учитывающий ряд особенностей, как правило связанных с различными эпохами развития строительной отрасли: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Год постройки( Год постройки дома определяет техническое состояние объектов, а также зачастую в типовом строительстве определяет комфорт проживания с точки зрения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морфотипов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квартир ("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сталинки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", "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хрущевки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", "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брежневки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", "дома дореволюционной застройки" и т.д.))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Сталинки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Малосемейного типа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Хрущевки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Сталинки (реконстр.)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Сталинские высотки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Ленинградская серия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Царская Россия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Современные строящиеся объекты классов массового потребления (комфорт+эконом)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Современные объекты повышенной комфортности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0A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04061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Архитектурный облик объекта требует глубокой проработки внешних элементов здания с учетом рельефа и окружающего участок ландшафта. Как правило на рынке представлены объекты типового (серийного) производства и объекты с уникальным архитектурным обликом. Как правило, типовые объекты относятся к домам классов "комфорт" и "эконом", в то время как дома класса "элита" и "бизнес", в основном возводятся по уникальным архитектурным проектам, но возможны исключения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типовой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индивидуальный архитектурный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уникальный архитектурный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65988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здания (качество применяемых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 стен оказывает влияние на долговечность службы объекта, на экологичность, на его теплотехнические характеристики, расположение швов/стыков элементов, а также конструктивные особенности планировок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Дерево (брус, бревно, каркасно-утепленные)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Монолитный бетон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Сэндвич-панели из листов с утеплителем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Железобетонные панели (панельный дом)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Кирпич, керамические/силикатные камни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Кирпич на монолитном каркасе, Блочный (ячеистый бетон, пенобетон, газобетон)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92693"/>
                  </a:ext>
                </a:extLst>
              </a:tr>
              <a:tr h="16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общественных зон. Наличие мест общего пользования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удобство использования зон общего пользования, возможность использования свободного пространства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Входное, этажное, лестничное пространство создает неудобство пользования: затруднение при проходе двух человек, вносе мебели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Входное пространство (достаточно для входа, вноса мебели, типовая ширина лестниц (согласно минимальным требованиям проходимости), этажное пространство достаточно для входа граждан, вноса мебели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Имеются дополнительные помещения для хранения колясок, велосипедов, индивидуальные ячейки для складирования личных вещей, дополнительные устройства подъема ("доступная среда")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общие комнаты отдыха, спортивные и досуговые помещения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453278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Состояние подъезда, мест общего пользования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— место общего пользования, часть общедолевой собственности, бремя содержания которой несут собственники коллективно. Качество обустройство мест общего пользования определяется используемыми материалами при отделке, качеством текущего и капитального ремонта помещений, действиями управляющей организации и отношением к имуществу самих собственников и их гостей.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требует капитального ремонта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требует косметического ремонта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требует ремонта простая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требует ремонта высококачественная отделка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требует ремонта высококачественная отделка, индивидуальный дизайн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63136"/>
                  </a:ext>
                </a:extLst>
              </a:tr>
              <a:tr h="16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безопасности территории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Безопасность территории дома определена набором функций, ограждающих и охраняющих двор (пространство земли, «принадлежащее» к дому). Чем более развита система безопасности, тем больше вероятность сохранности личного имущества и общего долевого, а также безопасность проживающих (в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детей). К элементам охраны отнесены: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ограждение двора и ограничение доступа;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охраны;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системы видеонаблюдения;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т.д.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открытый двор, открытый доступ в подъезд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открытый двор, закрытый доступ в подъезд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закрытый двор, закрытый доступ в подъезд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входа на территорию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плюсом в здание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этаж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51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54699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двора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участка представляет собой комплекс мероприятий, которые направлены на улучшение санитарно-экологических, эстетических условий на придомовой территории. Включает возведение малых архитектурных форм, прокладку дорожно-тропиночной сети, а также объединение всех присутствующих форм рельефа.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отдельные элементы малых форм в плохом состоянии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элементов малых форм, стандартное состояние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элементов малых форм, хорошоее состояние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ландшафтного дизайна, улучшеное состояние малых архитектурных форм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индивидуализированных зон отдыха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909433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здания (степень физического износа)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- это фактор, учитывающий ествественное физическое устаревание объектов, происходящих с течением времени. Однако, проведение капитального ремонта, частичная или полная замена конструктивных элементов может снизить степень общей изношенности строения.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снос, аварийное, ветхое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неудовлетворительное, требующее ремонта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удовлетворительное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хорошее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отличное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146966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парковки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парковки определяет возможности хранения личного автотранспорта. Различные вида паркинга могут оказывать влияние на конструктив объекта, престижность дома, а также на условия хранения автомобилей, что приводит их к большей или меньше степени изношенности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место для возможности парковки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наземная стихийная парковка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наземная организованная парковка, выделенные места, зоны для парковки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многоуровневая на территории или непосредственно прилегает к территории дома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доме встроено-пристроенная в составе жилого дома (подземная парковка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734450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Достаточность парковочных мест - это обеспеченность квартиры парковочным местом (местами) в соответствии с потребностями проживающих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парковочных мест недостаточно для жильцов дома коэф. Достаточности менее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парковочных мест достаточно для жильцов дома. коэф. Достаточности менее от 1 до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парковочных мест достаточно для гостей дома. коэф. Достаточности 3 и более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78723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КО.З.11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Разновидность грузоподъёмной машины, предназначенная для вертикального или наклонного перемещения грузов на специальных платформах, передвигающихся по жёстким направляющим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Обязательно наличие лифтов при высотности здания свыше 6 этажей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малогабаритные лифты, малой г/п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пассажирский лифт норм габаритности/грузоподъёмности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грузовой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пассажирский и грузовой лифт (либо 2 грузовых)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Высокоскоростной лифт повышенного качества, спускающийся в парковочное порстранство (при наличии)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Индивидуальный лифт на этаж / в квартиру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51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450072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Инженерные коммуникации дома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обеспечения объекта недвижимости водой соответствующего качества в соответствии с целевым назначением (в частности для жилых помещений - обеспечение системой водоснабжения населенных пунктов или "питьевой" водой)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водоснабжение здания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локальная система, своя домовая скважина, затраты на обслуживание, усложнён контроль качества воды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имеется центральное водоснабжение в доме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дополнительной фильтрации с возможностью организации питьевой воды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75198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Горячее водоснабжение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система, предназначенная для обеспечения потребителей горячей водой для технологических, санитарных и гигиенических целей.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Как правило, это: водонагреватель, циркуляционный насос, трубы горячего водоснабжения, арматура для раздачи воды потребителям (краны, душевые сетки)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газоснабжения дома учтено в факторе "отопление" и факторе "ГВС"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единая система ГВС дома, децентрализованное ГВС дома, локальное ГВС, каждый сам решает способ подогрева воды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локальная система ГВС дома с индивидуальным ТПУ тепловым узлом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Имеется центральное  от ТЭЦ, котельной типичный поставщик для населённого пункта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автономного источника ГВС (современная собственная котельная в доме или индивидуальные котлы (газ) в квартире)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пассивный дом геотермальные установки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63364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Водоотведение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Составная часть системы водоснабжения и водоотведения, предназначенная для удаления твёрдых и жидких продуктов жизнедеятельности человека, хозяйственно-бытовых и дождевых сточных вод с целью их очистки от загрязнений и дальнейшей эксплуатации или возвращения в водоём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система канализования или заблокировано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локальная или централная не соответствует нормам СанПин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Локальная система канализования, септик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Центральная система канализования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Центральное или автономное водоотведение с дополнительными системами фильтраци ECO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646074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Электроснабжение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электрической энергией. Существуют различные источники электроснабжения: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-традиционные (ГЭС, АЭС и т.д.)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-альтернативные (ветрогенераторы, солнечные батареи и т.д.)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конкретном объекте могут использоваться альтернативные источники в качестве дополнительных энергогенераторов к основным - центральным электростанциям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центральное электроснабжение, дизельгенераторы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Однофазная линия (220 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Трехфазная линия (380 В), 1 ввод, собственное ВРУ дома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Трехфазная линия + Наличие автономного (ИБП) источника электроснабжения (резервного генератора, аккумулятора) ИБП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Альтернативные источники энергии (солнечные батареи, ветрогенераторы) локальная генерация свой ИБП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506351"/>
                  </a:ext>
                </a:extLst>
              </a:tr>
              <a:tr h="192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Отопление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обеспечения объектов тепловой энергией. Объект может иметь как индивидуальные источники отопления, так и подключение к центральной сети отопления. Возможно также совмещение двух источников. Наличие газоснабжения дома учтено в факторе "отопление" и факторе "ГВС"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единая система отопления дома, децентрализованное отопление дома, локальное отопление квартир, в кв. сам решает как топить +каминное печно, дровяное и все иные системы отопления жилых помещений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локальная система отопления дома с индивидуальным ТПУ тепловым узлом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Имеется центральное отопление от ТЭЦ, котельной типичный энергопоставщик для населённого пункта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автономного источника отопления (современная собственная котельная в доме или индивидуальные котлы (газ) в квартире)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пассивный дом геотермальные установки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89297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Вентиляция и кондиционирование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Вентиляция и кондиционирование – это обеспечение оптимальной температуры и влажности в помещении за счет постоянной циркуляции воздуха. Для жилых помещений наличие хорошей вентиляционной системы – немаловажный фактор.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система вентиляции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каналы вентиляции по проекту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централизованная домовая система рекуперации, ВИК центральная  система кондиционирования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???централизованная домовая система рекуперации, ВИК центральная  система кондиционирования + система дымоудаления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25532"/>
                  </a:ext>
                </a:extLst>
              </a:tr>
              <a:tr h="120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КО.Ин.7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Система автоматизированного управления инженерными коммуникациями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 также название "умный дом". Под «умным» домом следует понимать систему, которая обеспечивает безопасность и ресурсосбережение (в том числе и комфорт) для всех пользователей. В простейшем случае она должна уметь распознавать конкретные ситуации, происходящие в доме, и соответствующим образом на них реагировать: одна из систем может управлять поведением других по заранее выработанным алгоритмам. Кроме того, от автоматизации нескольких подсистем обеспечивается синергетический эффект для всего комплекса.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есть отдельные элементы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специализированные комплексные системы с центром управлением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09633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Параметры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площадь жилого помещения состоит из суммы площади всех частей такого помещения, включая площадь помещений вспомогательного использования, предназначенных для удовлетворения гражданами бытовых и иных нужд, связанных с их проживанием в жилом помещении, за исключением балконов, лоджий, веранд и террас.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552594"/>
                  </a:ext>
                </a:extLst>
              </a:tr>
              <a:tr h="192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 расположения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Этаж— часть пространства здания между двумя горизонтальными перекрытиями (между полом и потолком), где располагаются помещения; уровень здания над (или под) уровнем земли.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расположение на этаже в связи с вызываемым неудобствами: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например, окна первого этажа как правило находятся в зоне видимости пешеходов, кроме того перекрытия граничат с подвалом/цоколем, что также может причинять неудобство проживающим.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проживающих в крайнем этаже (граничащим с кровлей) неудобством могут стать протечки кровли.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Оптимальным и самым ценным считается расположение на средних этажах дома. Исключение могут составлять элитные пентхаусы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цокольный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верхний (граничащий с кровлей)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именно квартира - верхний этаж  двухуровневая + эксплуатируемая кровля + хорошие виды, лучшие планирововчные решения + балконы терассы (пентхаус - отдельный подсегмент) исключить двойной учет с другими факторами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3899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Планировка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Планировка - это экспликация (расположение) помещений в квартире, наличие дополнительных , функциональных помещений. Возможные варианты планировок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угловая/неугловая;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смежные комнаты/изолированные;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двухуровневая квартира;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эксплуатируемая кровля;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террасы;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зимнего сада;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сауны;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Менее комфортная, чем типовая для данного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класса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Типовая, соответствующая своему классу (стандартная)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Улучшенная (более комфортная, чем типовая для данного класса)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Имеются существенные дополнительные улучшения, в т.ч. Дополнительные помещения нетипового назначения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2030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квартиры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Техническое состояние квартиры учитывает состояние внутриквартирных конструктивных элементов - перегородок, заполнений дверных и оконных проемов, отделки и т.д.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плохое (Требуется проведение капитального ремонта всего здания/сооружения)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удовлетворительное (Повреждения, как во внутренних помещениях, так и снаружи, в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инженерных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коммуникаций, требует </a:t>
                      </a:r>
                      <a:r>
                        <a:rPr lang="ru-RU" sz="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кап.ремонта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хорошее </a:t>
                      </a:r>
                      <a:r>
                        <a:rPr lang="ru-RU" sz="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(Мелкие повреждения (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требуется проведение косметического ремонта))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очень хорошее  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(Мелкие повреждения, как во внутренних помещениях, так и снаружи (не требуется ремонта))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отличное ("Почти новое" здание/сооружение, только что сданное в эксплуатацию)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4254"/>
                  </a:ext>
                </a:extLst>
              </a:tr>
              <a:tr h="192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отделки - это объем затрат, произведенных на ремонт помещения, качество материалов, отдельных декоративных элементов определяют уровень отделки и оказывают влияние на стоимость квартиры.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отделки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черновая отделка (черновая штукатурка стен, стяжка)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 чистовую отделку (подготовлена под нанесение декоративных покрытий: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ошпатлеваны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стены, потолок, чистовая стяжка; разводка систем коммуникаций под установку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сантехприборов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простая (выполнены финишные отделочные работы, установлено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сантех.оборудование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использованы простые (дешевые) отделочные 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улучшенная (ремонт выполнен качественными строительными материалами, возможно с рядом декоративных элементов)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дизайн-проект (ремонт выполнен высококачественными отделочными материалами в едином стиле в соответствии с дизайн-проектом)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люкс (ремонт выполнен эксклюзивнымиотделочными материалами класса "люкс" по дизайн-проекту, возможно применение индивидуальных дизайнерских разработок: роспись стен, мозаика, эксклюзивные витражи и т.д.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76254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Локальные инженерные системы (внутриквартирные)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Внутриквартирные инженерные системы учитывают состояние и качество систем квартиры, расположенным после общедомового стояка (например, внутренняя разводка водопровода, канализации и т.д.) или не имеющие связи с общедомовыми системами (например, индивидуальный кондиционер)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Коммуникации отсутствуют, либо отключены в квартире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Коммуникации (эл-во, вода холодная, ГВС, газ, отопление).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Коммуникации с приборами учета (эл-во, вода холодная, вода горячая, газ)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Удовлетворительное состояние систем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Кондиционер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Видеофон, Дополнительные системы вентиляции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Счетчик отопления, Системы в хорошем состоянии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Умный дом(автоматизированная система управления климатом в помещении, связи, освещением, безопасностью), Охранные системы, Видеонаблюдение, Состояние систем отличное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77645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полотков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 объектов, относящися к одному морфотипу, могут встречаться различные высоты потолков, за счет расположения на разные этажах, в разных секциях (обусловлено зачастую особенностями монтажа конструкций)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соответствуют требованиям СанПин (ниже нормативной высота 2,5 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пределах, допустимых нормами СанПин (от 2,5 до 2,75)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Полнометражные квартиры (высота потолков от 2,75 м и выше)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Полнометражные квартиры (высота потолков от 2,75 м и выше), двухуровневые, со открытым вторым светом, индивидуальные решения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180531"/>
                  </a:ext>
                </a:extLst>
              </a:tr>
              <a:tr h="7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 кухни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Кухня - помещение, использующееся для приготовления (а зачастую и для приема) пищи. Увеличение площади кухни приводит к увеличению комфорта проживания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кухня ниша (не выделена в составе помещений)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кухня-студия (не выделена в составе помещений)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7 кв.м.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7-11 кв.м.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11 кв.м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кухня-столовая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93489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балкона (лоджии)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Балкон - в совокупности это открытая площадка, которая крепится к стене дома и ограждена по периметру (консольный способ крепления).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Лоджия - сооружение со схожими балкону функциями. В отличие от балкона не выступает за пределы осевых линий здания.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Фактор учитывает наличие лоджии или балкона, а также более 1 элемента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балкон или лоджия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1 балкона/лоджии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терассы, оранжерея, пространства кровли, индивидуально оформленные пространства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1275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Дополнительные улучшения квартиры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Современное жилье зачастую комплектуется дополнительными улучшениями, такими как: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-встроенная мебель: кухонный гарнитур, шкафы-купе и т.д.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-встраиваемая техника: техника для кухни, стиральные/сушильные машины и т.д.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присутствует элементы стандартного набор комплектации, ванна, раковина, плита.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имеется стандартная комплектация встроенной мебелью (кухонный гарнитур, шкаф-купе выполненные из простых материалов) Имеется элементы или полная стандартная комплектация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комплектация встроенной мебелью высококачественной и встраиваемой техникой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дизайнерская встроенная мебель с дорогостоящей техникой, а также невстроенная мебель в составе дизайн-проекта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15522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КО.П.11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Туалет/санузел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 для санитарных и гигиенических процедур. Обычно под санузлом понимается помещение, где человек может справить свои естественные физиологические потребности и привести себя в порядок после данной процедуры.</a:t>
                      </a:r>
                      <a:b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санузлов, а также возможность воспользоваться одновременно туалетом и душем/ванной повышает удобство проживания, особенно если жильцов более 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 в квартире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малогабаритный санузел, отсутствует ванна или наличие малогабаритной сидячей ванны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раздельный санузел или совмещённый для 1 и 2-х комн.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санузла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2 санузлов, с привязкой к количеству спален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14560"/>
                  </a:ext>
                </a:extLst>
              </a:tr>
            </a:tbl>
          </a:graphicData>
        </a:graphic>
      </p:graphicFrame>
      <p:sp>
        <p:nvSpPr>
          <p:cNvPr id="6" name="Прямоугольник с одним скругленным углом 5"/>
          <p:cNvSpPr/>
          <p:nvPr/>
        </p:nvSpPr>
        <p:spPr>
          <a:xfrm>
            <a:off x="2555776" y="44624"/>
            <a:ext cx="640871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Физическая шкала фактора</a:t>
            </a:r>
            <a:endParaRPr lang="ru-RU" sz="20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38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6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Основные гипотезы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907704" y="44624"/>
            <a:ext cx="7056784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16632"/>
            <a:ext cx="7546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Принципы построения экономической шкалы факторов </a:t>
            </a:r>
            <a:endParaRPr lang="ru-RU" sz="2000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39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27485"/>
              </p:ext>
            </p:extLst>
          </p:nvPr>
        </p:nvGraphicFramePr>
        <p:xfrm>
          <a:off x="539552" y="5661248"/>
          <a:ext cx="8229600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355974244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392559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735570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542973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34824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88504340"/>
                    </a:ext>
                  </a:extLst>
                </a:gridCol>
              </a:tblGrid>
              <a:tr h="381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цокольный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первый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верхний (граничащий с кровлей)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верхний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(граничащий с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тех.этажом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средний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двухуровневая квартира, граничащая с кровлей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86476"/>
                  </a:ext>
                </a:extLst>
              </a:tr>
              <a:tr h="338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Не обнаружено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0,99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75263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450912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Эталонный (типичный) объект – это о</a:t>
            </a:r>
            <a:r>
              <a:rPr lang="x-none" dirty="0" smtClean="0"/>
              <a:t>бъект</a:t>
            </a:r>
            <a:r>
              <a:rPr lang="x-none" dirty="0"/>
              <a:t>, </a:t>
            </a:r>
            <a:r>
              <a:rPr lang="ru-RU" dirty="0" smtClean="0"/>
              <a:t>характеристики</a:t>
            </a:r>
            <a:r>
              <a:rPr lang="x-none" dirty="0" smtClean="0"/>
              <a:t> </a:t>
            </a:r>
            <a:r>
              <a:rPr lang="ru-RU" dirty="0" smtClean="0"/>
              <a:t>которого, </a:t>
            </a:r>
            <a:r>
              <a:rPr lang="x-none" dirty="0" smtClean="0"/>
              <a:t>соответствую</a:t>
            </a:r>
            <a:r>
              <a:rPr lang="ru-RU" dirty="0" smtClean="0"/>
              <a:t>т модальным, </a:t>
            </a:r>
            <a:r>
              <a:rPr lang="x-none" dirty="0" smtClean="0"/>
              <a:t>«</a:t>
            </a:r>
            <a:r>
              <a:rPr lang="ru-RU" dirty="0" smtClean="0"/>
              <a:t>наиболее </a:t>
            </a:r>
            <a:r>
              <a:rPr lang="x-none" dirty="0" smtClean="0"/>
              <a:t>типичным»</a:t>
            </a:r>
            <a:r>
              <a:rPr lang="ru-RU" dirty="0" smtClean="0"/>
              <a:t> значениям или интервалам </a:t>
            </a:r>
            <a:r>
              <a:rPr lang="x-none" dirty="0" smtClean="0"/>
              <a:t>шкал</a:t>
            </a:r>
            <a:r>
              <a:rPr lang="ru-RU" dirty="0" smtClean="0"/>
              <a:t> </a:t>
            </a:r>
            <a:r>
              <a:rPr lang="ru-RU" dirty="0" err="1" smtClean="0"/>
              <a:t>ценообразующих</a:t>
            </a:r>
            <a:r>
              <a:rPr lang="ru-RU" dirty="0" smtClean="0"/>
              <a:t> факторов</a:t>
            </a:r>
            <a:r>
              <a:rPr lang="x-none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8274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Физическая шкала фактора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9052" y="1185054"/>
            <a:ext cx="800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Принципы </a:t>
            </a:r>
            <a:r>
              <a:rPr lang="ru-RU" dirty="0" err="1" smtClean="0"/>
              <a:t>сонаправленности</a:t>
            </a:r>
            <a:r>
              <a:rPr lang="ru-RU" dirty="0" smtClean="0"/>
              <a:t> группировки характеристики изменения цены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548174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351" y="1136531"/>
            <a:ext cx="7920880" cy="5172789"/>
          </a:xfrm>
          <a:prstGeom prst="roundRect">
            <a:avLst>
              <a:gd name="adj" fmla="val 12703"/>
            </a:avLst>
          </a:prstGeom>
          <a:ln w="127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ru-RU" sz="2200" dirty="0" smtClean="0"/>
              <a:t>Формирование </a:t>
            </a:r>
            <a:r>
              <a:rPr lang="ru-RU" sz="2200" dirty="0"/>
              <a:t>методологических основ достоверного и обоснованного прогнозирования и оценки </a:t>
            </a:r>
            <a:r>
              <a:rPr lang="ru-RU" sz="2200" dirty="0" smtClean="0"/>
              <a:t>показателей рынка недвижимости, ценообразующих факторов и экономических </a:t>
            </a:r>
            <a:r>
              <a:rPr lang="ru-RU" sz="2200" dirty="0"/>
              <a:t>характеристик </a:t>
            </a:r>
            <a:r>
              <a:rPr lang="ru-RU" sz="2200" dirty="0" smtClean="0"/>
              <a:t>объектов, </a:t>
            </a:r>
            <a:r>
              <a:rPr lang="ru-RU" sz="2200" dirty="0"/>
              <a:t>на основе логического моделирования законов рынка и инструментов их реализации, в том числе через их взаимосвязи с макроэкономическими, функциональными, пространственными, </a:t>
            </a:r>
            <a:r>
              <a:rPr lang="ru-RU" sz="2200" dirty="0" smtClean="0"/>
              <a:t>параметрическими </a:t>
            </a:r>
            <a:r>
              <a:rPr lang="ru-RU" sz="2200" dirty="0"/>
              <a:t>и иными факторами ценообразования. </a:t>
            </a:r>
            <a:endParaRPr lang="ru-RU" sz="2200" dirty="0" smtClean="0"/>
          </a:p>
          <a:p>
            <a:r>
              <a:rPr lang="ru-RU" sz="2200" dirty="0" smtClean="0"/>
              <a:t>Построение </a:t>
            </a:r>
            <a:r>
              <a:rPr lang="ru-RU" sz="2200" dirty="0"/>
              <a:t>аналитических и исследовательских прикладных платформ для наиболее эффективного ведения профессиональной деятельности </a:t>
            </a:r>
            <a:r>
              <a:rPr lang="ru-RU" sz="2200" dirty="0" smtClean="0"/>
              <a:t>участниками </a:t>
            </a:r>
            <a:r>
              <a:rPr lang="ru-RU" sz="2200" dirty="0"/>
              <a:t>рынка недвижимости.</a:t>
            </a:r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595048" y="908720"/>
            <a:ext cx="2088232" cy="504056"/>
          </a:xfrm>
          <a:prstGeom prst="round1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/>
              <a:t>Цели:</a:t>
            </a: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4572000" y="44624"/>
            <a:ext cx="4392488" cy="550456"/>
          </a:xfrm>
          <a:prstGeom prst="round1Rect">
            <a:avLst/>
          </a:prstGeom>
          <a:solidFill>
            <a:srgbClr val="FFFFFF">
              <a:alpha val="60000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9102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Методические рекомендации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15888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40462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/>
              <a:t>Существует много модификаций </a:t>
            </a:r>
            <a:r>
              <a:rPr lang="ru-RU" sz="1600" b="1" dirty="0"/>
              <a:t>методов </a:t>
            </a:r>
            <a:r>
              <a:rPr lang="ru-RU" sz="1600" b="1" dirty="0" smtClean="0"/>
              <a:t>коллективных экспертных оценок:</a:t>
            </a:r>
          </a:p>
          <a:p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метод </a:t>
            </a:r>
            <a:r>
              <a:rPr lang="ru-RU" sz="1600" dirty="0"/>
              <a:t>совещаний (комиссий</a:t>
            </a:r>
            <a:r>
              <a:rPr lang="ru-RU" sz="1600" dirty="0" smtClean="0"/>
              <a:t>) - </a:t>
            </a:r>
            <a:r>
              <a:rPr lang="ru-RU" sz="1600" dirty="0"/>
              <a:t>заключается в работе объединенных в комиссию экспертов, т.е. это метод открытого обсуждения проблемы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метод </a:t>
            </a:r>
            <a:r>
              <a:rPr lang="ru-RU" sz="1600" dirty="0"/>
              <a:t>«круглого стола</a:t>
            </a:r>
            <a:r>
              <a:rPr lang="ru-RU" sz="1600" dirty="0" smtClean="0"/>
              <a:t>» - специальная </a:t>
            </a:r>
            <a:r>
              <a:rPr lang="ru-RU" sz="1600" dirty="0"/>
              <a:t>комиссия обсуждает проблему с целью согласования мнений и выработки единого решения. Недостатком метода является то, что зачастую эксперты руководствуются логикой компромисса, что иногда снижает качество принимаемых решений.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метод </a:t>
            </a:r>
            <a:r>
              <a:rPr lang="ru-RU" sz="1600" dirty="0" err="1" smtClean="0"/>
              <a:t>Делфи</a:t>
            </a:r>
            <a:r>
              <a:rPr lang="ru-RU" sz="1600" dirty="0" smtClean="0"/>
              <a:t> (анкетирование) - </a:t>
            </a:r>
            <a:r>
              <a:rPr lang="ru-RU" sz="1600" dirty="0"/>
              <a:t>получение согласованного мнения и оценки экспертов с помощью специальной программы последовательных индивидуальных опросов экспертов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метод </a:t>
            </a:r>
            <a:r>
              <a:rPr lang="ru-RU" sz="1600" dirty="0"/>
              <a:t>«мозговой атаки</a:t>
            </a:r>
            <a:r>
              <a:rPr lang="ru-RU" sz="1600" dirty="0" smtClean="0"/>
              <a:t>» - получил </a:t>
            </a:r>
            <a:r>
              <a:rPr lang="ru-RU" sz="1600" dirty="0"/>
              <a:t>широкое распространение с начала 50-х годов как «метод систематической тренировки творческого мышления, нацеленный на открытие новых идей и достижение согласия группой людей на основе интуитивного мышления». Методы этого типа известны также под названием «</a:t>
            </a:r>
            <a:r>
              <a:rPr lang="ru-RU" sz="1600" i="1" dirty="0"/>
              <a:t>мозговой штурм</a:t>
            </a:r>
            <a:r>
              <a:rPr lang="ru-RU" sz="1600" dirty="0" smtClean="0"/>
              <a:t>»</a:t>
            </a:r>
            <a:r>
              <a:rPr lang="ru-RU" sz="1600" b="1" dirty="0" smtClean="0"/>
              <a:t>,</a:t>
            </a:r>
            <a:r>
              <a:rPr lang="en-US" sz="1600" b="1" dirty="0" smtClean="0"/>
              <a:t> </a:t>
            </a:r>
            <a:r>
              <a:rPr lang="ru-RU" sz="1600" dirty="0" smtClean="0"/>
              <a:t>«</a:t>
            </a:r>
            <a:r>
              <a:rPr lang="ru-RU" sz="1600" i="1" dirty="0"/>
              <a:t>конференция идей</a:t>
            </a:r>
            <a:r>
              <a:rPr lang="ru-RU" sz="1600" dirty="0"/>
              <a:t>», «</a:t>
            </a:r>
            <a:r>
              <a:rPr lang="ru-RU" sz="1600" i="1" dirty="0"/>
              <a:t>коллективная генерация идей</a:t>
            </a:r>
            <a:r>
              <a:rPr lang="ru-RU" sz="1600" dirty="0"/>
              <a:t>»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метод </a:t>
            </a:r>
            <a:r>
              <a:rPr lang="ru-RU" sz="1600" dirty="0"/>
              <a:t>«суда» </a:t>
            </a:r>
            <a:r>
              <a:rPr lang="ru-RU" sz="1600" dirty="0" smtClean="0"/>
              <a:t>-</a:t>
            </a:r>
            <a:r>
              <a:rPr lang="ru-RU" sz="1600" dirty="0"/>
              <a:t>основывается на том, что организация работы экспертов проводится в соответствии с правилами ведения судебного процесса. Использование этого метода особенно полезно при наличии нескольких подгрупп экспертов, каждая из которых отстаивает свою точку </a:t>
            </a:r>
            <a:r>
              <a:rPr lang="ru-RU" sz="1600" dirty="0" smtClean="0"/>
              <a:t>зрения.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 т.д.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491880" y="44624"/>
            <a:ext cx="547551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Методы коллективных экспертных оценок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516" y="1173932"/>
            <a:ext cx="80365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/>
              <a:t>Методы математического моделирования применяются преимущественно при наличии качественной и достаточно полной информации об объектах в расчетных выборках.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Регрессионный анализ -  может использоваться для расчета местоположения и прочих субъектно-объектных факторов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Индексное соотнесение показателей.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Статическое пространственно-параметрическое прогнозирование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275856" y="44624"/>
            <a:ext cx="569154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Методы математического моделирования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41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3923928" y="44624"/>
            <a:ext cx="5043469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Применение регрессионного анализа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268760"/>
            <a:ext cx="885989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ts val="24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cap="small" dirty="0"/>
              <a:t>Регрессия - зависимость среднего значения какой-либо случайной величины от некоторой другой величины или от нескольких величин</a:t>
            </a:r>
          </a:p>
          <a:p>
            <a:pPr lvl="1" indent="-457200">
              <a:lnSpc>
                <a:spcPts val="24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cap="small" dirty="0"/>
              <a:t>Регрессионный анализ – раздел математической статистики, объединяющий практические методы исследования регрессионной зависимости между величинами по статистическим данным. </a:t>
            </a:r>
            <a:r>
              <a:rPr lang="ru-RU" sz="2400" dirty="0"/>
              <a:t> </a:t>
            </a:r>
            <a:endParaRPr lang="ru-RU" sz="1200" cap="small" dirty="0"/>
          </a:p>
          <a:p>
            <a:pPr lvl="1" indent="-457200">
              <a:lnSpc>
                <a:spcPts val="24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cap="small" dirty="0"/>
              <a:t>Регрессионный анализ решает следующие основные задачи: </a:t>
            </a:r>
          </a:p>
          <a:p>
            <a:pPr lvl="1" indent="-457200">
              <a:lnSpc>
                <a:spcPts val="2400"/>
              </a:lnSpc>
              <a:spcBef>
                <a:spcPts val="600"/>
              </a:spcBef>
            </a:pPr>
            <a:r>
              <a:rPr lang="ru-RU" sz="2400" cap="small" dirty="0"/>
              <a:t>	</a:t>
            </a:r>
            <a:r>
              <a:rPr lang="ru-RU" cap="small" dirty="0"/>
              <a:t>1. выбор модели регрессии, что заключает в себе предположения о зависимости функций регрессии от влияющих переменных и параметров регрессии, </a:t>
            </a:r>
          </a:p>
          <a:p>
            <a:pPr lvl="1" indent="-457200">
              <a:lnSpc>
                <a:spcPts val="2400"/>
              </a:lnSpc>
              <a:spcBef>
                <a:spcPts val="600"/>
              </a:spcBef>
            </a:pPr>
            <a:r>
              <a:rPr lang="ru-RU" cap="small" dirty="0"/>
              <a:t>	2. оценка параметров регрессии в выбранной модели методом наименьших квадратов, 	</a:t>
            </a:r>
          </a:p>
          <a:p>
            <a:pPr lvl="1" indent="-457200">
              <a:lnSpc>
                <a:spcPts val="2400"/>
              </a:lnSpc>
              <a:spcBef>
                <a:spcPts val="600"/>
              </a:spcBef>
            </a:pPr>
            <a:r>
              <a:rPr lang="ru-RU" cap="small" dirty="0"/>
              <a:t>	3. проверка статистических гипотез о регрессии.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200" cap="small" dirty="0">
                <a:hlinkClick r:id="rId3"/>
              </a:rPr>
              <a:t>Математическая  энциклопедия </a:t>
            </a:r>
            <a:endParaRPr lang="ru-RU" sz="1200" cap="small" dirty="0">
              <a:sym typeface="Wingdings" pitchFamily="2" charset="2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42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1484784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Проекты сборников корректировок:</a:t>
            </a:r>
          </a:p>
          <a:p>
            <a:endParaRPr lang="ru-RU" dirty="0" smtClean="0"/>
          </a:p>
          <a:p>
            <a:r>
              <a:rPr lang="ru-RU" dirty="0" smtClean="0"/>
              <a:t>1. Квартиры</a:t>
            </a:r>
          </a:p>
          <a:p>
            <a:r>
              <a:rPr lang="ru-RU" dirty="0" smtClean="0"/>
              <a:t>2. Торгово-офисная</a:t>
            </a:r>
          </a:p>
          <a:p>
            <a:r>
              <a:rPr lang="ru-RU" dirty="0" smtClean="0"/>
              <a:t>3</a:t>
            </a:r>
            <a:r>
              <a:rPr lang="ru-RU" dirty="0"/>
              <a:t>. Производственно-складская</a:t>
            </a:r>
          </a:p>
          <a:p>
            <a:r>
              <a:rPr lang="ru-RU" dirty="0" smtClean="0"/>
              <a:t>4. Земля</a:t>
            </a:r>
          </a:p>
          <a:p>
            <a:r>
              <a:rPr lang="ru-RU" dirty="0" smtClean="0"/>
              <a:t>5. Дома ИЖС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Вовлечение </a:t>
            </a:r>
            <a:r>
              <a:rPr lang="ru-RU" dirty="0" smtClean="0"/>
              <a:t>регионов: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Омск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Пермь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Новосибирск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Екатеринбург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2411760" y="44624"/>
              <a:ext cx="6555637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 smtClean="0">
                  <a:solidFill>
                    <a:schemeClr val="tx1"/>
                  </a:solidFill>
                </a:rPr>
                <a:t>Прикладной анализ факторного ценообразования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69642"/>
            <a:ext cx="3687007" cy="52776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1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491880" y="44624"/>
              <a:ext cx="5475517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 err="1">
                  <a:solidFill>
                    <a:schemeClr val="tx1"/>
                  </a:solidFill>
                </a:rPr>
                <a:t>Ценообразующие</a:t>
              </a:r>
              <a:r>
                <a:rPr lang="ru-RU" sz="2000" b="1" dirty="0">
                  <a:solidFill>
                    <a:schemeClr val="tx1"/>
                  </a:solidFill>
                </a:rPr>
                <a:t> факторы </a:t>
              </a:r>
              <a:r>
                <a:rPr lang="en-US" sz="2000" b="1" dirty="0">
                  <a:solidFill>
                    <a:schemeClr val="tx1"/>
                  </a:solidFill>
                </a:rPr>
                <a:t>Street Retail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7809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+mn-cs"/>
              </a:rPr>
              <a:t>14 из 22 факторов со средним рейтингом значимости</a:t>
            </a:r>
            <a:endParaRPr lang="ru-RU" b="1" dirty="0">
              <a:latin typeface="+mn-lt"/>
              <a:cs typeface="+mn-cs"/>
            </a:endParaRPr>
          </a:p>
        </p:txBody>
      </p:sp>
      <p:pic>
        <p:nvPicPr>
          <p:cNvPr id="12" name="Picture 2" descr="\\SECRETARY\apraiser2\0БМЕН\!!!! Направления 2016 года\Просвещение\Графики\ТАБЛИЦА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5"/>
            <a:ext cx="7776864" cy="32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CRETARY\apraiser2\0БМЕН\!!!! Направления 2016 года\Просвещение\Графики\ТАБЛИЦА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0" y="1268760"/>
            <a:ext cx="8187980" cy="13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8367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+mn-cs"/>
              </a:rPr>
              <a:t>8 из 22 факторов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smtClean="0">
                <a:latin typeface="+mn-lt"/>
                <a:cs typeface="+mn-cs"/>
              </a:rPr>
              <a:t>значимы </a:t>
            </a:r>
            <a:r>
              <a:rPr lang="ru-RU" b="1" dirty="0">
                <a:latin typeface="+mn-lt"/>
                <a:cs typeface="+mn-cs"/>
              </a:rPr>
              <a:t>в моделировании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7783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635896" y="44624"/>
              <a:ext cx="5331501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tx1"/>
                  </a:solidFill>
                </a:rPr>
                <a:t>Объекты </a:t>
              </a:r>
              <a:r>
                <a:rPr lang="en-US" sz="2000" b="1" dirty="0">
                  <a:solidFill>
                    <a:schemeClr val="tx1"/>
                  </a:solidFill>
                </a:rPr>
                <a:t>Street Retail </a:t>
              </a:r>
              <a:r>
                <a:rPr lang="ru-RU" sz="2000" b="1" dirty="0">
                  <a:solidFill>
                    <a:schemeClr val="tx1"/>
                  </a:solidFill>
                </a:rPr>
                <a:t>на карте г.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Омска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5" y="836712"/>
            <a:ext cx="8574636" cy="53424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3645024"/>
            <a:ext cx="2689385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                       Диапазон цен, руб.</a:t>
            </a:r>
          </a:p>
          <a:p>
            <a:pPr algn="r"/>
            <a:endParaRPr lang="ru-RU" sz="1200" dirty="0" smtClean="0">
              <a:solidFill>
                <a:schemeClr val="dk1"/>
              </a:solidFill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85 000-220 000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65 000-85 </a:t>
            </a:r>
            <a:r>
              <a:rPr lang="ru-RU" sz="1600" dirty="0" smtClean="0">
                <a:solidFill>
                  <a:schemeClr val="tx1"/>
                </a:solidFill>
              </a:rPr>
              <a:t>000</a:t>
            </a: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40 000-65 000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8 000-40 </a:t>
            </a:r>
            <a:r>
              <a:rPr lang="ru-RU" sz="1600" dirty="0" smtClean="0">
                <a:solidFill>
                  <a:schemeClr val="tx1"/>
                </a:solidFill>
              </a:rPr>
              <a:t>000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5432" y="6165304"/>
            <a:ext cx="2481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www.areall.ru/map.html</a:t>
            </a:r>
            <a:endParaRPr lang="ru-RU" sz="1400" dirty="0" smtClean="0"/>
          </a:p>
          <a:p>
            <a:r>
              <a:rPr lang="ru-RU" sz="1200" dirty="0" smtClean="0"/>
              <a:t>раздел Объекты/слой </a:t>
            </a:r>
            <a:r>
              <a:rPr lang="en-US" sz="1200" dirty="0" smtClean="0"/>
              <a:t>Street-retail</a:t>
            </a:r>
            <a:endParaRPr lang="ru-RU" sz="1200" dirty="0"/>
          </a:p>
        </p:txBody>
      </p:sp>
      <p:pic>
        <p:nvPicPr>
          <p:cNvPr id="15" name="Picture 2" descr="D:\сергей\ДОМОЙ\окт\докладАРБ\sr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7" y="5886427"/>
            <a:ext cx="444291" cy="5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сергей\ДОМОЙ\окт\докладАРБ\sr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5" y="5310363"/>
            <a:ext cx="445353" cy="5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сергей\ДОМОЙ\окт\докладАРБ\sr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5" y="4734299"/>
            <a:ext cx="444291" cy="5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сергей\ДОМОЙ\окт\докладАРБ\sr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5" y="4159296"/>
            <a:ext cx="445353" cy="5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419872" y="44624"/>
              <a:ext cx="5547525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tx1"/>
                  </a:solidFill>
                </a:rPr>
                <a:t>Результаты построения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модели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142" y="796642"/>
            <a:ext cx="5979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+mn-lt"/>
                <a:cs typeface="+mn-cs"/>
              </a:rPr>
              <a:t>Формула расчета стоимости </a:t>
            </a:r>
            <a:r>
              <a:rPr lang="ru-RU" sz="2000" b="1" dirty="0" smtClean="0">
                <a:latin typeface="+mn-lt"/>
                <a:cs typeface="+mn-cs"/>
              </a:rPr>
              <a:t>объектов </a:t>
            </a:r>
            <a:r>
              <a:rPr lang="en-US" sz="2000" b="1" dirty="0">
                <a:latin typeface="+mn-lt"/>
                <a:cs typeface="+mn-cs"/>
              </a:rPr>
              <a:t>Street </a:t>
            </a:r>
            <a:r>
              <a:rPr lang="en-US" sz="2000" b="1" dirty="0" smtClean="0">
                <a:latin typeface="+mn-lt"/>
                <a:cs typeface="+mn-cs"/>
              </a:rPr>
              <a:t>Retail</a:t>
            </a:r>
            <a:r>
              <a:rPr lang="ru-RU" sz="2000" b="1" dirty="0" smtClean="0">
                <a:latin typeface="+mn-lt"/>
                <a:cs typeface="+mn-cs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3645024"/>
            <a:ext cx="5544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n-lt"/>
                <a:cs typeface="+mn-cs"/>
              </a:rPr>
              <a:t>Ошибка </a:t>
            </a:r>
            <a:r>
              <a:rPr lang="ru-RU" sz="1600" b="1" dirty="0" smtClean="0">
                <a:latin typeface="+mn-lt"/>
                <a:cs typeface="+mn-cs"/>
              </a:rPr>
              <a:t>аппроксимации (модель 8 факторов)</a:t>
            </a:r>
          </a:p>
          <a:p>
            <a:pPr algn="ctr"/>
            <a:endParaRPr lang="ru-RU" sz="1000" b="1" dirty="0" smtClean="0">
              <a:latin typeface="+mn-lt"/>
              <a:cs typeface="+mn-cs"/>
            </a:endParaRPr>
          </a:p>
          <a:p>
            <a:r>
              <a:rPr lang="ru-RU" sz="1600" i="1" dirty="0" smtClean="0">
                <a:latin typeface="+mn-lt"/>
                <a:cs typeface="+mn-cs"/>
              </a:rPr>
              <a:t>Средняя ошибка аппроксимации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= </a:t>
            </a:r>
            <a:r>
              <a:rPr lang="ru-RU" sz="1600" i="1" dirty="0" smtClean="0">
                <a:latin typeface="+mn-lt"/>
                <a:cs typeface="+mn-cs"/>
              </a:rPr>
              <a:t>24%</a:t>
            </a:r>
          </a:p>
          <a:p>
            <a:pPr algn="ctr"/>
            <a:endParaRPr lang="ru-RU" sz="1000" i="1" dirty="0" smtClean="0">
              <a:latin typeface="+mn-lt"/>
              <a:cs typeface="+mn-cs"/>
            </a:endParaRPr>
          </a:p>
          <a:p>
            <a:r>
              <a:rPr lang="ru-RU" sz="1600" i="1" dirty="0" smtClean="0">
                <a:latin typeface="+mn-lt"/>
                <a:cs typeface="+mn-cs"/>
              </a:rPr>
              <a:t>Максимальная ошибка аппроксимации = 102%</a:t>
            </a:r>
            <a:endParaRPr lang="ru-RU" sz="1600" i="1" dirty="0">
              <a:latin typeface="+mn-lt"/>
              <a:cs typeface="+mn-cs"/>
            </a:endParaRPr>
          </a:p>
        </p:txBody>
      </p:sp>
      <p:pic>
        <p:nvPicPr>
          <p:cNvPr id="13" name="Picture 2" descr="D:\сергей\ДОМОЙ\окт\докладАРБ\ТАБЛИЦА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6345"/>
            <a:ext cx="8280921" cy="18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8517" y="5097958"/>
            <a:ext cx="817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  <a:cs typeface="+mn-cs"/>
              </a:rPr>
              <a:t>Сегодня в модели 13 логичных и значимых</a:t>
            </a:r>
            <a:r>
              <a:rPr lang="en-US" sz="2000" b="1" dirty="0" smtClean="0">
                <a:latin typeface="+mn-lt"/>
                <a:cs typeface="+mn-cs"/>
              </a:rPr>
              <a:t> </a:t>
            </a:r>
            <a:r>
              <a:rPr lang="ru-RU" sz="2000" b="1" dirty="0" smtClean="0">
                <a:latin typeface="+mn-lt"/>
                <a:cs typeface="+mn-cs"/>
              </a:rPr>
              <a:t>факторов</a:t>
            </a:r>
          </a:p>
          <a:p>
            <a:pPr algn="ctr"/>
            <a:endParaRPr lang="ru-RU" sz="1000" b="1" dirty="0" smtClean="0">
              <a:latin typeface="+mn-lt"/>
              <a:cs typeface="+mn-cs"/>
            </a:endParaRPr>
          </a:p>
          <a:p>
            <a:pPr algn="ctr"/>
            <a:r>
              <a:rPr lang="ru-RU" sz="1600" i="1" dirty="0" smtClean="0">
                <a:latin typeface="+mn-lt"/>
                <a:cs typeface="+mn-cs"/>
              </a:rPr>
              <a:t>Средняя ошибка аппроксимации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= </a:t>
            </a:r>
            <a:r>
              <a:rPr lang="ru-RU" sz="1600" i="1" dirty="0" smtClean="0">
                <a:latin typeface="+mn-lt"/>
                <a:cs typeface="+mn-cs"/>
              </a:rPr>
              <a:t>20%</a:t>
            </a:r>
          </a:p>
          <a:p>
            <a:pPr algn="ctr"/>
            <a:endParaRPr lang="ru-RU" sz="1000" i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2411760" y="44624"/>
              <a:ext cx="6555637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tx1"/>
                  </a:solidFill>
                </a:rPr>
                <a:t>Исходная кодировка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факторов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47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\\SECRETARY\apraiser2\0БМЕН\!!!! Направления 2016 года\Просвещение\Графики\ТАБЛ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8" y="1484784"/>
            <a:ext cx="8688524" cy="45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0319" y="-27383"/>
            <a:ext cx="9154319" cy="720079"/>
            <a:chOff x="-10319" y="-27383"/>
            <a:chExt cx="9154319" cy="720079"/>
          </a:xfrm>
        </p:grpSpPr>
        <p:pic>
          <p:nvPicPr>
            <p:cNvPr id="10" name="Picture 2" descr="C:\Users\User1\Desktop\606958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6" b="41672"/>
            <a:stretch/>
          </p:blipFill>
          <p:spPr bwMode="auto">
            <a:xfrm>
              <a:off x="-10319" y="-27383"/>
              <a:ext cx="9154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2411760" y="44624"/>
              <a:ext cx="6555637" cy="550456"/>
            </a:xfrm>
            <a:prstGeom prst="round1Rect">
              <a:avLst/>
            </a:prstGeom>
            <a:solidFill>
              <a:srgbClr val="FFFFFF">
                <a:alpha val="69804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 smtClean="0">
                  <a:solidFill>
                    <a:schemeClr val="tx1"/>
                  </a:solidFill>
                </a:rPr>
                <a:t>Уточнение кодировки факторов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\\SECRETARY\apraiser2\0БМЕН\!!!! Направления 2016 года\Просвещение\Графики\ТАБЛИЦА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0" y="908721"/>
            <a:ext cx="852142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CRETARY\apraiser2\0БМЕН\!!!! Направления 2016 года\Просвещение\Графики\ТАБЛИЦАй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" y="908720"/>
            <a:ext cx="89520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2555776" y="44624"/>
            <a:ext cx="640871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Результаты исследования значения фактора</a:t>
            </a:r>
            <a:endParaRPr lang="ru-RU" sz="20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49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-36512" y="6209928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151473"/>
            <a:ext cx="7920880" cy="5167263"/>
          </a:xfrm>
          <a:prstGeom prst="roundRect">
            <a:avLst>
              <a:gd name="adj" fmla="val 12703"/>
            </a:avLst>
          </a:prstGeom>
          <a:ln w="127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200" dirty="0" smtClean="0"/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Обобщить лучшие практики сбора, обработки и представления информации на рынке недвижимости.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Дать эффективную методологию мониторинга и анализа рынка недвижимости, т.е. определить: состав исследуемых характеристик объекта недвижимости, набор статистических и индексных показателей.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Определить состав и структуру ценообразующих факторов в сегментах рынка.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Разработать универсальную систему шкал факторов.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Дать рекомендации и алгоритмы определения значений </a:t>
            </a:r>
            <a:r>
              <a:rPr lang="ru-RU" sz="2200" dirty="0" err="1" smtClean="0">
                <a:solidFill>
                  <a:schemeClr val="tx1"/>
                </a:solidFill>
              </a:rPr>
              <a:t>ценообразующих</a:t>
            </a:r>
            <a:r>
              <a:rPr lang="ru-RU" sz="2200" dirty="0" smtClean="0">
                <a:solidFill>
                  <a:schemeClr val="tx1"/>
                </a:solidFill>
              </a:rPr>
              <a:t> факторов.</a:t>
            </a: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4572000" y="44624"/>
            <a:ext cx="4392488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22382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Методические рекомендации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15888" y="6209928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611560" y="908720"/>
            <a:ext cx="2088232" cy="504056"/>
          </a:xfrm>
          <a:prstGeom prst="round1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/>
              <a:t>Задачи</a:t>
            </a:r>
            <a:r>
              <a:rPr lang="ru-RU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5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7" y="1613405"/>
            <a:ext cx="6267513" cy="4186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579" y="2060848"/>
            <a:ext cx="24897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конверсия автомобильной 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доступности и интенсивности 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трафика в ценность недвижимости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14552"/>
              </p:ext>
            </p:extLst>
          </p:nvPr>
        </p:nvGraphicFramePr>
        <p:xfrm>
          <a:off x="323528" y="2902170"/>
          <a:ext cx="1956741" cy="1376985"/>
        </p:xfrm>
        <a:graphic>
          <a:graphicData uri="http://schemas.openxmlformats.org/drawingml/2006/table">
            <a:tbl>
              <a:tblPr/>
              <a:tblGrid>
                <a:gridCol w="690119">
                  <a:extLst>
                    <a:ext uri="{9D8B030D-6E8A-4147-A177-3AD203B41FA5}">
                      <a16:colId xmlns:a16="http://schemas.microsoft.com/office/drawing/2014/main" val="2608184379"/>
                    </a:ext>
                  </a:extLst>
                </a:gridCol>
                <a:gridCol w="189362">
                  <a:extLst>
                    <a:ext uri="{9D8B030D-6E8A-4147-A177-3AD203B41FA5}">
                      <a16:colId xmlns:a16="http://schemas.microsoft.com/office/drawing/2014/main" val="4100561271"/>
                    </a:ext>
                  </a:extLst>
                </a:gridCol>
                <a:gridCol w="1077260">
                  <a:extLst>
                    <a:ext uri="{9D8B030D-6E8A-4147-A177-3AD203B41FA5}">
                      <a16:colId xmlns:a16="http://schemas.microsoft.com/office/drawing/2014/main" val="2502203283"/>
                    </a:ext>
                  </a:extLst>
                </a:gridCol>
              </a:tblGrid>
              <a:tr h="275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39861"/>
                  </a:ext>
                </a:extLst>
              </a:tr>
              <a:tr h="275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Повышенная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85623"/>
                  </a:ext>
                </a:extLst>
              </a:tr>
              <a:tr h="275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Средняя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254213"/>
                  </a:ext>
                </a:extLst>
              </a:tr>
              <a:tr h="275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Пониженная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55783"/>
                  </a:ext>
                </a:extLst>
              </a:tr>
              <a:tr h="275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Низкая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186034"/>
                  </a:ext>
                </a:extLst>
              </a:tr>
            </a:tbl>
          </a:graphicData>
        </a:graphic>
      </p:graphicFrame>
      <p:sp>
        <p:nvSpPr>
          <p:cNvPr id="10" name="Прямоугольник с одним скругленным углом 9"/>
          <p:cNvSpPr/>
          <p:nvPr/>
        </p:nvSpPr>
        <p:spPr>
          <a:xfrm>
            <a:off x="4139952" y="44624"/>
            <a:ext cx="4827445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Анализ влияния автомагистралей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79" y="1628800"/>
            <a:ext cx="204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Экспертная шкала: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13405"/>
            <a:ext cx="1224136" cy="4874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4966" y="5805264"/>
            <a:ext cx="8551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Автомобильный трафик следует рассматривать как вклад в экономический потенциал объекта недвижимости количественных показателей интенсивности автомобильного потока через конверсию не только в доходность объекта (выручка магазина, ставка аренды торгового места и т.п.), но и в рыночную стоимость объекта. Таким образом, экономические показатели объекта недвижимости прямо, но не линейно взаимосвязаны с количественными показателями интенсивности автомобильного трафика.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1311494"/>
          <a:ext cx="8363272" cy="5276430"/>
        </p:xfrm>
        <a:graphic>
          <a:graphicData uri="http://schemas.openxmlformats.org/drawingml/2006/table">
            <a:tbl>
              <a:tblPr firstRow="1" firstCol="1" bandRow="1"/>
              <a:tblGrid>
                <a:gridCol w="281841">
                  <a:extLst>
                    <a:ext uri="{9D8B030D-6E8A-4147-A177-3AD203B41FA5}">
                      <a16:colId xmlns:a16="http://schemas.microsoft.com/office/drawing/2014/main" val="297085434"/>
                    </a:ext>
                  </a:extLst>
                </a:gridCol>
                <a:gridCol w="1022419">
                  <a:extLst>
                    <a:ext uri="{9D8B030D-6E8A-4147-A177-3AD203B41FA5}">
                      <a16:colId xmlns:a16="http://schemas.microsoft.com/office/drawing/2014/main" val="3919093204"/>
                    </a:ext>
                  </a:extLst>
                </a:gridCol>
                <a:gridCol w="757347">
                  <a:extLst>
                    <a:ext uri="{9D8B030D-6E8A-4147-A177-3AD203B41FA5}">
                      <a16:colId xmlns:a16="http://schemas.microsoft.com/office/drawing/2014/main" val="153419894"/>
                    </a:ext>
                  </a:extLst>
                </a:gridCol>
                <a:gridCol w="417081">
                  <a:extLst>
                    <a:ext uri="{9D8B030D-6E8A-4147-A177-3AD203B41FA5}">
                      <a16:colId xmlns:a16="http://schemas.microsoft.com/office/drawing/2014/main" val="2694178461"/>
                    </a:ext>
                  </a:extLst>
                </a:gridCol>
                <a:gridCol w="1147380">
                  <a:extLst>
                    <a:ext uri="{9D8B030D-6E8A-4147-A177-3AD203B41FA5}">
                      <a16:colId xmlns:a16="http://schemas.microsoft.com/office/drawing/2014/main" val="2748576519"/>
                    </a:ext>
                  </a:extLst>
                </a:gridCol>
                <a:gridCol w="738954">
                  <a:extLst>
                    <a:ext uri="{9D8B030D-6E8A-4147-A177-3AD203B41FA5}">
                      <a16:colId xmlns:a16="http://schemas.microsoft.com/office/drawing/2014/main" val="2693883135"/>
                    </a:ext>
                  </a:extLst>
                </a:gridCol>
                <a:gridCol w="1127906">
                  <a:extLst>
                    <a:ext uri="{9D8B030D-6E8A-4147-A177-3AD203B41FA5}">
                      <a16:colId xmlns:a16="http://schemas.microsoft.com/office/drawing/2014/main" val="3867495345"/>
                    </a:ext>
                  </a:extLst>
                </a:gridCol>
                <a:gridCol w="823344">
                  <a:extLst>
                    <a:ext uri="{9D8B030D-6E8A-4147-A177-3AD203B41FA5}">
                      <a16:colId xmlns:a16="http://schemas.microsoft.com/office/drawing/2014/main" val="3541003895"/>
                    </a:ext>
                  </a:extLst>
                </a:gridCol>
                <a:gridCol w="1139807">
                  <a:extLst>
                    <a:ext uri="{9D8B030D-6E8A-4147-A177-3AD203B41FA5}">
                      <a16:colId xmlns:a16="http://schemas.microsoft.com/office/drawing/2014/main" val="2580011959"/>
                    </a:ext>
                  </a:extLst>
                </a:gridCol>
                <a:gridCol w="907193">
                  <a:extLst>
                    <a:ext uri="{9D8B030D-6E8A-4147-A177-3AD203B41FA5}">
                      <a16:colId xmlns:a16="http://schemas.microsoft.com/office/drawing/2014/main" val="582499925"/>
                    </a:ext>
                  </a:extLst>
                </a:gridCol>
              </a:tblGrid>
              <a:tr h="1037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дорожного полотна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полос движения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полос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элементов регулирования дорожного движения (дорожная разметка, дорожные знаки, наличие буферной зоны)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светофорного регулирования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организованных пешеходных переходов, пересечений с пешеходными и велодорожками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общественного транспорта, наличие ООТ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Пересечение с автомобильными дорогами, трамвайными и железными путями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искусственного освещения (освещенность, Лк)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648233"/>
                  </a:ext>
                </a:extLst>
              </a:tr>
              <a:tr h="104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22407"/>
                  </a:ext>
                </a:extLst>
              </a:tr>
              <a:tr h="838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(цементобетонные монолитные, железобетонные или армобетонные сборные, асфальтобетонные)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(по 4 в каждом направлении) и более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дорожные знаки, дорожная разметка, в том числе наличие буферных зон, возможно оборудование магистрали измерителями скоростного режима, оборудование системой оповещения водителей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транспортные и пешеходные светофоры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подземных пешеходных переходов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разных уровнях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 (20-15)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280322"/>
                  </a:ext>
                </a:extLst>
              </a:tr>
              <a:tr h="52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Облегченные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(Асфальтобетонные, дегтебетонные, из щебня, гравия и песка, обработанных вяжущими,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 (по 3 в каждом направлении)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дорожные знаки и дорожная разметка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транспортные светофоры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эстакадных пешеходных переходов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движение общественного транспорта, имеются ООТ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Допускаются пересечения в одном уровне со светофорным регулированием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 (15-10)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37223"/>
                  </a:ext>
                </a:extLst>
              </a:tr>
              <a:tr h="52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Переходные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(Щебеночные и гравийные из грунтов и местных малопрочных каменных материалов, обработанных вяжущими)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(по 2 в каждом направлении)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дорожные знаки и дорожная разметка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светофоров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регулируемых пешеходных переходов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движение общественного транспорта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Допускаются пересечения в одном уровне нерегулируемое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 (8-6)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45480"/>
                  </a:ext>
                </a:extLst>
              </a:tr>
              <a:tr h="52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Низшие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(Из грунтов, укрепленных или улучшенных добавками)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(по 1 в каждом направлении)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только дорожные знаки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нерегулируемых пешеходных переходов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общественного транспорта не осуществляется, ООТ отсутствуют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Допускается отсутствие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514367"/>
                  </a:ext>
                </a:extLst>
              </a:tr>
              <a:tr h="313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никаких элементов регулирования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пешеходных переходов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0" marR="57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130511"/>
                  </a:ext>
                </a:extLst>
              </a:tr>
            </a:tbl>
          </a:graphicData>
        </a:graphic>
      </p:graphicFrame>
      <p:sp>
        <p:nvSpPr>
          <p:cNvPr id="9" name="Прямоугольник с одним скругленным углом 8"/>
          <p:cNvSpPr/>
          <p:nvPr/>
        </p:nvSpPr>
        <p:spPr>
          <a:xfrm>
            <a:off x="2627784" y="44624"/>
            <a:ext cx="6339613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Характеристики объектов улично-дорожной сети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51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1484776"/>
          <a:ext cx="8352928" cy="4854309"/>
        </p:xfrm>
        <a:graphic>
          <a:graphicData uri="http://schemas.openxmlformats.org/drawingml/2006/table">
            <a:tbl>
              <a:tblPr/>
              <a:tblGrid>
                <a:gridCol w="281317">
                  <a:extLst>
                    <a:ext uri="{9D8B030D-6E8A-4147-A177-3AD203B41FA5}">
                      <a16:colId xmlns:a16="http://schemas.microsoft.com/office/drawing/2014/main" val="475875385"/>
                    </a:ext>
                  </a:extLst>
                </a:gridCol>
                <a:gridCol w="735750">
                  <a:extLst>
                    <a:ext uri="{9D8B030D-6E8A-4147-A177-3AD203B41FA5}">
                      <a16:colId xmlns:a16="http://schemas.microsoft.com/office/drawing/2014/main" val="3603435080"/>
                    </a:ext>
                  </a:extLst>
                </a:gridCol>
                <a:gridCol w="887229">
                  <a:extLst>
                    <a:ext uri="{9D8B030D-6E8A-4147-A177-3AD203B41FA5}">
                      <a16:colId xmlns:a16="http://schemas.microsoft.com/office/drawing/2014/main" val="1855103581"/>
                    </a:ext>
                  </a:extLst>
                </a:gridCol>
                <a:gridCol w="511238">
                  <a:extLst>
                    <a:ext uri="{9D8B030D-6E8A-4147-A177-3AD203B41FA5}">
                      <a16:colId xmlns:a16="http://schemas.microsoft.com/office/drawing/2014/main" val="2454347703"/>
                    </a:ext>
                  </a:extLst>
                </a:gridCol>
                <a:gridCol w="530173">
                  <a:extLst>
                    <a:ext uri="{9D8B030D-6E8A-4147-A177-3AD203B41FA5}">
                      <a16:colId xmlns:a16="http://schemas.microsoft.com/office/drawing/2014/main" val="328912347"/>
                    </a:ext>
                  </a:extLst>
                </a:gridCol>
                <a:gridCol w="1095511">
                  <a:extLst>
                    <a:ext uri="{9D8B030D-6E8A-4147-A177-3AD203B41FA5}">
                      <a16:colId xmlns:a16="http://schemas.microsoft.com/office/drawing/2014/main" val="2202601028"/>
                    </a:ext>
                  </a:extLst>
                </a:gridCol>
                <a:gridCol w="724929">
                  <a:extLst>
                    <a:ext uri="{9D8B030D-6E8A-4147-A177-3AD203B41FA5}">
                      <a16:colId xmlns:a16="http://schemas.microsoft.com/office/drawing/2014/main" val="1094864650"/>
                    </a:ext>
                  </a:extLst>
                </a:gridCol>
                <a:gridCol w="835833">
                  <a:extLst>
                    <a:ext uri="{9D8B030D-6E8A-4147-A177-3AD203B41FA5}">
                      <a16:colId xmlns:a16="http://schemas.microsoft.com/office/drawing/2014/main" val="3496131892"/>
                    </a:ext>
                  </a:extLst>
                </a:gridCol>
                <a:gridCol w="1157724">
                  <a:extLst>
                    <a:ext uri="{9D8B030D-6E8A-4147-A177-3AD203B41FA5}">
                      <a16:colId xmlns:a16="http://schemas.microsoft.com/office/drawing/2014/main" val="2566713813"/>
                    </a:ext>
                  </a:extLst>
                </a:gridCol>
                <a:gridCol w="919688">
                  <a:extLst>
                    <a:ext uri="{9D8B030D-6E8A-4147-A177-3AD203B41FA5}">
                      <a16:colId xmlns:a16="http://schemas.microsoft.com/office/drawing/2014/main" val="1045449471"/>
                    </a:ext>
                  </a:extLst>
                </a:gridCol>
                <a:gridCol w="673536">
                  <a:extLst>
                    <a:ext uri="{9D8B030D-6E8A-4147-A177-3AD203B41FA5}">
                      <a16:colId xmlns:a16="http://schemas.microsoft.com/office/drawing/2014/main" val="2274957364"/>
                    </a:ext>
                  </a:extLst>
                </a:gridCol>
              </a:tblGrid>
              <a:tr h="432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Интенсивность автомобильного трафика, маш./час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Качество дорожного полотна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полос движения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Ширина полос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Наличие элементов регулирования дорожного движения (дорожная разметка, дорожные знаки, наличие буферной зоны)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Наличие светофорного регулирования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Наличие организованных пешеходных переходов, пересечений с пешеходными и велодорожками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транспорта, наличие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Пересечение с автомобильными дорогами, трамвайными и железными путями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Наличие искусственного освещения (освещенность, Лк)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401244"/>
                  </a:ext>
                </a:extLst>
              </a:tr>
              <a:tr h="9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62572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более 30000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и более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зоны, система оповещения, измерители скорости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эстакадные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разных уровнях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033511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15000 до 30000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и более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зоны, система оповещения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эстакадные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разных уровнях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61775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10000 до 15000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и более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зоны, система оповещения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эстакадные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разных уровнях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14918"/>
                  </a:ext>
                </a:extLst>
              </a:tr>
              <a:tr h="34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7000 до 10000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Отсутствует. 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эстакадные, подземные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разных уровнях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870022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5000 до 7000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общественного транспорта осуществляется по выделенной полосе,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703332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3000 до 4000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разметка, буферные зоны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не менее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22685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2000 до 3000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20-15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553823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1500 до 2000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8, 6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 не менее 15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84887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1000 до 1500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15-10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38971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750 до 1000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 и разметка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и пешеходные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подземные, 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ООТ. 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одном уровне со светофорным регулированием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Обязательно, 10-6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56109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500 до 750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Облегченные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светофоры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ООТ. 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Допускается отсутствие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22487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250 до 500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Облегченные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нерегулируемые либо 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ООТ. Движение ОТ. 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Допускается отсутствие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322944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100 до 250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Переходные, низшие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дорожные знаки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ООТ. Движение ОТ. 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024096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50 до 100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Переходные, низшие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элементов регулирования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ОТ, имеются ООТ. Движение ОТ. 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059688"/>
                  </a:ext>
                </a:extLst>
              </a:tr>
              <a:tr h="173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20 до 50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Переходные, низшие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элементов регулирования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18522"/>
                  </a:ext>
                </a:extLst>
              </a:tr>
              <a:tr h="173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5 до 20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Переходные, низшие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элементов регулирования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888426"/>
                  </a:ext>
                </a:extLst>
              </a:tr>
              <a:tr h="173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 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Низшие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элементов регулирования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отстутствуют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Движение ОТ не осуществляется, ООТ отсутствуют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Нерегулируемое, в одном уровне 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258705"/>
                  </a:ext>
                </a:extLst>
              </a:tr>
              <a:tr h="9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проезда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8" marR="7218" marT="72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66961"/>
                  </a:ext>
                </a:extLst>
              </a:tr>
            </a:tbl>
          </a:graphicData>
        </a:graphic>
      </p:graphicFrame>
      <p:sp>
        <p:nvSpPr>
          <p:cNvPr id="7" name="Прямоугольник с одним скругленным углом 6"/>
          <p:cNvSpPr/>
          <p:nvPr/>
        </p:nvSpPr>
        <p:spPr>
          <a:xfrm>
            <a:off x="1475656" y="44624"/>
            <a:ext cx="749174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Количественная шкала ранжирования элементов дорожной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сети</a:t>
            </a:r>
          </a:p>
          <a:p>
            <a:pPr lvl="0" algn="r"/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(проездов, улиц, дорог, площадей и т.п.)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52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846975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Экспертная </a:t>
            </a:r>
            <a:r>
              <a:rPr lang="ru-RU" dirty="0"/>
              <a:t>шкала </a:t>
            </a:r>
            <a:r>
              <a:rPr lang="ru-RU" dirty="0" smtClean="0"/>
              <a:t>фактора «Интенсивность </a:t>
            </a:r>
            <a:r>
              <a:rPr lang="ru-RU" dirty="0"/>
              <a:t>движения»</a:t>
            </a:r>
            <a:endParaRPr lang="ru-RU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71600" y="1349794"/>
          <a:ext cx="7488833" cy="1944624"/>
        </p:xfrm>
        <a:graphic>
          <a:graphicData uri="http://schemas.openxmlformats.org/drawingml/2006/table">
            <a:tbl>
              <a:tblPr firstRow="1" firstCol="1" bandRow="1"/>
              <a:tblGrid>
                <a:gridCol w="1744825">
                  <a:extLst>
                    <a:ext uri="{9D8B030D-6E8A-4147-A177-3AD203B41FA5}">
                      <a16:colId xmlns:a16="http://schemas.microsoft.com/office/drawing/2014/main" val="468451408"/>
                    </a:ext>
                  </a:extLst>
                </a:gridCol>
                <a:gridCol w="4879911">
                  <a:extLst>
                    <a:ext uri="{9D8B030D-6E8A-4147-A177-3AD203B41FA5}">
                      <a16:colId xmlns:a16="http://schemas.microsoft.com/office/drawing/2014/main" val="259942083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16598039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Интенсивность движения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магистралей и улиц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магистралей,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277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дороги (междугородные, пригородные), магистральные улицы общегородского значения (въездные, межрайонные)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816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дороги, магистральные улицы общегородского значения (межрайонные, в центре)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114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улицы районного значения (транспортно-пешеходные, пешеходно-транспортные)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047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улицы районного значения (транспортно-пешеходные,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пешеходно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-транспортные), улицы и дороги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413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Улицы и дороги местного 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0541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3481146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Экономическая </a:t>
            </a:r>
            <a:r>
              <a:rPr lang="ru-RU" dirty="0"/>
              <a:t>шкала </a:t>
            </a:r>
            <a:r>
              <a:rPr lang="ru-RU" dirty="0" smtClean="0"/>
              <a:t>фактора «Интенсивность </a:t>
            </a:r>
            <a:r>
              <a:rPr lang="ru-RU" dirty="0"/>
              <a:t>движения»</a:t>
            </a:r>
            <a:endParaRPr lang="ru-RU" dirty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55777" y="4003703"/>
          <a:ext cx="5904656" cy="552450"/>
        </p:xfrm>
        <a:graphic>
          <a:graphicData uri="http://schemas.openxmlformats.org/drawingml/2006/table">
            <a:tbl>
              <a:tblPr firstRow="1" firstCol="1" bandRow="1"/>
              <a:tblGrid>
                <a:gridCol w="1204795">
                  <a:extLst>
                    <a:ext uri="{9D8B030D-6E8A-4147-A177-3AD203B41FA5}">
                      <a16:colId xmlns:a16="http://schemas.microsoft.com/office/drawing/2014/main" val="721573387"/>
                    </a:ext>
                  </a:extLst>
                </a:gridCol>
                <a:gridCol w="1142037">
                  <a:extLst>
                    <a:ext uri="{9D8B030D-6E8A-4147-A177-3AD203B41FA5}">
                      <a16:colId xmlns:a16="http://schemas.microsoft.com/office/drawing/2014/main" val="2792415379"/>
                    </a:ext>
                  </a:extLst>
                </a:gridCol>
                <a:gridCol w="1098649">
                  <a:extLst>
                    <a:ext uri="{9D8B030D-6E8A-4147-A177-3AD203B41FA5}">
                      <a16:colId xmlns:a16="http://schemas.microsoft.com/office/drawing/2014/main" val="4283181623"/>
                    </a:ext>
                  </a:extLst>
                </a:gridCol>
                <a:gridCol w="1173028">
                  <a:extLst>
                    <a:ext uri="{9D8B030D-6E8A-4147-A177-3AD203B41FA5}">
                      <a16:colId xmlns:a16="http://schemas.microsoft.com/office/drawing/2014/main" val="3106818923"/>
                    </a:ext>
                  </a:extLst>
                </a:gridCol>
                <a:gridCol w="1286147">
                  <a:extLst>
                    <a:ext uri="{9D8B030D-6E8A-4147-A177-3AD203B41FA5}">
                      <a16:colId xmlns:a16="http://schemas.microsoft.com/office/drawing/2014/main" val="7504026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5729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1399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71800" y="4775870"/>
            <a:ext cx="5880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Экономическая </a:t>
            </a:r>
            <a:r>
              <a:rPr lang="ru-RU" dirty="0"/>
              <a:t>шкала </a:t>
            </a:r>
            <a:r>
              <a:rPr lang="ru-RU" dirty="0" smtClean="0"/>
              <a:t>фактора «Близость к магистрали»</a:t>
            </a:r>
            <a:endParaRPr lang="ru-RU" dirty="0"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47664" y="5233502"/>
          <a:ext cx="6912769" cy="65151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148157833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2814661"/>
                    </a:ext>
                  </a:extLst>
                </a:gridCol>
                <a:gridCol w="1518143">
                  <a:extLst>
                    <a:ext uri="{9D8B030D-6E8A-4147-A177-3AD203B41FA5}">
                      <a16:colId xmlns:a16="http://schemas.microsoft.com/office/drawing/2014/main" val="3974134405"/>
                    </a:ext>
                  </a:extLst>
                </a:gridCol>
                <a:gridCol w="1650210">
                  <a:extLst>
                    <a:ext uri="{9D8B030D-6E8A-4147-A177-3AD203B41FA5}">
                      <a16:colId xmlns:a16="http://schemas.microsoft.com/office/drawing/2014/main" val="211286543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Граничит с магистралью, расстояние от 0 до 100 м, первая линия, в прямой видимости.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от 50 до 300м, вторая линия, не в прямой видимости, прямой проезд к автомагистрали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от 300 до 1000 м, третья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линия, не в прямой видимости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свыше 1000 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0803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84539"/>
                  </a:ext>
                </a:extLst>
              </a:tr>
            </a:tbl>
          </a:graphicData>
        </a:graphic>
      </p:graphicFrame>
      <p:sp>
        <p:nvSpPr>
          <p:cNvPr id="12" name="Прямоугольник с одним скругленным углом 11"/>
          <p:cNvSpPr/>
          <p:nvPr/>
        </p:nvSpPr>
        <p:spPr>
          <a:xfrm>
            <a:off x="4932040" y="44624"/>
            <a:ext cx="4035357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Построение ш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калы фактора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35875"/>
              </p:ext>
            </p:extLst>
          </p:nvPr>
        </p:nvGraphicFramePr>
        <p:xfrm>
          <a:off x="467544" y="2132855"/>
          <a:ext cx="8352928" cy="2304258"/>
        </p:xfrm>
        <a:graphic>
          <a:graphicData uri="http://schemas.openxmlformats.org/drawingml/2006/table">
            <a:tbl>
              <a:tblPr/>
              <a:tblGrid>
                <a:gridCol w="1271455">
                  <a:extLst>
                    <a:ext uri="{9D8B030D-6E8A-4147-A177-3AD203B41FA5}">
                      <a16:colId xmlns:a16="http://schemas.microsoft.com/office/drawing/2014/main" val="925471939"/>
                    </a:ext>
                  </a:extLst>
                </a:gridCol>
                <a:gridCol w="1456797">
                  <a:extLst>
                    <a:ext uri="{9D8B030D-6E8A-4147-A177-3AD203B41FA5}">
                      <a16:colId xmlns:a16="http://schemas.microsoft.com/office/drawing/2014/main" val="673241771"/>
                    </a:ext>
                  </a:extLst>
                </a:gridCol>
                <a:gridCol w="1524612">
                  <a:extLst>
                    <a:ext uri="{9D8B030D-6E8A-4147-A177-3AD203B41FA5}">
                      <a16:colId xmlns:a16="http://schemas.microsoft.com/office/drawing/2014/main" val="1135978480"/>
                    </a:ext>
                  </a:extLst>
                </a:gridCol>
                <a:gridCol w="1524612">
                  <a:extLst>
                    <a:ext uri="{9D8B030D-6E8A-4147-A177-3AD203B41FA5}">
                      <a16:colId xmlns:a16="http://schemas.microsoft.com/office/drawing/2014/main" val="568299675"/>
                    </a:ext>
                  </a:extLst>
                </a:gridCol>
                <a:gridCol w="1444369">
                  <a:extLst>
                    <a:ext uri="{9D8B030D-6E8A-4147-A177-3AD203B41FA5}">
                      <a16:colId xmlns:a16="http://schemas.microsoft.com/office/drawing/2014/main" val="3351381568"/>
                    </a:ext>
                  </a:extLst>
                </a:gridCol>
                <a:gridCol w="1131083">
                  <a:extLst>
                    <a:ext uri="{9D8B030D-6E8A-4147-A177-3AD203B41FA5}">
                      <a16:colId xmlns:a16="http://schemas.microsoft.com/office/drawing/2014/main" val="646319691"/>
                    </a:ext>
                  </a:extLst>
                </a:gridCol>
              </a:tblGrid>
              <a:tr h="277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08764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Повышенная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24674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Средняя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425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Пониженная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70921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Низкая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6211"/>
                  </a:ext>
                </a:extLst>
              </a:tr>
              <a:tr h="425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Интенсивность движения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Индекс интенсивности/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Индекс близости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84245"/>
                  </a:ext>
                </a:extLst>
              </a:tr>
              <a:tr h="491626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Близость к магистрали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свыше 1000 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F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от 300 до 1000 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Расстояние до магистрали от 50 до 300м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Граничит с магистралью (до 100 м)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3156"/>
                  </a:ext>
                </a:extLst>
              </a:tr>
            </a:tbl>
          </a:graphicData>
        </a:graphic>
      </p:graphicFrame>
      <p:sp>
        <p:nvSpPr>
          <p:cNvPr id="7" name="Прямоугольник с одним скругленным углом 6"/>
          <p:cNvSpPr/>
          <p:nvPr/>
        </p:nvSpPr>
        <p:spPr>
          <a:xfrm>
            <a:off x="2915816" y="44624"/>
            <a:ext cx="605158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Вклад автомагистрали с учётом удалённости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05447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Двухплоскостная шкала</a:t>
            </a:r>
          </a:p>
          <a:p>
            <a:pPr algn="ctr"/>
            <a:r>
              <a:rPr lang="ru-RU" dirty="0" smtClean="0"/>
              <a:t>трафик/удалённость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Основные гипотезы</a:t>
            </a:r>
          </a:p>
        </p:txBody>
      </p:sp>
      <p:pic>
        <p:nvPicPr>
          <p:cNvPr id="9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одним скругленным углом 11"/>
          <p:cNvSpPr/>
          <p:nvPr/>
        </p:nvSpPr>
        <p:spPr>
          <a:xfrm>
            <a:off x="1691680" y="44624"/>
            <a:ext cx="7275717" cy="648072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Принципы ценообразования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Классическое представление о действии корректировок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-36512" y="6453336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55</a:t>
            </a:r>
            <a:endParaRPr lang="ru-RU" sz="2000" b="1" dirty="0">
              <a:solidFill>
                <a:srgbClr val="FF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40" y="980728"/>
            <a:ext cx="6758400" cy="19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6" y="3194726"/>
            <a:ext cx="505220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4" y="764704"/>
            <a:ext cx="6092364" cy="3596400"/>
          </a:xfrm>
          <a:prstGeom prst="rect">
            <a:avLst/>
          </a:prstGeom>
        </p:spPr>
      </p:pic>
      <p:pic>
        <p:nvPicPr>
          <p:cNvPr id="16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20638" y="-27384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0975" y="980728"/>
            <a:ext cx="3189137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/>
              <a:t>MAX (P) = MIN (</a:t>
            </a:r>
            <a:r>
              <a:rPr lang="ru-RU" sz="2200" b="1" dirty="0" smtClean="0"/>
              <a:t>О + ВК</a:t>
            </a:r>
            <a:r>
              <a:rPr lang="en-US" sz="2200" b="1" dirty="0" smtClean="0"/>
              <a:t>)</a:t>
            </a:r>
            <a:endParaRPr lang="ru-RU" sz="2200" b="1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65622" y="2132856"/>
            <a:ext cx="277067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О</a:t>
            </a:r>
            <a:r>
              <a:rPr lang="ru-RU" sz="1600" dirty="0" smtClean="0"/>
              <a:t>    1 </a:t>
            </a:r>
            <a:r>
              <a:rPr lang="ru-RU" sz="1600" dirty="0"/>
              <a:t>Принцип. </a:t>
            </a:r>
            <a:r>
              <a:rPr lang="ru-RU" sz="1600" dirty="0" smtClean="0"/>
              <a:t>Субъективное </a:t>
            </a:r>
            <a:r>
              <a:rPr lang="ru-RU" sz="1600" dirty="0"/>
              <a:t>ценообразование</a:t>
            </a:r>
          </a:p>
          <a:p>
            <a:pPr marL="0" indent="0">
              <a:buFont typeface="Arial" pitchFamily="34" charset="0"/>
              <a:buNone/>
            </a:pPr>
            <a:endParaRPr lang="ru-RU" sz="800" dirty="0" smtClean="0"/>
          </a:p>
          <a:p>
            <a:pPr marL="0" indent="0">
              <a:buFont typeface="Arial" pitchFamily="34" charset="0"/>
              <a:buNone/>
            </a:pPr>
            <a:r>
              <a:rPr lang="ru-RU" sz="2200" b="1" dirty="0" smtClean="0"/>
              <a:t>ВК</a:t>
            </a:r>
            <a:r>
              <a:rPr lang="ru-RU" sz="1600" dirty="0" smtClean="0"/>
              <a:t>    2 Принцип. Факторное ценообразование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96752"/>
            <a:ext cx="53955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Основные гипотезы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563888" y="44624"/>
            <a:ext cx="5400600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7816" y="116632"/>
            <a:ext cx="754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3.2 Принципы ценообразования недвижимости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5300" y="4560266"/>
            <a:ext cx="8429188" cy="229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Субъективный (субъектный) принцип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принцип, при котором в формировании цены наибольшее влияние оказывает субъект (собственник, продавец, агент), устанавливая цену, как «случайную» вносимую субъектом (собственником, продавцом, агентом и пр.) рынка величину,  в соответствии со своими потребностями.</a:t>
            </a:r>
          </a:p>
          <a:p>
            <a:pPr>
              <a:lnSpc>
                <a:spcPct val="130000"/>
              </a:lnSpc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факторного ценообразования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принцип, при котором формирование цены связано с анализом характеристик самого объекта, сопоставлением с другими аналогичными объектами, представленными на рынке.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616" y="1556792"/>
            <a:ext cx="7416824" cy="308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46968"/>
              </p:ext>
            </p:extLst>
          </p:nvPr>
        </p:nvGraphicFramePr>
        <p:xfrm>
          <a:off x="311002" y="692696"/>
          <a:ext cx="8581477" cy="3101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Элементы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Объект оценки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Аналог 31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Аналог 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Аналог 9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Аналог 2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Аналог 34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Скорректированная величина, руб./м²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791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766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699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644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Выводы и согласование сравнения объектов: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Относительное отклонение скорректированного удельного показателя цены аналога от среднеарифметической цены в выборке, 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Относительная валовая коррекция, 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Сумма отклонения и валовой коррекции, 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97%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Весовой коэффициент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0,2514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0,2434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0,2060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0,1402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0,1590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Стоимость за единицу сравнения, руб./м²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693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971600" y="3933056"/>
            <a:ext cx="7056784" cy="2656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500" b="1" dirty="0" smtClean="0"/>
              <a:t>Решение Омского областного суда</a:t>
            </a:r>
          </a:p>
          <a:p>
            <a:pPr marL="0" indent="0" algn="ctr">
              <a:buNone/>
            </a:pPr>
            <a:r>
              <a:rPr lang="ru-RU" sz="2500" b="1" dirty="0" smtClean="0"/>
              <a:t>Дело № 3А-46/2016</a:t>
            </a:r>
          </a:p>
          <a:p>
            <a:pPr marL="0" indent="0" algn="ctr">
              <a:buNone/>
            </a:pPr>
            <a:endParaRPr lang="ru-RU" sz="2500" b="1" dirty="0" smtClean="0"/>
          </a:p>
          <a:p>
            <a:pPr marL="0" indent="0" algn="ctr">
              <a:buNone/>
            </a:pPr>
            <a:endParaRPr lang="ru-RU" sz="2500" b="1" dirty="0"/>
          </a:p>
          <a:p>
            <a:pPr marL="0" indent="0" algn="ctr">
              <a:buNone/>
            </a:pPr>
            <a:endParaRPr lang="ru-RU" sz="2500" b="1" dirty="0" smtClean="0"/>
          </a:p>
          <a:p>
            <a:pPr marL="0" indent="0" algn="ctr">
              <a:buNone/>
            </a:pPr>
            <a:endParaRPr lang="ru-RU" sz="2500" b="1" dirty="0" smtClean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78536"/>
            <a:ext cx="5940425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3563888" y="44624"/>
            <a:ext cx="5400600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ysClr val="windowText" lastClr="000000"/>
                </a:solidFill>
              </a:rPr>
              <a:t>Согласование результатов сравнения объектов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57</a:t>
            </a:r>
            <a:endParaRPr lang="ru-RU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1\Desktop\обложка през 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3"/>
          <a:stretch/>
        </p:blipFill>
        <p:spPr bwMode="auto">
          <a:xfrm>
            <a:off x="0" y="-6970"/>
            <a:ext cx="9180512" cy="39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8509"/>
            <a:ext cx="9144000" cy="9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1767" y="1874148"/>
            <a:ext cx="8488705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700" b="1" dirty="0"/>
              <a:t>Приглашаем Вас к </a:t>
            </a:r>
            <a:r>
              <a:rPr lang="ru-RU" sz="2700" b="1" dirty="0" smtClean="0"/>
              <a:t>исследованиям</a:t>
            </a:r>
            <a:br>
              <a:rPr lang="ru-RU" sz="2700" b="1" dirty="0" smtClean="0"/>
            </a:br>
            <a:r>
              <a:rPr lang="ru-RU" sz="2700" b="1" dirty="0" smtClean="0"/>
              <a:t> рынка недвижимости</a:t>
            </a:r>
          </a:p>
          <a:p>
            <a:pPr marL="0" indent="0">
              <a:buNone/>
            </a:pPr>
            <a:endParaRPr lang="ru-RU" sz="2700" b="1" dirty="0"/>
          </a:p>
          <a:p>
            <a:pPr marL="0" indent="0">
              <a:buNone/>
            </a:pPr>
            <a:r>
              <a:rPr lang="en-US" sz="2700" b="1" dirty="0" smtClean="0"/>
              <a:t>Https</a:t>
            </a:r>
            <a:r>
              <a:rPr lang="en-US" sz="2700" b="1" dirty="0"/>
              <a:t>://www.facebook.com/groups/898907913491876/</a:t>
            </a:r>
            <a:endParaRPr lang="ru-RU" sz="27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508104" y="5373216"/>
            <a:ext cx="3528392" cy="13681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400" b="1" dirty="0" smtClean="0"/>
              <a:t>М.А. Репин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400" b="1" dirty="0" smtClean="0"/>
              <a:t>конт.тел.8(913)975-15-45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b="1" dirty="0" smtClean="0"/>
              <a:t>E-mail</a:t>
            </a:r>
            <a:r>
              <a:rPr lang="ru-RU" sz="2400" b="1" dirty="0" smtClean="0"/>
              <a:t>: </a:t>
            </a:r>
            <a:r>
              <a:rPr lang="en-US" sz="2400" b="1" dirty="0" smtClean="0"/>
              <a:t>marepin@mail.ru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b="1" dirty="0" smtClean="0"/>
              <a:t>Skype</a:t>
            </a:r>
            <a:r>
              <a:rPr lang="ru-RU" sz="2400" b="1" dirty="0" smtClean="0"/>
              <a:t>: </a:t>
            </a:r>
            <a:r>
              <a:rPr lang="en-US" sz="2400" b="1" dirty="0" err="1" smtClean="0"/>
              <a:t>repinomeks</a:t>
            </a:r>
            <a:endParaRPr lang="ru-RU" sz="24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2200" b="1" dirty="0" smtClean="0"/>
          </a:p>
        </p:txBody>
      </p:sp>
      <p:pic>
        <p:nvPicPr>
          <p:cNvPr id="19" name="Picture 3" descr="\\Enterprise\mr\РАЗНОЕ\логотипы\НП\РГУД\GU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104"/>
            <a:ext cx="997536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\\Enterprise\mr\РАЗНОЕ\логотипы\НП\РГР\лого_РГР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446"/>
            <a:ext cx="627437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Media Project\логотипы\СЭР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980"/>
            <a:ext cx="2308543" cy="5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1\Desktop\db648465b92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446"/>
            <a:ext cx="1326635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MEDIA PROJECT\логотипы\лого-AREALL-X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95" y="131104"/>
            <a:ext cx="1267198" cy="4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36512" y="-27383"/>
            <a:ext cx="918051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97630" y="1412776"/>
            <a:ext cx="5482481" cy="526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</a:rPr>
              <a:t>И</a:t>
            </a:r>
            <a:r>
              <a:rPr lang="ru-RU" dirty="0" smtClean="0">
                <a:solidFill>
                  <a:srgbClr val="008000"/>
                </a:solidFill>
              </a:rPr>
              <a:t>нвесторы, девелоперы,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</a:rPr>
              <a:t>о</a:t>
            </a:r>
            <a:r>
              <a:rPr lang="ru-RU" dirty="0" smtClean="0">
                <a:solidFill>
                  <a:srgbClr val="008000"/>
                </a:solidFill>
              </a:rPr>
              <a:t>ценщики, залоговые специалисты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2644818"/>
            <a:ext cx="1985992" cy="352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</a:rPr>
              <a:t>Э</a:t>
            </a:r>
            <a:r>
              <a:rPr lang="ru-RU" dirty="0" smtClean="0">
                <a:solidFill>
                  <a:srgbClr val="008000"/>
                </a:solidFill>
              </a:rPr>
              <a:t>ксперты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6757" y="3654740"/>
            <a:ext cx="4269219" cy="525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8000"/>
                </a:solidFill>
              </a:rPr>
              <a:t>Аналитики, маркетологи и риэлторы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448" y="4365104"/>
            <a:ext cx="3617903" cy="833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8000"/>
                </a:solidFill>
              </a:rPr>
              <a:t>Информационные </a:t>
            </a:r>
            <a:r>
              <a:rPr lang="en-US" sz="1700" dirty="0" smtClean="0">
                <a:solidFill>
                  <a:srgbClr val="008000"/>
                </a:solidFill>
              </a:rPr>
              <a:t>web</a:t>
            </a:r>
            <a:r>
              <a:rPr lang="ru-RU" sz="1700" dirty="0" smtClean="0">
                <a:solidFill>
                  <a:srgbClr val="008000"/>
                </a:solidFill>
              </a:rPr>
              <a:t> порталы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8000"/>
                </a:solidFill>
              </a:rPr>
              <a:t>к</a:t>
            </a:r>
            <a:r>
              <a:rPr lang="ru-RU" sz="1700" dirty="0" smtClean="0">
                <a:solidFill>
                  <a:srgbClr val="008000"/>
                </a:solidFill>
              </a:rPr>
              <a:t>адастровые инженеры</a:t>
            </a:r>
            <a:endParaRPr lang="ru-RU" sz="1700" dirty="0">
              <a:solidFill>
                <a:srgbClr val="008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6217" y="1939440"/>
            <a:ext cx="470410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9512" y="2996952"/>
            <a:ext cx="4078473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79512" y="4069162"/>
            <a:ext cx="3452839" cy="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9512" y="5089994"/>
            <a:ext cx="265935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33" name="Прямоугольник с одним скругленным углом 32"/>
          <p:cNvSpPr/>
          <p:nvPr/>
        </p:nvSpPr>
        <p:spPr>
          <a:xfrm>
            <a:off x="141646" y="44624"/>
            <a:ext cx="8825751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Введение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41646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857" y="5229200"/>
            <a:ext cx="8880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Информационное обеспечение профессиональной деятельности всех участников рынка недвижимости  основано на данных, подготовленных  на предыдущих уровнях и этапах другими участниками. Разнонаправленный, полноформатный, качественный сбор данных кадастровыми инженерами, веб порталами, риэлторами и мн.</a:t>
            </a:r>
            <a:r>
              <a:rPr lang="en-US" sz="1200" dirty="0" smtClean="0"/>
              <a:t> </a:t>
            </a:r>
            <a:r>
              <a:rPr lang="ru-RU" sz="1200" dirty="0" smtClean="0"/>
              <a:t>др., системное структурирование, верификация и кластеризация аналитиками позволяет вести мониторинг и анализ рынка. На основе качественных аналитических и первичных данных эксперты получают возможность исследовать рынок в более сложных и закрытых его областях. А результаты этих исследований, в свою очередь позволяют инвесторам, девелоперам, оценщикам и многим другим выстраивать и моделировать прогнозирование экономических, пространственных и параметрических характеристик объектов, территорий и рынка. </a:t>
            </a:r>
            <a:endParaRPr lang="ru-RU" sz="1200" dirty="0"/>
          </a:p>
        </p:txBody>
      </p:sp>
      <p:pic>
        <p:nvPicPr>
          <p:cNvPr id="2050" name="Picture 2" descr="C:\Users\User1\Desktop\пирамида++4УРОВ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9" y="909540"/>
            <a:ext cx="5681662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20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466790"/>
            <a:ext cx="7560840" cy="2826306"/>
          </a:xfrm>
          <a:prstGeom prst="roundRect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Ценообразующий</a:t>
            </a:r>
            <a:r>
              <a:rPr lang="ru-RU" sz="2000" dirty="0"/>
              <a:t> фактор — причина, источник воздействия, движущая сила, оказывающая значимое влияние на результаты процесса формирования субъектами рыночной цены на недвижимость, и основанная на определённых показателях рынка, а также на степени экономической оценки субъектами потребительских свойств и экономических, правовых, </a:t>
            </a:r>
            <a:r>
              <a:rPr lang="ru-RU" sz="2000" dirty="0" smtClean="0"/>
              <a:t>функциональных, пространственных </a:t>
            </a:r>
            <a:r>
              <a:rPr lang="ru-RU" sz="2000" dirty="0"/>
              <a:t>и параметрических характеристик объекта.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915816" y="44624"/>
            <a:ext cx="604867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22382"/>
            <a:ext cx="5026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Используемая терминология. Глоссарий.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7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5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10319" y="-27384"/>
            <a:ext cx="9144000" cy="937642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0" y="-27383"/>
            <a:ext cx="9144000" cy="9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с одним скругленным углом 27"/>
          <p:cNvSpPr/>
          <p:nvPr/>
        </p:nvSpPr>
        <p:spPr>
          <a:xfrm>
            <a:off x="2555776" y="116632"/>
            <a:ext cx="6408712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19439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1. Структура информации объекта недвижимости</a:t>
            </a:r>
            <a:endParaRPr lang="ru-RU" sz="20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180" y="1910617"/>
            <a:ext cx="3997226" cy="467551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1. Идентифицирующие признаки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8960" y="4437277"/>
            <a:ext cx="3997446" cy="318765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5. Управление и контроль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8960" y="3289142"/>
            <a:ext cx="3997445" cy="376684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3. Субъектная привязка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4450" y="4938042"/>
            <a:ext cx="3990942" cy="325181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6. Экономический блок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57099" y="2636912"/>
            <a:ext cx="4247691" cy="43491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8. Горизонтальные связи объектов. Имущественные комплексы, соседи и т.п.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952309" y="5466301"/>
            <a:ext cx="2847979" cy="699003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15. Характеристики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Имущественного комплекса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60077" y="5517232"/>
            <a:ext cx="2163698" cy="664654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14. Характеристики ОКС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78993" y="4293096"/>
            <a:ext cx="4226577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11. Инженерная инфраструктура. Энерговооруженность.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68442" y="3284984"/>
            <a:ext cx="4226577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9. Местоположение. Координатная привязка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72000" y="3789040"/>
            <a:ext cx="4226576" cy="26028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10. Параметрические характеристики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6011" y="2654738"/>
            <a:ext cx="4015527" cy="36290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</a:rPr>
              <a:t>. Фото-видео материалы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68960" y="3854359"/>
            <a:ext cx="3997445" cy="418336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4. Правовой блок. Каталог документации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561680" y="1916832"/>
            <a:ext cx="4238607" cy="467551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7. Вертикальные связи объектов: </a:t>
            </a:r>
            <a:r>
              <a:rPr lang="ru-RU" sz="1600" b="1" dirty="0" err="1" smtClean="0">
                <a:solidFill>
                  <a:schemeClr val="tx1"/>
                </a:solidFill>
              </a:rPr>
              <a:t>зу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</a:rPr>
              <a:t>окс</a:t>
            </a:r>
            <a:r>
              <a:rPr lang="ru-RU" sz="1600" b="1" dirty="0" smtClean="0">
                <a:solidFill>
                  <a:schemeClr val="tx1"/>
                </a:solidFill>
              </a:rPr>
              <a:t>-литера-группа помещений-помещение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8995" y="5006823"/>
            <a:ext cx="4239976" cy="294385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12. Оборудование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1002" y="5515030"/>
            <a:ext cx="2235066" cy="72228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13. Характеристики земельного участка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8176" y="1187460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Общие характеристики объектов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93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0319" y="-27384"/>
            <a:ext cx="9144000" cy="720080"/>
          </a:xfrm>
          <a:prstGeom prst="rect">
            <a:avLst/>
          </a:prstGeom>
          <a:solidFill>
            <a:srgbClr val="FBF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User1\Desktop\606958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6" b="41672"/>
          <a:stretch/>
        </p:blipFill>
        <p:spPr bwMode="auto">
          <a:xfrm>
            <a:off x="-10319" y="-27383"/>
            <a:ext cx="915431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-36512" y="6425952"/>
            <a:ext cx="695029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4499992" y="44624"/>
            <a:ext cx="4392488" cy="550456"/>
          </a:xfrm>
          <a:prstGeom prst="round1Rect">
            <a:avLst/>
          </a:prstGeom>
          <a:solidFill>
            <a:srgbClr val="FFFFFF">
              <a:alpha val="69804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70738"/>
            <a:ext cx="4130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Паспорт объекта недвижимости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-36511" y="6425952"/>
            <a:ext cx="576064" cy="432048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9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" y="836712"/>
            <a:ext cx="5647407" cy="419694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777" y="862748"/>
            <a:ext cx="3114516" cy="30358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762" y="4516582"/>
            <a:ext cx="3142359" cy="200693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3857" r="31770"/>
          <a:stretch/>
        </p:blipFill>
        <p:spPr>
          <a:xfrm>
            <a:off x="204192" y="4128765"/>
            <a:ext cx="2207567" cy="24119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721" y="3715206"/>
            <a:ext cx="3061416" cy="281013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73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7827</TotalTime>
  <Words>12070</Words>
  <Application>Microsoft Office PowerPoint</Application>
  <PresentationFormat>Экран (4:3)</PresentationFormat>
  <Paragraphs>2678</Paragraphs>
  <Slides>58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Calibri</vt:lpstr>
      <vt:lpstr>Neo Sans Pro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тренды, влияющие на развитие оценочной деятельности</dc:title>
  <dc:creator>Сергей</dc:creator>
  <cp:lastModifiedBy>1</cp:lastModifiedBy>
  <cp:revision>736</cp:revision>
  <cp:lastPrinted>2016-10-12T12:01:19Z</cp:lastPrinted>
  <dcterms:created xsi:type="dcterms:W3CDTF">2016-09-01T10:31:57Z</dcterms:created>
  <dcterms:modified xsi:type="dcterms:W3CDTF">2017-06-07T06:50:26Z</dcterms:modified>
</cp:coreProperties>
</file>