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0" r:id="rId4"/>
    <p:sldId id="279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567" autoAdjust="0"/>
    <p:restoredTop sz="86491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66D9-EA48-49C0-B770-A500F32194DC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92502-68C2-4CC9-817E-F394ECC584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2C6D-C968-4FB2-8EA2-35AA46665A04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891B0-57F0-4F1E-895E-A5AB5B06AB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CA59-730B-4409-8CB4-914B15818288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0D15A-AE9F-4924-B0CE-411DAE150F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2647-3F5D-446D-B52E-74AECEFDABAA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DA1C7-BD1A-4221-8BE4-8ABFA9301B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2B08-F626-4434-BDAF-6162BE121290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EB768-2124-4AF5-A34C-B8A1C82147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DC41-94DB-4DD4-9989-F48E3BF0DEDD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05D64-78D6-48FB-9E18-D704189308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7392-0FD2-40FC-ACFB-02C8EC86B97F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952ED-1511-4AC8-A325-717028E926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9221-C241-4F77-BA4E-2DEDE94A7D0A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19EDB-85D8-4AFC-9C2C-25C79A9BCC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48F5-1BC5-442B-A980-0785795184C0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74C6C-8516-433F-AC7E-604913F642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CEC4-EA75-4B7A-8402-95095F995BC0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E63FF-2951-472C-ADD9-E9F81BCF38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0885D9-7A0B-4038-81D1-ED84A92D2EFC}" type="datetimeFigureOut">
              <a:rPr lang="ru-RU"/>
              <a:pPr>
                <a:defRPr/>
              </a:pPr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CC62D2C-5A4B-4454-9F43-4365B5936E9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4572000" y="1268760"/>
            <a:ext cx="4572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/>
            <a:r>
              <a:rPr lang="ru-RU" dirty="0" smtClean="0">
                <a:solidFill>
                  <a:schemeClr val="bg1"/>
                </a:solidFill>
                <a:latin typeface="Neo Sans Pro Ultra"/>
              </a:rPr>
              <a:t>УДОВЛЕТВОРЕНОСТЬ ЖИТЕЛЕЙ СПАЛЬНЫХ РАЙОНОВ МОСКВЫ УСЛУГАМИ УПРАВЛЕНИЯ МНОГОКВАРТИРНЫМ ДОМОМ И ОТНОШЕНИЕ К СВОЕЙ УПРАВЛЯЮЩЕЙ ОРГАНИЗАЦИИ</a:t>
            </a:r>
          </a:p>
          <a:p>
            <a:pPr algn="ctr" eaLnBrk="1" hangingPunct="1"/>
            <a:r>
              <a:rPr lang="ru-RU" sz="2000" dirty="0" smtClean="0">
                <a:solidFill>
                  <a:schemeClr val="bg1"/>
                </a:solidFill>
                <a:latin typeface="Neo Sans Pro Ultra"/>
              </a:rPr>
              <a:t>Никита Чулочников, </a:t>
            </a:r>
          </a:p>
          <a:p>
            <a:pPr algn="ctr" eaLnBrk="1" hangingPunct="1"/>
            <a:r>
              <a:rPr lang="ru-RU" sz="2000" dirty="0" smtClean="0">
                <a:solidFill>
                  <a:schemeClr val="bg1"/>
                </a:solidFill>
                <a:latin typeface="Neo Sans Pro Ultra"/>
              </a:rPr>
              <a:t>к.социол.н.</a:t>
            </a:r>
            <a:endParaRPr lang="ru-RU" sz="2000" dirty="0">
              <a:solidFill>
                <a:schemeClr val="bg1"/>
              </a:solidFill>
              <a:latin typeface="Neo Sans Pro Ultra"/>
            </a:endParaRPr>
          </a:p>
          <a:p>
            <a:pPr algn="ctr" eaLnBrk="1" hangingPunct="1"/>
            <a:r>
              <a:rPr lang="ru-RU" sz="2000" dirty="0" smtClean="0">
                <a:solidFill>
                  <a:schemeClr val="bg1"/>
                </a:solidFill>
                <a:latin typeface="Neo Sans Pro Ultra"/>
              </a:rPr>
              <a:t>Руководитель отдела маркетингового анализа и планирования УК Клевер </a:t>
            </a:r>
            <a:r>
              <a:rPr lang="ru-RU" sz="2000" dirty="0" err="1" smtClean="0">
                <a:solidFill>
                  <a:schemeClr val="bg1"/>
                </a:solidFill>
                <a:latin typeface="Neo Sans Pro Ultra"/>
              </a:rPr>
              <a:t>Эстейт</a:t>
            </a:r>
            <a:r>
              <a:rPr lang="ru-RU" sz="2000" dirty="0" smtClean="0">
                <a:solidFill>
                  <a:schemeClr val="bg1"/>
                </a:solidFill>
                <a:latin typeface="Neo Sans Pro Ultra"/>
              </a:rPr>
              <a:t> </a:t>
            </a:r>
            <a:endParaRPr lang="ru-RU" sz="2000" dirty="0">
              <a:solidFill>
                <a:schemeClr val="bg1"/>
              </a:solidFill>
              <a:latin typeface="Neo Sans Pro Ultra"/>
            </a:endParaRPr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971550" y="6092825"/>
            <a:ext cx="10826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900" dirty="0">
                <a:solidFill>
                  <a:srgbClr val="404040"/>
                </a:solidFill>
                <a:latin typeface="Neo Sans Pro Ultra"/>
              </a:rPr>
              <a:t>УК </a:t>
            </a:r>
            <a:r>
              <a:rPr lang="en-US" sz="900" dirty="0">
                <a:solidFill>
                  <a:srgbClr val="404040"/>
                </a:solidFill>
                <a:latin typeface="Neo Sans Pro Ultra"/>
              </a:rPr>
              <a:t>Clever Estate</a:t>
            </a:r>
            <a:endParaRPr lang="ru-RU" sz="900" dirty="0">
              <a:solidFill>
                <a:srgbClr val="404040"/>
              </a:solidFill>
              <a:latin typeface="Neo Sans Pro Ultra"/>
            </a:endParaRPr>
          </a:p>
        </p:txBody>
      </p:sp>
      <p:sp>
        <p:nvSpPr>
          <p:cNvPr id="3076" name="TextBox 15"/>
          <p:cNvSpPr txBox="1">
            <a:spLocks noChangeArrowheads="1"/>
          </p:cNvSpPr>
          <p:nvPr/>
        </p:nvSpPr>
        <p:spPr bwMode="auto">
          <a:xfrm>
            <a:off x="4788024" y="4581128"/>
            <a:ext cx="42091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dirty="0" smtClean="0">
                <a:solidFill>
                  <a:schemeClr val="bg1"/>
                </a:solidFill>
                <a:latin typeface="Neo Sans Pro Light"/>
              </a:rPr>
              <a:t> Всероссийский жилищный конгресс: </a:t>
            </a:r>
          </a:p>
          <a:p>
            <a:pPr algn="ctr" eaLnBrk="1" hangingPunct="1"/>
            <a:r>
              <a:rPr lang="ru-RU" dirty="0" smtClean="0">
                <a:solidFill>
                  <a:schemeClr val="bg1"/>
                </a:solidFill>
                <a:latin typeface="Neo Sans Pro Light"/>
              </a:rPr>
              <a:t>октябрь 2014, </a:t>
            </a:r>
          </a:p>
          <a:p>
            <a:pPr algn="ctr" eaLnBrk="1" hangingPunct="1"/>
            <a:r>
              <a:rPr lang="ru-RU" dirty="0" smtClean="0">
                <a:solidFill>
                  <a:schemeClr val="bg1"/>
                </a:solidFill>
                <a:latin typeface="Neo Sans Pro Light"/>
              </a:rPr>
              <a:t>Санкт-Петербург .</a:t>
            </a:r>
            <a:endParaRPr lang="ru-RU" dirty="0">
              <a:solidFill>
                <a:schemeClr val="bg1"/>
              </a:solidFill>
              <a:latin typeface="Neo Sans Pr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10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390498" y="179388"/>
            <a:ext cx="5767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Оценка жильцами работы </a:t>
            </a:r>
          </a:p>
          <a:p>
            <a:pPr algn="ctr" eaLnBrk="1" hangingPunct="1"/>
            <a:r>
              <a:rPr lang="ru-RU" sz="2800" dirty="0">
                <a:solidFill>
                  <a:schemeClr val="bg1"/>
                </a:solidFill>
                <a:latin typeface="Neo Sans Pro Medium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воей 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67" y="1340768"/>
            <a:ext cx="807439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424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11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390498" y="179388"/>
            <a:ext cx="5767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Оценка жильцами работы </a:t>
            </a:r>
          </a:p>
          <a:p>
            <a:pPr algn="ctr" eaLnBrk="1" hangingPunct="1"/>
            <a:r>
              <a:rPr lang="ru-RU" sz="2800" dirty="0">
                <a:solidFill>
                  <a:schemeClr val="bg1"/>
                </a:solidFill>
                <a:latin typeface="Neo Sans Pro Medium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воей 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7952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12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390498" y="179388"/>
            <a:ext cx="5767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Оценка жильцами работы </a:t>
            </a:r>
          </a:p>
          <a:p>
            <a:pPr algn="ctr" eaLnBrk="1" hangingPunct="1"/>
            <a:r>
              <a:rPr lang="ru-RU" sz="2800" dirty="0">
                <a:solidFill>
                  <a:schemeClr val="bg1"/>
                </a:solidFill>
                <a:latin typeface="Neo Sans Pro Medium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воей 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807439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13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390498" y="179388"/>
            <a:ext cx="5767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Оценка жильцами работы </a:t>
            </a:r>
          </a:p>
          <a:p>
            <a:pPr algn="ctr" eaLnBrk="1" hangingPunct="1"/>
            <a:r>
              <a:rPr lang="ru-RU" sz="2800" dirty="0">
                <a:solidFill>
                  <a:schemeClr val="bg1"/>
                </a:solidFill>
                <a:latin typeface="Neo Sans Pro Medium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воей 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450" y="1340768"/>
            <a:ext cx="7783030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14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390498" y="179388"/>
            <a:ext cx="5767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Оценка жильцами работы </a:t>
            </a:r>
          </a:p>
          <a:p>
            <a:pPr algn="ctr" eaLnBrk="1" hangingPunct="1"/>
            <a:r>
              <a:rPr lang="ru-RU" sz="2800" dirty="0">
                <a:solidFill>
                  <a:schemeClr val="bg1"/>
                </a:solidFill>
                <a:latin typeface="Neo Sans Pro Medium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воей 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807439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15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390498" y="179388"/>
            <a:ext cx="5767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Оценка жильцами работы </a:t>
            </a:r>
          </a:p>
          <a:p>
            <a:pPr algn="ctr" eaLnBrk="1" hangingPunct="1"/>
            <a:r>
              <a:rPr lang="ru-RU" sz="2800" dirty="0">
                <a:solidFill>
                  <a:schemeClr val="bg1"/>
                </a:solidFill>
                <a:latin typeface="Neo Sans Pro Medium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воей 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807439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16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390498" y="179388"/>
            <a:ext cx="5767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Оценка жильцами работы </a:t>
            </a:r>
          </a:p>
          <a:p>
            <a:pPr algn="ctr" eaLnBrk="1" hangingPunct="1"/>
            <a:r>
              <a:rPr lang="ru-RU" sz="2800" dirty="0">
                <a:solidFill>
                  <a:schemeClr val="bg1"/>
                </a:solidFill>
                <a:latin typeface="Neo Sans Pro Medium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воей 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75" y="1340768"/>
            <a:ext cx="807439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17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390498" y="179388"/>
            <a:ext cx="5767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Оценка жильцами работы </a:t>
            </a:r>
          </a:p>
          <a:p>
            <a:pPr algn="ctr" eaLnBrk="1" hangingPunct="1"/>
            <a:r>
              <a:rPr lang="ru-RU" sz="2800" dirty="0">
                <a:solidFill>
                  <a:schemeClr val="bg1"/>
                </a:solidFill>
                <a:latin typeface="Neo Sans Pro Medium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воей 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404709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18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390498" y="179388"/>
            <a:ext cx="5767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Оценка жильцами работы </a:t>
            </a:r>
          </a:p>
          <a:p>
            <a:pPr algn="ctr" eaLnBrk="1" hangingPunct="1"/>
            <a:r>
              <a:rPr lang="ru-RU" sz="2800" dirty="0">
                <a:solidFill>
                  <a:schemeClr val="bg1"/>
                </a:solidFill>
                <a:latin typeface="Neo Sans Pro Medium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воей 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574" y="1340768"/>
            <a:ext cx="7623826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19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390498" y="179388"/>
            <a:ext cx="5767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Оценка жильцами работы </a:t>
            </a:r>
          </a:p>
          <a:p>
            <a:pPr algn="ctr" eaLnBrk="1" hangingPunct="1"/>
            <a:r>
              <a:rPr lang="ru-RU" sz="2800" dirty="0">
                <a:solidFill>
                  <a:schemeClr val="bg1"/>
                </a:solidFill>
                <a:latin typeface="Neo Sans Pro Medium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воей 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Теплоснабжение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66252" y="1951037"/>
          <a:ext cx="5611495" cy="2955925"/>
        </p:xfrm>
        <a:graphic>
          <a:graphicData uri="http://schemas.openxmlformats.org/drawingml/2006/table">
            <a:tbl>
              <a:tblPr/>
              <a:tblGrid>
                <a:gridCol w="4683760"/>
                <a:gridCol w="927735"/>
              </a:tblGrid>
              <a:tr h="3670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ЧТО БЫ ВЫ ХОТЕЛИ УЗНАТЬ ОБ УПРАВЛЕНИИ МНОГОКВАРТИРНЫМ ДОМОМ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 Bold"/>
                          <a:ea typeface="Times New Roman"/>
                          <a:cs typeface="Arial"/>
                        </a:rPr>
                        <a:t>Потребность в информации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Как снизить стоимость услуг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72,3%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Как улучшить качество услуг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79,7%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Как избавиться от навязанных услуг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44,8%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Как поменять управляющую организацию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34,9%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Как проконтролировать работу управляющей организации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56,4%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Другое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2,7%</a:t>
                      </a: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 Bold"/>
                          <a:ea typeface="Times New Roman"/>
                          <a:cs typeface="Arial"/>
                        </a:rPr>
                        <a:t>Всего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290,9%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95288" y="5507940"/>
            <a:ext cx="5872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200" dirty="0" smtClean="0">
                <a:solidFill>
                  <a:srgbClr val="002060"/>
                </a:solidFill>
              </a:rPr>
              <a:t>* Сумма больше 100%, т.к. несколько вариантов ответов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rgbClr val="00B050"/>
                </a:solidFill>
                <a:latin typeface="Neo Sans Pro Ultra"/>
              </a:rPr>
              <a:t>2</a:t>
            </a: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565113" y="179388"/>
            <a:ext cx="5418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Инструментарий исследования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1772816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Метод исследования: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поквартирный </a:t>
            </a:r>
            <a:r>
              <a:rPr lang="ru-RU" dirty="0">
                <a:solidFill>
                  <a:srgbClr val="002060"/>
                </a:solidFill>
              </a:rPr>
              <a:t>опрос  жителей  многоквартирных домов Западного и Северо-Восточного административных  округов г. Москвы  методом личного интервью (</a:t>
            </a:r>
            <a:r>
              <a:rPr lang="en-US" dirty="0">
                <a:solidFill>
                  <a:srgbClr val="002060"/>
                </a:solidFill>
              </a:rPr>
              <a:t>face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</a:rPr>
              <a:t>to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en-US" dirty="0">
                <a:solidFill>
                  <a:srgbClr val="002060"/>
                </a:solidFill>
              </a:rPr>
              <a:t>face</a:t>
            </a:r>
            <a:r>
              <a:rPr lang="ru-RU" dirty="0">
                <a:solidFill>
                  <a:srgbClr val="002060"/>
                </a:solidFill>
              </a:rPr>
              <a:t>).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Период </a:t>
            </a:r>
            <a:r>
              <a:rPr lang="ru-RU" b="1" dirty="0">
                <a:solidFill>
                  <a:srgbClr val="002060"/>
                </a:solidFill>
              </a:rPr>
              <a:t>опроса - май 2014 г.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Выборка </a:t>
            </a:r>
            <a:r>
              <a:rPr lang="ru-RU" b="1" dirty="0">
                <a:solidFill>
                  <a:srgbClr val="002060"/>
                </a:solidFill>
              </a:rPr>
              <a:t>-  47 домов,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Всего </a:t>
            </a:r>
            <a:r>
              <a:rPr lang="ru-RU" b="1" dirty="0">
                <a:solidFill>
                  <a:srgbClr val="002060"/>
                </a:solidFill>
              </a:rPr>
              <a:t>опрошено 759</a:t>
            </a:r>
            <a:r>
              <a:rPr lang="ru-RU" dirty="0">
                <a:solidFill>
                  <a:srgbClr val="002060"/>
                </a:solidFill>
              </a:rPr>
              <a:t> совершеннолетних жителей-собственников квартир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Доля </a:t>
            </a:r>
            <a:r>
              <a:rPr lang="ru-RU" dirty="0">
                <a:solidFill>
                  <a:srgbClr val="002060"/>
                </a:solidFill>
              </a:rPr>
              <a:t>граждан, проживающих по договорам социального найма, на условиях коммерческой аренды жилья и случайно попавших в выборку, была незначительной.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rgbClr val="00B050"/>
                </a:solidFill>
                <a:latin typeface="Neo Sans Pro Ultra"/>
              </a:rPr>
              <a:t>2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464459" y="2924175"/>
            <a:ext cx="4323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C00000"/>
                </a:solidFill>
                <a:latin typeface="Neo Sans Pro Medium"/>
              </a:rPr>
              <a:t>Благодарю за внимание!</a:t>
            </a:r>
            <a:endParaRPr lang="ru-RU" sz="2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3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765561" y="179388"/>
            <a:ext cx="5017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Удовлетворенность работой </a:t>
            </a:r>
          </a:p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340768"/>
            <a:ext cx="8136904" cy="485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4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765561" y="179388"/>
            <a:ext cx="5017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Удовлетворенность работой </a:t>
            </a:r>
          </a:p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807439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5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765561" y="179388"/>
            <a:ext cx="5017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Удовлетворенность работой </a:t>
            </a:r>
          </a:p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807439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6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765561" y="179388"/>
            <a:ext cx="5017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Удовлетворенность работой </a:t>
            </a:r>
          </a:p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59138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7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765561" y="179388"/>
            <a:ext cx="5017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Удовлетворенность работой </a:t>
            </a:r>
          </a:p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811627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B050"/>
                </a:solidFill>
                <a:latin typeface="Neo Sans Pro Ultra"/>
              </a:rPr>
              <a:t>8</a:t>
            </a:r>
            <a:endParaRPr lang="ru-RU" dirty="0">
              <a:solidFill>
                <a:srgbClr val="00B050"/>
              </a:solidFill>
              <a:latin typeface="Neo Sans Pro Ultra"/>
            </a:endParaRP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718568" y="179388"/>
            <a:ext cx="5111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Взаимоотношение жильцов и</a:t>
            </a:r>
          </a:p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80371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8786813" y="6357938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rgbClr val="00B050"/>
                </a:solidFill>
                <a:latin typeface="Neo Sans Pro Ultra"/>
              </a:rPr>
              <a:t>9</a:t>
            </a:r>
          </a:p>
        </p:txBody>
      </p:sp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390498" y="179388"/>
            <a:ext cx="5767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Оценка жильцами работы </a:t>
            </a:r>
          </a:p>
          <a:p>
            <a:pPr algn="ctr" eaLnBrk="1" hangingPunct="1"/>
            <a:r>
              <a:rPr lang="ru-RU" sz="2800" dirty="0">
                <a:solidFill>
                  <a:schemeClr val="bg1"/>
                </a:solidFill>
                <a:latin typeface="Neo Sans Pro Medium"/>
              </a:rPr>
              <a:t>с</a:t>
            </a:r>
            <a:r>
              <a:rPr lang="ru-RU" sz="2800" dirty="0" smtClean="0">
                <a:solidFill>
                  <a:schemeClr val="bg1"/>
                </a:solidFill>
                <a:latin typeface="Neo Sans Pro Medium"/>
              </a:rPr>
              <a:t>воей управляющей организации</a:t>
            </a:r>
            <a:endParaRPr lang="ru-R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1"/>
          <p:cNvSpPr txBox="1">
            <a:spLocks noChangeArrowheads="1"/>
          </p:cNvSpPr>
          <p:nvPr/>
        </p:nvSpPr>
        <p:spPr bwMode="auto">
          <a:xfrm>
            <a:off x="1695450" y="1738313"/>
            <a:ext cx="223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Электроснабжение</a:t>
            </a:r>
          </a:p>
        </p:txBody>
      </p:sp>
      <p:sp>
        <p:nvSpPr>
          <p:cNvPr id="4115" name="TextBox 32"/>
          <p:cNvSpPr txBox="1">
            <a:spLocks noChangeArrowheads="1"/>
          </p:cNvSpPr>
          <p:nvPr/>
        </p:nvSpPr>
        <p:spPr bwMode="auto">
          <a:xfrm>
            <a:off x="5165725" y="1763713"/>
            <a:ext cx="199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chemeClr val="bg1"/>
                </a:solidFill>
              </a:rPr>
              <a:t>Теплоснабжение</a:t>
            </a:r>
          </a:p>
        </p:txBody>
      </p:sp>
      <p:sp>
        <p:nvSpPr>
          <p:cNvPr id="4116" name="TextBox 33"/>
          <p:cNvSpPr txBox="1">
            <a:spLocks noChangeArrowheads="1"/>
          </p:cNvSpPr>
          <p:nvPr/>
        </p:nvSpPr>
        <p:spPr bwMode="auto">
          <a:xfrm>
            <a:off x="1825625" y="5160963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>
                <a:solidFill>
                  <a:schemeClr val="bg1"/>
                </a:solidFill>
              </a:rPr>
              <a:t>Газоснабжение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807439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338</Words>
  <Application>Microsoft Office PowerPoint</Application>
  <PresentationFormat>Экран (4:3)</PresentationFormat>
  <Paragraphs>144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Neo Sans Pro Ultra</vt:lpstr>
      <vt:lpstr>Neo Sans Pro Light</vt:lpstr>
      <vt:lpstr>Neo Sans Pro Medium</vt:lpstr>
      <vt:lpstr>Neo Sans Pro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chulochnikov</cp:lastModifiedBy>
  <cp:revision>287</cp:revision>
  <dcterms:created xsi:type="dcterms:W3CDTF">2012-06-05T12:45:13Z</dcterms:created>
  <dcterms:modified xsi:type="dcterms:W3CDTF">2014-10-02T13:47:14Z</dcterms:modified>
</cp:coreProperties>
</file>