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60" r:id="rId6"/>
    <p:sldId id="265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4" autoAdjust="0"/>
    <p:restoredTop sz="94660"/>
  </p:normalViewPr>
  <p:slideViewPr>
    <p:cSldViewPr>
      <p:cViewPr>
        <p:scale>
          <a:sx n="80" d="100"/>
          <a:sy n="80" d="100"/>
        </p:scale>
        <p:origin x="-826" y="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576063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57192"/>
            <a:ext cx="9144000" cy="5760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3" descr="D:\Documents\_МИЭЛЬ\Новосибирск\ЖИЛИЩНЫЕ СТРАТЕГИИ\Вид новосибирска 4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59576" y="836712"/>
            <a:ext cx="398442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Documents\_МИЭЛЬ\Новосибирск\ЖИЛИЩНЫЕ СТРАТЕГИИ\Вид Перми 2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836712"/>
            <a:ext cx="324555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ocuments\_МИЭЛЬ\Новосибирск\ЖИЛИЩНЫЕ СТРАТЕГИИ\Вид Перми 3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293111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2635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591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52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42524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8" name="Picture 4" descr="D:\Documents\_МИЭЛЬ\Новосибирск\ЖИЛИЩНЫЕ СТРАТЕГИИ\Выбор жилья 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2922" y="0"/>
            <a:ext cx="1421078" cy="132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82543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841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842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76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681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469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249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415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9C703-A0F2-49CC-B71C-93F740405986}" type="datetimeFigureOut">
              <a:rPr lang="ru-RU" smtClean="0"/>
              <a:pPr/>
              <a:t>06.10.2012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70D82-EBEA-41A2-AAB7-D9008CD03B5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90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gilforum.ru/smi/banners_pgk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212976"/>
            <a:ext cx="8496944" cy="136815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Исследование потребительского поведения различных групп населения на рынке жилья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55576" y="5229200"/>
            <a:ext cx="838842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1000" dirty="0">
              <a:solidFill>
                <a:srgbClr val="969696"/>
              </a:solidFill>
            </a:endParaRPr>
          </a:p>
          <a:p>
            <a:pPr eaLnBrk="1" hangingPunct="1"/>
            <a:r>
              <a:rPr lang="ru-RU" sz="2000" dirty="0">
                <a:solidFill>
                  <a:srgbClr val="969696"/>
                </a:solidFill>
              </a:rPr>
              <a:t>«Санкт-Петербургский Всероссийский жилищный </a:t>
            </a:r>
            <a:r>
              <a:rPr lang="ru-RU" sz="2000" dirty="0" smtClean="0">
                <a:solidFill>
                  <a:srgbClr val="969696"/>
                </a:solidFill>
              </a:rPr>
              <a:t>конгресс»</a:t>
            </a:r>
            <a:endParaRPr lang="en-US" sz="2000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ru-RU" sz="1600" dirty="0" smtClean="0">
                <a:solidFill>
                  <a:srgbClr val="969696"/>
                </a:solidFill>
              </a:rPr>
              <a:t> 		</a:t>
            </a:r>
            <a:endParaRPr lang="en-US" sz="1600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ru-RU" sz="1400" dirty="0" smtClean="0">
                <a:solidFill>
                  <a:srgbClr val="969696"/>
                </a:solidFill>
              </a:rPr>
              <a:t>Санкт-Петербург, 3-5 октября</a:t>
            </a:r>
            <a:r>
              <a:rPr lang="en-US" sz="1400" dirty="0" smtClean="0">
                <a:solidFill>
                  <a:srgbClr val="969696"/>
                </a:solidFill>
              </a:rPr>
              <a:t> 201</a:t>
            </a:r>
            <a:r>
              <a:rPr lang="ru-RU" sz="1400" dirty="0" smtClean="0">
                <a:solidFill>
                  <a:srgbClr val="969696"/>
                </a:solidFill>
              </a:rPr>
              <a:t>2 г.</a:t>
            </a:r>
            <a:endParaRPr lang="ru-RU" sz="1400" dirty="0">
              <a:solidFill>
                <a:srgbClr val="969696"/>
              </a:solidFill>
            </a:endParaRPr>
          </a:p>
        </p:txBody>
      </p:sp>
      <p:pic>
        <p:nvPicPr>
          <p:cNvPr id="1026" name="Picture 2" descr="http://www.gilforum.ru/upload/2012/gjf_banners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48822" y="5877396"/>
            <a:ext cx="1428750" cy="47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892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336703" cy="114252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>
                <a:solidFill>
                  <a:srgbClr val="002060"/>
                </a:solidFill>
              </a:rPr>
              <a:t>Жилищные стратегии горожан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>
                <a:solidFill>
                  <a:srgbClr val="002060"/>
                </a:solidFill>
              </a:rPr>
              <a:t> </a:t>
            </a:r>
            <a:r>
              <a:rPr lang="ru-RU" sz="3100" dirty="0" smtClean="0">
                <a:solidFill>
                  <a:srgbClr val="002060"/>
                </a:solidFill>
              </a:rPr>
              <a:t>в сегменте экономического и среднего классов комфортности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dirty="0" smtClean="0"/>
              <a:t>расширение (улучшение) жилищных условий</a:t>
            </a:r>
          </a:p>
          <a:p>
            <a:pPr lvl="1"/>
            <a:r>
              <a:rPr lang="ru-RU" sz="2400" dirty="0"/>
              <a:t>п</a:t>
            </a:r>
            <a:r>
              <a:rPr lang="ru-RU" sz="2400" dirty="0" smtClean="0"/>
              <a:t>риращение на 1-2 комнаты</a:t>
            </a:r>
          </a:p>
          <a:p>
            <a:pPr lvl="1"/>
            <a:r>
              <a:rPr lang="ru-RU" sz="2400" dirty="0" smtClean="0"/>
              <a:t>разъезд </a:t>
            </a:r>
          </a:p>
          <a:p>
            <a:pPr marL="457200" lvl="1" indent="0">
              <a:buNone/>
            </a:pPr>
            <a:r>
              <a:rPr lang="ru-RU" sz="2400" dirty="0"/>
              <a:t>н</a:t>
            </a:r>
            <a:r>
              <a:rPr lang="ru-RU" sz="2400" dirty="0" smtClean="0"/>
              <a:t>аибольший ценовой разброс</a:t>
            </a:r>
          </a:p>
          <a:p>
            <a:endParaRPr lang="ru-RU" sz="2800" dirty="0" smtClean="0"/>
          </a:p>
          <a:p>
            <a:r>
              <a:rPr lang="ru-RU" sz="2800" dirty="0" smtClean="0"/>
              <a:t>приобретение первого жилья для себя</a:t>
            </a:r>
          </a:p>
          <a:p>
            <a:pPr lvl="1"/>
            <a:r>
              <a:rPr lang="ru-RU" sz="2400" dirty="0" smtClean="0"/>
              <a:t>ориентация на малоформатное жилье, на которое хватит средств</a:t>
            </a:r>
          </a:p>
          <a:p>
            <a:pPr marL="457200" lvl="1" indent="0">
              <a:buNone/>
            </a:pPr>
            <a:r>
              <a:rPr lang="ru-RU" sz="2400" dirty="0"/>
              <a:t>ж</a:t>
            </a:r>
            <a:r>
              <a:rPr lang="ru-RU" sz="2400" dirty="0" smtClean="0"/>
              <a:t>илье минимального ценового уровня </a:t>
            </a:r>
          </a:p>
          <a:p>
            <a:endParaRPr lang="ru-RU" sz="2800" dirty="0" smtClean="0"/>
          </a:p>
          <a:p>
            <a:r>
              <a:rPr lang="ru-RU" sz="2800" dirty="0" smtClean="0"/>
              <a:t>приобретение жилья для своих детей</a:t>
            </a:r>
          </a:p>
          <a:p>
            <a:pPr lvl="1"/>
            <a:r>
              <a:rPr lang="ru-RU" sz="2400" dirty="0"/>
              <a:t>п</a:t>
            </a:r>
            <a:r>
              <a:rPr lang="ru-RU" sz="2400" dirty="0" smtClean="0"/>
              <a:t>овод: окончание школы, ВУЗа, свадьба </a:t>
            </a:r>
          </a:p>
          <a:p>
            <a:pPr marL="457200" lvl="1" indent="0">
              <a:buNone/>
            </a:pPr>
            <a:r>
              <a:rPr lang="ru-RU" sz="2400" dirty="0"/>
              <a:t>ж</a:t>
            </a:r>
            <a:r>
              <a:rPr lang="ru-RU" sz="2400" dirty="0" smtClean="0"/>
              <a:t>илье минимального или среднего ценового уровня</a:t>
            </a:r>
          </a:p>
          <a:p>
            <a:pPr lvl="1"/>
            <a:endParaRPr lang="ru-RU" sz="2400" dirty="0" smtClean="0"/>
          </a:p>
          <a:p>
            <a:pPr marL="0" indent="0" algn="ctr">
              <a:buNone/>
            </a:pPr>
            <a:r>
              <a:rPr lang="ru-RU" sz="2800" dirty="0" smtClean="0"/>
              <a:t>реализуются в  привязке к текущему местожительству, реже к месту работы</a:t>
            </a:r>
            <a:endParaRPr lang="ru-RU" sz="2800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5292080" y="6165304"/>
            <a:ext cx="3312368" cy="43204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Пермь, 2010 г., </a:t>
            </a:r>
            <a:r>
              <a:rPr lang="en-US" sz="1800" dirty="0" smtClean="0"/>
              <a:t>N=</a:t>
            </a:r>
            <a:r>
              <a:rPr lang="ru-RU" sz="1800" dirty="0" smtClean="0"/>
              <a:t>8</a:t>
            </a:r>
            <a:r>
              <a:rPr lang="en-US" sz="1800" dirty="0" smtClean="0"/>
              <a:t>00</a:t>
            </a:r>
          </a:p>
          <a:p>
            <a:pPr marL="0" indent="0">
              <a:buNone/>
            </a:pPr>
            <a:r>
              <a:rPr lang="ru-RU" sz="1800" dirty="0" smtClean="0"/>
              <a:t>Новосибирск, 2012 г.</a:t>
            </a:r>
            <a:r>
              <a:rPr lang="en-US" sz="1800" dirty="0" smtClean="0"/>
              <a:t> N=600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524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336703" cy="114252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>
                <a:solidFill>
                  <a:srgbClr val="002060"/>
                </a:solidFill>
              </a:rPr>
              <a:t>Параметры выбора жилья</a:t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100" dirty="0">
                <a:solidFill>
                  <a:srgbClr val="002060"/>
                </a:solidFill>
              </a:rPr>
              <a:t>И</a:t>
            </a:r>
            <a:r>
              <a:rPr lang="ru-RU" sz="3100" dirty="0" smtClean="0">
                <a:solidFill>
                  <a:srgbClr val="002060"/>
                </a:solidFill>
              </a:rPr>
              <a:t>нфраструктурные объекты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4463472"/>
              </p:ext>
            </p:extLst>
          </p:nvPr>
        </p:nvGraphicFramePr>
        <p:xfrm>
          <a:off x="251520" y="1340768"/>
          <a:ext cx="3960440" cy="5212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  <a:gridCol w="1152128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Типы объектов инфраструктуры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Важность фактора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</a:t>
                      </a:r>
                      <a:r>
                        <a:rPr lang="ru-RU" sz="1300" baseline="0" dirty="0" smtClean="0">
                          <a:effectLst/>
                        </a:rPr>
                        <a:t> </a:t>
                      </a:r>
                      <a:r>
                        <a:rPr lang="ru-RU" sz="1300" dirty="0" smtClean="0">
                          <a:effectLst/>
                        </a:rPr>
                        <a:t>здравоохранения </a:t>
                      </a:r>
                      <a:r>
                        <a:rPr lang="ru-RU" sz="1300" dirty="0">
                          <a:effectLst/>
                        </a:rPr>
                        <a:t>(поликлиника, больница)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 </a:t>
                      </a:r>
                      <a:r>
                        <a:rPr lang="ru-RU" sz="1300" dirty="0">
                          <a:effectLst/>
                        </a:rPr>
                        <a:t>торговли (супермаркет, торговый центр)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 </a:t>
                      </a:r>
                      <a:r>
                        <a:rPr lang="ru-RU" sz="1300" dirty="0">
                          <a:effectLst/>
                        </a:rPr>
                        <a:t>сферы образования (детский сад, школа)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9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</a:t>
                      </a:r>
                      <a:r>
                        <a:rPr lang="ru-RU" sz="1300" dirty="0" smtClean="0">
                          <a:effectLst/>
                        </a:rPr>
                        <a:t>Рекреационные </a:t>
                      </a:r>
                      <a:r>
                        <a:rPr lang="ru-RU" sz="1300" dirty="0">
                          <a:effectLst/>
                        </a:rPr>
                        <a:t>зоны (парк отдыха/зона отдыха у водоема)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Универсальные спортивные объекты </a:t>
                      </a:r>
                      <a:r>
                        <a:rPr lang="ru-RU" sz="1300" dirty="0">
                          <a:effectLst/>
                        </a:rPr>
                        <a:t>(бассейн, фитнес)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3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  </a:t>
                      </a:r>
                      <a:r>
                        <a:rPr lang="ru-RU" sz="1300" dirty="0">
                          <a:effectLst/>
                        </a:rPr>
                        <a:t>семейного и детского отдыха </a:t>
                      </a:r>
                      <a:r>
                        <a:rPr lang="ru-RU" sz="1300" dirty="0" smtClean="0">
                          <a:effectLst/>
                        </a:rPr>
                        <a:t>(кинотеатр, </a:t>
                      </a:r>
                      <a:r>
                        <a:rPr lang="ru-RU" sz="1300" dirty="0">
                          <a:effectLst/>
                        </a:rPr>
                        <a:t>мини-зоопарк)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 </a:t>
                      </a:r>
                      <a:r>
                        <a:rPr lang="ru-RU" sz="1300" dirty="0">
                          <a:effectLst/>
                        </a:rPr>
                        <a:t>сферы быта (парикмахерская, СПА, химчистка)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  </a:t>
                      </a:r>
                      <a:r>
                        <a:rPr lang="ru-RU" sz="1300" dirty="0">
                          <a:effectLst/>
                        </a:rPr>
                        <a:t>обслуживания автотранспорта (автосервис, мойка)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0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 </a:t>
                      </a:r>
                      <a:r>
                        <a:rPr lang="ru-RU" sz="1300" dirty="0">
                          <a:effectLst/>
                        </a:rPr>
                        <a:t>общественного питания (ресторан, летнее кафе, бар)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082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Культурно-просветительские объекты (</a:t>
                      </a:r>
                      <a:r>
                        <a:rPr lang="ru-RU" sz="1300" dirty="0">
                          <a:effectLst/>
                        </a:rPr>
                        <a:t>храм, музей)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6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Объекты </a:t>
                      </a:r>
                      <a:r>
                        <a:rPr lang="ru-RU" sz="1300" dirty="0">
                          <a:effectLst/>
                        </a:rPr>
                        <a:t>вечернего досуга (ночной клуб, боулинг, бильярд)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5856065"/>
              </p:ext>
            </p:extLst>
          </p:nvPr>
        </p:nvGraphicFramePr>
        <p:xfrm>
          <a:off x="4572000" y="1412776"/>
          <a:ext cx="4176464" cy="51125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83520"/>
                <a:gridCol w="1292944"/>
              </a:tblGrid>
              <a:tr h="4445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Объект инфраструктуры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Важность фактора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Магазин (супермаркет)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Детский садик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Детская площадка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Школа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Аптека (медпункт)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Прогулочная территория (парк)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Парикмахерская и салон красоты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Бассейн и сауна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Спортивная площадка (корт)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Гостевая парковка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Крытый спортивный комплекс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Автомойка (сервис, шиномонтаж)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Кинотеатр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Библиотека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Тренажерный зал (фитнес)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Церковь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Фонтан (искусственный водоем)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Клуб (боулинг, бильярд и т.д.)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Прачечная, химчистка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Ресторан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2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 Гостиница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FF00"/>
                          </a:solidFill>
                          <a:effectLst/>
                        </a:rPr>
                        <a:t>ниже среднего</a:t>
                      </a:r>
                      <a:endParaRPr lang="ru-RU" sz="14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Объект 4"/>
          <p:cNvSpPr txBox="1">
            <a:spLocks/>
          </p:cNvSpPr>
          <p:nvPr/>
        </p:nvSpPr>
        <p:spPr>
          <a:xfrm>
            <a:off x="5287765" y="6600782"/>
            <a:ext cx="1656184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 smtClean="0"/>
              <a:t>Пермь, 2010 г., </a:t>
            </a:r>
            <a:r>
              <a:rPr lang="en-US" sz="1100" dirty="0" smtClean="0"/>
              <a:t>N=</a:t>
            </a:r>
            <a:r>
              <a:rPr lang="ru-RU" sz="1100" dirty="0" smtClean="0"/>
              <a:t>8</a:t>
            </a:r>
            <a:r>
              <a:rPr lang="en-US" sz="1100" dirty="0" smtClean="0"/>
              <a:t>00</a:t>
            </a: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411062" y="6600783"/>
            <a:ext cx="1872208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 smtClean="0"/>
              <a:t>Новосибирск, 2012 г., </a:t>
            </a:r>
            <a:r>
              <a:rPr lang="en-US" sz="1100" dirty="0" smtClean="0"/>
              <a:t>N=600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391836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336703" cy="114252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100" dirty="0" smtClean="0">
                <a:solidFill>
                  <a:srgbClr val="002060"/>
                </a:solidFill>
              </a:rPr>
              <a:t>Параметры выбора жилья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1801585"/>
              </p:ext>
            </p:extLst>
          </p:nvPr>
        </p:nvGraphicFramePr>
        <p:xfrm>
          <a:off x="395536" y="1360389"/>
          <a:ext cx="7992888" cy="5164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48672"/>
                <a:gridCol w="1944216"/>
              </a:tblGrid>
              <a:tr h="5040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Параметры выбора жилья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</a:rPr>
                        <a:t>Важность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+mn-ea"/>
                        </a:rPr>
                        <a:t> фактора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2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Качество внутридомовых коммуникаций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2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Общая стоимость нового жилья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очень высокая</a:t>
                      </a:r>
                      <a:endParaRPr lang="ru-RU" sz="1400" b="1" kern="1200" dirty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243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Экологическая чистота окружающей среды и стройматериалов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3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Опыт и надежность компании-застройщика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2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Планировка нового жилья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1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Благоустройство территории (парковка, деревья, удобный подъезд)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</a:rPr>
                        <a:t>очень высокая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2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Безопасность района и охрана дома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53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Транспортная доступность (станции метро и остановки городского наземного транспорта)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02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Репутация агентства недвижимости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2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Городская инфраструктура (в шаговой доступности всевозможные объекты торговли, спорта, социальной инфраструктуры и офисы)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81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Вид из окон квартиры (широкий угол обзора и пространственная перспектива)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высокая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35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Местоположение (близость к центру города)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C000"/>
                          </a:solidFill>
                          <a:effectLst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3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Авторский архитектурный проект дома, единый стиль микрорайона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C000"/>
                          </a:solidFill>
                          <a:effectLst/>
                        </a:rPr>
                        <a:t>средняя</a:t>
                      </a:r>
                      <a:endParaRPr lang="ru-RU" sz="1400" b="1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Объект 4"/>
          <p:cNvSpPr txBox="1">
            <a:spLocks/>
          </p:cNvSpPr>
          <p:nvPr/>
        </p:nvSpPr>
        <p:spPr>
          <a:xfrm>
            <a:off x="411062" y="6600783"/>
            <a:ext cx="1872208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 smtClean="0"/>
              <a:t>Новосибирск, 2012 г., </a:t>
            </a:r>
            <a:r>
              <a:rPr lang="en-US" sz="1100" dirty="0" smtClean="0"/>
              <a:t>N=600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202340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7488832" cy="114252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2060"/>
                </a:solidFill>
              </a:rPr>
              <a:t>Предпочтения по степени готовности квартиры у покупателей жилья разного класса</a:t>
            </a:r>
            <a:endParaRPr lang="ru-RU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899592" y="1556792"/>
            <a:ext cx="3168352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5292080" y="6381327"/>
            <a:ext cx="3312368" cy="216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1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831309"/>
              </p:ext>
            </p:extLst>
          </p:nvPr>
        </p:nvGraphicFramePr>
        <p:xfrm>
          <a:off x="334065" y="1484784"/>
          <a:ext cx="825624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013799"/>
                <a:gridCol w="3298225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Новосибирск, 2012 г.</a:t>
                      </a:r>
                      <a:r>
                        <a:rPr lang="en-US" sz="180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Пермь, 2010 г.</a:t>
                      </a:r>
                      <a:r>
                        <a:rPr lang="en-US" sz="180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Покупатели жилья экономического класса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- предпочитают квартиры без отделки</a:t>
                      </a:r>
                    </a:p>
                    <a:p>
                      <a:r>
                        <a:rPr lang="ru-RU" sz="1800" dirty="0" smtClean="0"/>
                        <a:t>- предпочитают квартиры с полной отделкой «под ключ»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предпочтения четко</a:t>
                      </a:r>
                      <a:r>
                        <a:rPr lang="ru-RU" baseline="0" dirty="0" smtClean="0"/>
                        <a:t> не выражены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Покупатели жилья среднего класса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- предпочитают квартиры с чистовой отделкой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некоторые предпочитают квартиры с черновой отделкой (под чистовую отделку)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Покупатели жилья бизнес-класса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- некоторые предпочитают квартиры с чистовой отделкой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- предпочитают квартиры с чистовой отделкой</a:t>
                      </a:r>
                    </a:p>
                    <a:p>
                      <a:r>
                        <a:rPr lang="ru-RU" sz="1800" dirty="0" smtClean="0"/>
                        <a:t>- предпочитают квартиры с полной отделкой «под ключ»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659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00799" cy="1142524"/>
          </a:xfrm>
        </p:spPr>
        <p:txBody>
          <a:bodyPr>
            <a:normAutofit/>
          </a:bodyPr>
          <a:lstStyle/>
          <a:p>
            <a:r>
              <a:rPr lang="ru-RU" sz="3100" dirty="0" smtClean="0">
                <a:solidFill>
                  <a:srgbClr val="002060"/>
                </a:solidFill>
              </a:rPr>
              <a:t>Предпочтения по обустройству квартиры у покупателей жилья среднего класса</a:t>
            </a:r>
            <a:endParaRPr lang="ru-RU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899592" y="1556792"/>
            <a:ext cx="7776864" cy="4824536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Разветвленная электрическая схема квартиры</a:t>
            </a:r>
          </a:p>
          <a:p>
            <a:pPr lvl="1"/>
            <a:r>
              <a:rPr lang="ru-RU" sz="1600" dirty="0"/>
              <a:t>установка дополнительных розеточных групп и выключателей</a:t>
            </a:r>
            <a:endParaRPr lang="ru-RU" sz="2000" dirty="0"/>
          </a:p>
          <a:p>
            <a:r>
              <a:rPr lang="ru-RU" sz="2000" dirty="0" smtClean="0"/>
              <a:t>Дополнительное обустройство помещений</a:t>
            </a:r>
          </a:p>
          <a:p>
            <a:pPr lvl="1"/>
            <a:r>
              <a:rPr lang="ru-RU" sz="1600" dirty="0"/>
              <a:t>в</a:t>
            </a:r>
            <a:r>
              <a:rPr lang="ru-RU" sz="1600" dirty="0" smtClean="0"/>
              <a:t>ыравнивание и финишная отделка стен (под оклейку /с оклейкой обоями или окрашиванием стен)</a:t>
            </a:r>
          </a:p>
          <a:p>
            <a:pPr lvl="1"/>
            <a:r>
              <a:rPr lang="ru-RU" sz="1600" dirty="0"/>
              <a:t>в</a:t>
            </a:r>
            <a:r>
              <a:rPr lang="ru-RU" sz="1600" dirty="0" smtClean="0"/>
              <a:t>озможно обустройство подоконников и оконных проемов</a:t>
            </a:r>
          </a:p>
          <a:p>
            <a:pPr lvl="1"/>
            <a:r>
              <a:rPr lang="ru-RU" sz="1600" dirty="0"/>
              <a:t>в</a:t>
            </a:r>
            <a:r>
              <a:rPr lang="ru-RU" sz="1600" dirty="0" smtClean="0"/>
              <a:t>ыравнивание и настил полов</a:t>
            </a:r>
          </a:p>
          <a:p>
            <a:pPr lvl="1"/>
            <a:r>
              <a:rPr lang="ru-RU" sz="1600" dirty="0"/>
              <a:t>в</a:t>
            </a:r>
            <a:r>
              <a:rPr lang="ru-RU" sz="1600" dirty="0" smtClean="0"/>
              <a:t>озможно монтаж межкомнатных дверей</a:t>
            </a:r>
          </a:p>
          <a:p>
            <a:r>
              <a:rPr lang="ru-RU" sz="2000" dirty="0"/>
              <a:t>Дополнительное обустройство «мокрых зон» и усложненная схема водоснабжения</a:t>
            </a:r>
          </a:p>
          <a:p>
            <a:pPr lvl="1"/>
            <a:r>
              <a:rPr lang="ru-RU" sz="1600" dirty="0" smtClean="0"/>
              <a:t>установка сантехники, возможность оборудования 2-го санузла</a:t>
            </a:r>
          </a:p>
          <a:p>
            <a:pPr lvl="1"/>
            <a:r>
              <a:rPr lang="ru-RU" sz="1600" dirty="0" smtClean="0"/>
              <a:t>установка бойлера, электроводонагрева́теля (проточного или накопительного)</a:t>
            </a:r>
            <a:endParaRPr lang="ru-RU" sz="1600" dirty="0"/>
          </a:p>
          <a:p>
            <a:pPr lvl="1"/>
            <a:r>
              <a:rPr lang="ru-RU" sz="1600" dirty="0" smtClean="0"/>
              <a:t>обустройство радиаторов и </a:t>
            </a:r>
            <a:r>
              <a:rPr lang="ru-RU" sz="1600" dirty="0" err="1" smtClean="0"/>
              <a:t>полотенцесушителей</a:t>
            </a:r>
            <a:endParaRPr lang="ru-RU" sz="1600" dirty="0" smtClean="0"/>
          </a:p>
          <a:p>
            <a:pPr lvl="1"/>
            <a:r>
              <a:rPr lang="ru-RU" sz="1600" dirty="0" smtClean="0"/>
              <a:t>возможно обустройство теплых полов</a:t>
            </a:r>
          </a:p>
          <a:p>
            <a:pPr lvl="1"/>
            <a:r>
              <a:rPr lang="ru-RU" sz="1600" dirty="0"/>
              <a:t>возможно предусмотреть дополнительные выходы при разводки труб системы водоснабжения (для стиральной машины, посудомойки, санитарного душа и т.д.)</a:t>
            </a:r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411062" y="6600783"/>
            <a:ext cx="1872208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 smtClean="0"/>
              <a:t>Новосибирск, 2012 г., </a:t>
            </a:r>
            <a:r>
              <a:rPr lang="en-US" sz="1100" dirty="0" smtClean="0"/>
              <a:t>N=600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9906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260648"/>
            <a:ext cx="7200799" cy="1142524"/>
          </a:xfrm>
        </p:spPr>
        <p:txBody>
          <a:bodyPr>
            <a:normAutofit/>
          </a:bodyPr>
          <a:lstStyle/>
          <a:p>
            <a:r>
              <a:rPr lang="ru-RU" sz="3100" dirty="0" smtClean="0">
                <a:solidFill>
                  <a:srgbClr val="002060"/>
                </a:solidFill>
              </a:rPr>
              <a:t>Предпочтения по обустройству квартиры у части покупателей жилья </a:t>
            </a:r>
            <a:r>
              <a:rPr lang="ru-RU" sz="3100" dirty="0" err="1" smtClean="0">
                <a:solidFill>
                  <a:srgbClr val="002060"/>
                </a:solidFill>
              </a:rPr>
              <a:t>экономкласса</a:t>
            </a:r>
            <a:endParaRPr lang="ru-RU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899592" y="1556792"/>
            <a:ext cx="7776864" cy="4824536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Обустройство кухни</a:t>
            </a:r>
            <a:endParaRPr lang="ru-RU" sz="2000" dirty="0"/>
          </a:p>
          <a:p>
            <a:pPr lvl="1"/>
            <a:r>
              <a:rPr lang="ru-RU" sz="1600" dirty="0"/>
              <a:t>у</a:t>
            </a:r>
            <a:r>
              <a:rPr lang="ru-RU" sz="1600" dirty="0" smtClean="0"/>
              <a:t>становка встроенной мебели </a:t>
            </a:r>
          </a:p>
          <a:p>
            <a:pPr lvl="1"/>
            <a:r>
              <a:rPr lang="ru-RU" sz="1600" dirty="0" smtClean="0"/>
              <a:t>установка плиты (электрической)</a:t>
            </a:r>
          </a:p>
          <a:p>
            <a:pPr lvl="1"/>
            <a:r>
              <a:rPr lang="ru-RU" sz="1600" dirty="0"/>
              <a:t>о</a:t>
            </a:r>
            <a:r>
              <a:rPr lang="ru-RU" sz="1600" dirty="0" smtClean="0"/>
              <a:t>бустройство вытяжки   </a:t>
            </a:r>
          </a:p>
          <a:p>
            <a:pPr lvl="1"/>
            <a:r>
              <a:rPr lang="ru-RU" sz="1600" dirty="0" smtClean="0"/>
              <a:t>установка мойки</a:t>
            </a:r>
          </a:p>
          <a:p>
            <a:pPr lvl="1"/>
            <a:endParaRPr lang="ru-RU" sz="1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000" dirty="0" smtClean="0"/>
              <a:t>Обустройство прихожей  </a:t>
            </a:r>
          </a:p>
          <a:p>
            <a:pPr lvl="1"/>
            <a:r>
              <a:rPr lang="ru-RU" sz="1600" dirty="0" smtClean="0"/>
              <a:t>установка </a:t>
            </a:r>
            <a:r>
              <a:rPr lang="ru-RU" sz="1600" dirty="0"/>
              <a:t>встроенной мебели </a:t>
            </a:r>
            <a:endParaRPr lang="ru-RU" sz="1600" dirty="0" smtClean="0"/>
          </a:p>
          <a:p>
            <a:pPr lvl="1"/>
            <a:endParaRPr lang="ru-RU" sz="1600" dirty="0"/>
          </a:p>
          <a:p>
            <a:r>
              <a:rPr lang="ru-RU" sz="2000" dirty="0"/>
              <a:t>Обустройство </a:t>
            </a:r>
            <a:r>
              <a:rPr lang="ru-RU" sz="2000" dirty="0" smtClean="0"/>
              <a:t>лоджии (балкона)</a:t>
            </a:r>
            <a:endParaRPr lang="ru-RU" sz="2000" dirty="0"/>
          </a:p>
          <a:p>
            <a:pPr lvl="1"/>
            <a:r>
              <a:rPr lang="ru-RU" sz="1600" dirty="0"/>
              <a:t>установка встроенной мебели </a:t>
            </a:r>
          </a:p>
          <a:p>
            <a:pPr marL="742950" lvl="2" indent="-342900"/>
            <a:endParaRPr lang="ru-RU" sz="1600" dirty="0" smtClean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411062" y="6600783"/>
            <a:ext cx="1872208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 smtClean="0"/>
              <a:t>Новосибирск, 2012 г., </a:t>
            </a:r>
            <a:r>
              <a:rPr lang="en-US" sz="1100" dirty="0" smtClean="0"/>
              <a:t>N=600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125668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899592" y="1556792"/>
            <a:ext cx="7776864" cy="1152128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pPr marL="0" indent="0" algn="ctr">
              <a:buNone/>
            </a:pPr>
            <a:r>
              <a:rPr lang="ru-RU" sz="4000" dirty="0" smtClean="0"/>
              <a:t>Спасибо за внимание!</a:t>
            </a:r>
          </a:p>
          <a:p>
            <a:pPr lvl="1"/>
            <a:endParaRPr lang="ru-RU" sz="1600" dirty="0"/>
          </a:p>
          <a:p>
            <a:pPr marL="742950" lvl="2" indent="-342900"/>
            <a:endParaRPr lang="ru-RU" sz="1600" dirty="0" smtClean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899592" y="3068960"/>
            <a:ext cx="3456384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pPr marL="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Н</a:t>
            </a:r>
            <a:r>
              <a:rPr lang="ru-RU" sz="2400" dirty="0" smtClean="0"/>
              <a:t>икита </a:t>
            </a:r>
            <a:r>
              <a:rPr lang="ru-RU" sz="2400" b="1" dirty="0" smtClean="0">
                <a:solidFill>
                  <a:srgbClr val="002060"/>
                </a:solidFill>
              </a:rPr>
              <a:t>Ч</a:t>
            </a:r>
            <a:r>
              <a:rPr lang="ru-RU" sz="2400" dirty="0" smtClean="0"/>
              <a:t>улочников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/>
              <a:t>н</a:t>
            </a:r>
            <a:r>
              <a:rPr lang="ru-RU" sz="2400" dirty="0" smtClean="0"/>
              <a:t>езависимый аналитик,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к. соц. н. 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Москва-Московская область</a:t>
            </a:r>
          </a:p>
          <a:p>
            <a:pPr marL="0" indent="0">
              <a:buFont typeface="Arial" pitchFamily="34" charset="0"/>
              <a:buNone/>
            </a:pPr>
            <a:endParaRPr lang="ru-RU" sz="2400" dirty="0" smtClean="0"/>
          </a:p>
          <a:p>
            <a:pPr lvl="1"/>
            <a:endParaRPr lang="ru-RU" sz="1600" dirty="0" smtClean="0"/>
          </a:p>
          <a:p>
            <a:pPr marL="742950" lvl="2" indent="-342900"/>
            <a:endParaRPr lang="ru-RU" sz="1600" dirty="0" smtClean="0"/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4572000" y="3068960"/>
            <a:ext cx="381642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pPr marL="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К</a:t>
            </a:r>
            <a:r>
              <a:rPr lang="ru-RU" sz="2400" dirty="0" smtClean="0"/>
              <a:t>онтакты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Телефон: +7(916)610-88-16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E-mail</a:t>
            </a:r>
            <a:r>
              <a:rPr lang="ru-RU" sz="2400" dirty="0" smtClean="0"/>
              <a:t>: </a:t>
            </a:r>
            <a:r>
              <a:rPr lang="en-US" sz="2400" dirty="0" smtClean="0"/>
              <a:t>Nikitavictory@mail.ru</a:t>
            </a:r>
            <a:endParaRPr lang="ru-RU" sz="2400" dirty="0" smtClean="0"/>
          </a:p>
          <a:p>
            <a:pPr lvl="1"/>
            <a:endParaRPr lang="ru-RU" sz="1600" dirty="0" smtClean="0"/>
          </a:p>
          <a:p>
            <a:pPr marL="742950" lvl="2" indent="-342900"/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16759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747</Words>
  <Application>Microsoft Office PowerPoint</Application>
  <PresentationFormat>Экран (4:3)</PresentationFormat>
  <Paragraphs>179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Исследование потребительского поведения различных групп населения на рынке жилья</vt:lpstr>
      <vt:lpstr> Жилищные стратегии горожан  в сегменте экономического и среднего классов комфортности </vt:lpstr>
      <vt:lpstr> Параметры выбора жилья Инфраструктурные объекты </vt:lpstr>
      <vt:lpstr> Параметры выбора жилья </vt:lpstr>
      <vt:lpstr>Слайд 5</vt:lpstr>
      <vt:lpstr>Предпочтения по степени готовности квартиры у покупателей жилья разного класса</vt:lpstr>
      <vt:lpstr>Предпочтения по обустройству квартиры у покупателей жилья среднего класса</vt:lpstr>
      <vt:lpstr>Предпочтения по обустройству квартиры у части покупателей жилья экономкласса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</dc:creator>
  <cp:lastModifiedBy>lenovo</cp:lastModifiedBy>
  <cp:revision>63</cp:revision>
  <dcterms:created xsi:type="dcterms:W3CDTF">2012-09-14T16:32:57Z</dcterms:created>
  <dcterms:modified xsi:type="dcterms:W3CDTF">2012-10-06T09:44:10Z</dcterms:modified>
</cp:coreProperties>
</file>