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5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58" r:id="rId9"/>
    <p:sldId id="271" r:id="rId10"/>
    <p:sldId id="272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595" autoAdjust="0"/>
  </p:normalViewPr>
  <p:slideViewPr>
    <p:cSldViewPr>
      <p:cViewPr>
        <p:scale>
          <a:sx n="62" d="100"/>
          <a:sy n="62" d="100"/>
        </p:scale>
        <p:origin x="-1596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0400B9-6CDD-4E62-9F98-D4C6ECB87D86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DBFA3F-20A7-46CE-BCA9-16C9E2AF935B}">
      <dgm:prSet phldrT="[Текст]"/>
      <dgm:spPr>
        <a:solidFill>
          <a:srgbClr val="0070C0"/>
        </a:solidFill>
      </dgm:spPr>
      <dgm:t>
        <a:bodyPr/>
        <a:lstStyle/>
        <a:p>
          <a:pPr algn="ctr"/>
          <a:r>
            <a:rPr lang="ru-RU" dirty="0" smtClean="0"/>
            <a:t>создание условий для увеличения платежеспособного спроса населения на жилье</a:t>
          </a:r>
          <a:endParaRPr lang="ru-RU" dirty="0"/>
        </a:p>
      </dgm:t>
    </dgm:pt>
    <dgm:pt modelId="{8C6C5BBD-0F75-41D1-89CF-9797AAEDC624}" type="parTrans" cxnId="{B0CDCDD4-5029-4B5A-8380-9090B2D5B6E1}">
      <dgm:prSet/>
      <dgm:spPr/>
      <dgm:t>
        <a:bodyPr/>
        <a:lstStyle/>
        <a:p>
          <a:endParaRPr lang="ru-RU"/>
        </a:p>
      </dgm:t>
    </dgm:pt>
    <dgm:pt modelId="{5C97B1F9-3EE3-4932-9ED7-8C3FE48274CE}" type="sibTrans" cxnId="{B0CDCDD4-5029-4B5A-8380-9090B2D5B6E1}">
      <dgm:prSet/>
      <dgm:spPr/>
      <dgm:t>
        <a:bodyPr/>
        <a:lstStyle/>
        <a:p>
          <a:endParaRPr lang="ru-RU"/>
        </a:p>
      </dgm:t>
    </dgm:pt>
    <dgm:pt modelId="{B7481923-B261-4945-A508-814D533571B6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и увеличения объемов жилищного строительства</a:t>
          </a:r>
          <a:endParaRPr lang="ru-RU" dirty="0"/>
        </a:p>
      </dgm:t>
    </dgm:pt>
    <dgm:pt modelId="{5902B346-0AE6-4CE9-8590-EC33B2259736}" type="parTrans" cxnId="{58E31FF0-FAB7-4DEA-ABBD-F9681D811DD8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2E3DDE0C-3C69-4540-9CE8-8154F7AF82B4}" type="sibTrans" cxnId="{58E31FF0-FAB7-4DEA-ABBD-F9681D811DD8}">
      <dgm:prSet/>
      <dgm:spPr/>
      <dgm:t>
        <a:bodyPr/>
        <a:lstStyle/>
        <a:p>
          <a:endParaRPr lang="ru-RU"/>
        </a:p>
      </dgm:t>
    </dgm:pt>
    <dgm:pt modelId="{33B0E19E-0EA2-467E-8A6C-266FE8A51A56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развития ипотечного жилищного кредитования</a:t>
          </a:r>
          <a:endParaRPr lang="ru-RU" dirty="0"/>
        </a:p>
      </dgm:t>
    </dgm:pt>
    <dgm:pt modelId="{19C8401E-2030-4477-AF3C-3BBF6CF5EF50}" type="parTrans" cxnId="{68EBBED5-C0E2-48E7-9427-CC25F2F1154A}">
      <dgm:prSet/>
      <dgm:spPr>
        <a:solidFill>
          <a:srgbClr val="0070C0"/>
        </a:solidFill>
      </dgm:spPr>
      <dgm:t>
        <a:bodyPr/>
        <a:lstStyle/>
        <a:p>
          <a:endParaRPr lang="ru-RU"/>
        </a:p>
      </dgm:t>
    </dgm:pt>
    <dgm:pt modelId="{912D7CBB-1AE9-427B-A415-DC0096BA1CC3}" type="sibTrans" cxnId="{68EBBED5-C0E2-48E7-9427-CC25F2F1154A}">
      <dgm:prSet/>
      <dgm:spPr/>
      <dgm:t>
        <a:bodyPr/>
        <a:lstStyle/>
        <a:p>
          <a:endParaRPr lang="ru-RU"/>
        </a:p>
      </dgm:t>
    </dgm:pt>
    <dgm:pt modelId="{915A3A56-5DF6-4174-B362-3AA6D2D23CDC}" type="pres">
      <dgm:prSet presAssocID="{7F0400B9-6CDD-4E62-9F98-D4C6ECB87D8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78AEE36-4E4A-47A4-BB3E-098B717521CB}" type="pres">
      <dgm:prSet presAssocID="{4FDBFA3F-20A7-46CE-BCA9-16C9E2AF935B}" presName="singleCycle" presStyleCnt="0"/>
      <dgm:spPr/>
    </dgm:pt>
    <dgm:pt modelId="{AB519AE2-0026-47A5-ADAF-7EECDA6A0B7D}" type="pres">
      <dgm:prSet presAssocID="{4FDBFA3F-20A7-46CE-BCA9-16C9E2AF935B}" presName="singleCenter" presStyleLbl="node1" presStyleIdx="0" presStyleCnt="3" custScaleX="134901" custScaleY="80573" custLinFactNeighborX="14287" custLinFactNeighborY="-17084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A18ED108-CF3C-4006-B4AE-3BF54B493EB9}" type="pres">
      <dgm:prSet presAssocID="{5902B346-0AE6-4CE9-8590-EC33B2259736}" presName="Name56" presStyleLbl="parChTrans1D2" presStyleIdx="0" presStyleCnt="2"/>
      <dgm:spPr/>
      <dgm:t>
        <a:bodyPr/>
        <a:lstStyle/>
        <a:p>
          <a:endParaRPr lang="ru-RU"/>
        </a:p>
      </dgm:t>
    </dgm:pt>
    <dgm:pt modelId="{8DFEDB2D-1116-4419-A76C-8EC96FCCB29F}" type="pres">
      <dgm:prSet presAssocID="{B7481923-B261-4945-A508-814D533571B6}" presName="text0" presStyleLbl="node1" presStyleIdx="1" presStyleCnt="3" custRadScaleRad="99668" custRadScaleInc="124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E490E-CC41-40FC-873F-46C80DC437B4}" type="pres">
      <dgm:prSet presAssocID="{19C8401E-2030-4477-AF3C-3BBF6CF5EF50}" presName="Name56" presStyleLbl="parChTrans1D2" presStyleIdx="1" presStyleCnt="2"/>
      <dgm:spPr/>
      <dgm:t>
        <a:bodyPr/>
        <a:lstStyle/>
        <a:p>
          <a:endParaRPr lang="ru-RU"/>
        </a:p>
      </dgm:t>
    </dgm:pt>
    <dgm:pt modelId="{B913EF23-5B38-4381-9F9F-A59B9B29F7FF}" type="pres">
      <dgm:prSet presAssocID="{33B0E19E-0EA2-467E-8A6C-266FE8A51A56}" presName="text0" presStyleLbl="node1" presStyleIdx="2" presStyleCnt="3" custScaleX="106855" custScaleY="103162" custRadScaleRad="46594" custRadScaleInc="36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CDCDD4-5029-4B5A-8380-9090B2D5B6E1}" srcId="{7F0400B9-6CDD-4E62-9F98-D4C6ECB87D86}" destId="{4FDBFA3F-20A7-46CE-BCA9-16C9E2AF935B}" srcOrd="0" destOrd="0" parTransId="{8C6C5BBD-0F75-41D1-89CF-9797AAEDC624}" sibTransId="{5C97B1F9-3EE3-4932-9ED7-8C3FE48274CE}"/>
    <dgm:cxn modelId="{BD192A9E-DD5C-40C7-9E7D-4B211211DA1A}" type="presOf" srcId="{33B0E19E-0EA2-467E-8A6C-266FE8A51A56}" destId="{B913EF23-5B38-4381-9F9F-A59B9B29F7FF}" srcOrd="0" destOrd="0" presId="urn:microsoft.com/office/officeart/2008/layout/RadialCluster"/>
    <dgm:cxn modelId="{58E31FF0-FAB7-4DEA-ABBD-F9681D811DD8}" srcId="{4FDBFA3F-20A7-46CE-BCA9-16C9E2AF935B}" destId="{B7481923-B261-4945-A508-814D533571B6}" srcOrd="0" destOrd="0" parTransId="{5902B346-0AE6-4CE9-8590-EC33B2259736}" sibTransId="{2E3DDE0C-3C69-4540-9CE8-8154F7AF82B4}"/>
    <dgm:cxn modelId="{67B0B9BE-A912-4615-81F6-25C10082EF32}" type="presOf" srcId="{19C8401E-2030-4477-AF3C-3BBF6CF5EF50}" destId="{DF2E490E-CC41-40FC-873F-46C80DC437B4}" srcOrd="0" destOrd="0" presId="urn:microsoft.com/office/officeart/2008/layout/RadialCluster"/>
    <dgm:cxn modelId="{46F4EC4A-ADB4-4CCB-89EB-7B8CE1776CE6}" type="presOf" srcId="{4FDBFA3F-20A7-46CE-BCA9-16C9E2AF935B}" destId="{AB519AE2-0026-47A5-ADAF-7EECDA6A0B7D}" srcOrd="0" destOrd="0" presId="urn:microsoft.com/office/officeart/2008/layout/RadialCluster"/>
    <dgm:cxn modelId="{9A438031-FD63-4E70-B972-1885C9DDCD86}" type="presOf" srcId="{7F0400B9-6CDD-4E62-9F98-D4C6ECB87D86}" destId="{915A3A56-5DF6-4174-B362-3AA6D2D23CDC}" srcOrd="0" destOrd="0" presId="urn:microsoft.com/office/officeart/2008/layout/RadialCluster"/>
    <dgm:cxn modelId="{BCAE1381-7F1D-45AD-A5F4-E204FFA5D050}" type="presOf" srcId="{5902B346-0AE6-4CE9-8590-EC33B2259736}" destId="{A18ED108-CF3C-4006-B4AE-3BF54B493EB9}" srcOrd="0" destOrd="0" presId="urn:microsoft.com/office/officeart/2008/layout/RadialCluster"/>
    <dgm:cxn modelId="{68EBBED5-C0E2-48E7-9427-CC25F2F1154A}" srcId="{4FDBFA3F-20A7-46CE-BCA9-16C9E2AF935B}" destId="{33B0E19E-0EA2-467E-8A6C-266FE8A51A56}" srcOrd="1" destOrd="0" parTransId="{19C8401E-2030-4477-AF3C-3BBF6CF5EF50}" sibTransId="{912D7CBB-1AE9-427B-A415-DC0096BA1CC3}"/>
    <dgm:cxn modelId="{3D43678E-9CB7-4E1F-839A-BC0089380F83}" type="presOf" srcId="{B7481923-B261-4945-A508-814D533571B6}" destId="{8DFEDB2D-1116-4419-A76C-8EC96FCCB29F}" srcOrd="0" destOrd="0" presId="urn:microsoft.com/office/officeart/2008/layout/RadialCluster"/>
    <dgm:cxn modelId="{10E1C2E7-8544-4635-837A-CCECCCC51C06}" type="presParOf" srcId="{915A3A56-5DF6-4174-B362-3AA6D2D23CDC}" destId="{A78AEE36-4E4A-47A4-BB3E-098B717521CB}" srcOrd="0" destOrd="0" presId="urn:microsoft.com/office/officeart/2008/layout/RadialCluster"/>
    <dgm:cxn modelId="{F5E29B46-EB95-4449-8CF0-4685826F1D1D}" type="presParOf" srcId="{A78AEE36-4E4A-47A4-BB3E-098B717521CB}" destId="{AB519AE2-0026-47A5-ADAF-7EECDA6A0B7D}" srcOrd="0" destOrd="0" presId="urn:microsoft.com/office/officeart/2008/layout/RadialCluster"/>
    <dgm:cxn modelId="{E2BAB546-0AE9-434E-8A6F-7D457CDEE367}" type="presParOf" srcId="{A78AEE36-4E4A-47A4-BB3E-098B717521CB}" destId="{A18ED108-CF3C-4006-B4AE-3BF54B493EB9}" srcOrd="1" destOrd="0" presId="urn:microsoft.com/office/officeart/2008/layout/RadialCluster"/>
    <dgm:cxn modelId="{9D17D670-47DD-4149-8A55-92681A55AEDF}" type="presParOf" srcId="{A78AEE36-4E4A-47A4-BB3E-098B717521CB}" destId="{8DFEDB2D-1116-4419-A76C-8EC96FCCB29F}" srcOrd="2" destOrd="0" presId="urn:microsoft.com/office/officeart/2008/layout/RadialCluster"/>
    <dgm:cxn modelId="{682B75DE-280D-480A-8EE5-8E996CF89F8E}" type="presParOf" srcId="{A78AEE36-4E4A-47A4-BB3E-098B717521CB}" destId="{DF2E490E-CC41-40FC-873F-46C80DC437B4}" srcOrd="3" destOrd="0" presId="urn:microsoft.com/office/officeart/2008/layout/RadialCluster"/>
    <dgm:cxn modelId="{F28AD810-4B3A-425E-88F9-B17D330641D9}" type="presParOf" srcId="{A78AEE36-4E4A-47A4-BB3E-098B717521CB}" destId="{B913EF23-5B38-4381-9F9F-A59B9B29F7FF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7C6BD2-1EF1-4A2A-8EFB-4724F0D6E691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33CF04A1-2B5C-4B4F-95B0-597BAC8FBAD1}">
      <dgm:prSet phldrT="[Текст]"/>
      <dgm:spPr/>
      <dgm:t>
        <a:bodyPr/>
        <a:lstStyle/>
        <a:p>
          <a:r>
            <a:rPr lang="ru-RU" dirty="0" smtClean="0"/>
            <a:t>Расчет ведется не для медианных, а для среднеарифметических значений душевого дохода и цены 1 кв. м жилья</a:t>
          </a:r>
          <a:endParaRPr lang="ru-RU" dirty="0"/>
        </a:p>
      </dgm:t>
    </dgm:pt>
    <dgm:pt modelId="{7AEBF62C-C165-459A-826E-B7E3BBECA864}" type="parTrans" cxnId="{81008485-DA2A-468C-A8B3-0E3D29AAF4F9}">
      <dgm:prSet/>
      <dgm:spPr/>
      <dgm:t>
        <a:bodyPr/>
        <a:lstStyle/>
        <a:p>
          <a:endParaRPr lang="ru-RU"/>
        </a:p>
      </dgm:t>
    </dgm:pt>
    <dgm:pt modelId="{C865416B-7B41-42ED-AE11-A9B8A9EA4AD4}" type="sibTrans" cxnId="{81008485-DA2A-468C-A8B3-0E3D29AAF4F9}">
      <dgm:prSet/>
      <dgm:spPr/>
      <dgm:t>
        <a:bodyPr/>
        <a:lstStyle/>
        <a:p>
          <a:endParaRPr lang="ru-RU"/>
        </a:p>
      </dgm:t>
    </dgm:pt>
    <dgm:pt modelId="{AAE310BA-BCC4-44D1-BE5F-6D4F2944AC05}">
      <dgm:prSet phldrT="[Текст]"/>
      <dgm:spPr/>
      <dgm:t>
        <a:bodyPr/>
        <a:lstStyle/>
        <a:p>
          <a:r>
            <a:rPr lang="ru-RU" dirty="0" smtClean="0"/>
            <a:t>Размер средней квартиры принят 54 кв. м (из расчета средней обеспеченности жильем 18 кв. м на человека</a:t>
          </a:r>
          <a:endParaRPr lang="ru-RU" dirty="0"/>
        </a:p>
      </dgm:t>
    </dgm:pt>
    <dgm:pt modelId="{E0D73D1D-A982-4367-A0FF-6D603A5E24FE}" type="parTrans" cxnId="{ED0231E5-2A1A-4F99-B672-8B978D847858}">
      <dgm:prSet/>
      <dgm:spPr/>
      <dgm:t>
        <a:bodyPr/>
        <a:lstStyle/>
        <a:p>
          <a:endParaRPr lang="ru-RU"/>
        </a:p>
      </dgm:t>
    </dgm:pt>
    <dgm:pt modelId="{B47032E6-8FF5-4CC4-9B72-0CCDA8543A05}" type="sibTrans" cxnId="{ED0231E5-2A1A-4F99-B672-8B978D847858}">
      <dgm:prSet/>
      <dgm:spPr/>
      <dgm:t>
        <a:bodyPr/>
        <a:lstStyle/>
        <a:p>
          <a:endParaRPr lang="ru-RU"/>
        </a:p>
      </dgm:t>
    </dgm:pt>
    <dgm:pt modelId="{07431DDC-9903-46B1-AF57-237DEE85A94E}">
      <dgm:prSet phldrT="[Текст]"/>
      <dgm:spPr/>
      <dgm:t>
        <a:bodyPr/>
        <a:lstStyle/>
        <a:p>
          <a:r>
            <a:rPr lang="ru-RU" dirty="0" smtClean="0"/>
            <a:t>Численность средней семьи принята 3 человека (округление в большую сторону от реальных 2,7).</a:t>
          </a:r>
          <a:endParaRPr lang="ru-RU" dirty="0"/>
        </a:p>
      </dgm:t>
    </dgm:pt>
    <dgm:pt modelId="{34CE88D9-60AD-4842-90F6-826C7F778A82}" type="sibTrans" cxnId="{A729821E-637E-4684-9427-A8A6769867BE}">
      <dgm:prSet/>
      <dgm:spPr/>
      <dgm:t>
        <a:bodyPr/>
        <a:lstStyle/>
        <a:p>
          <a:endParaRPr lang="ru-RU"/>
        </a:p>
      </dgm:t>
    </dgm:pt>
    <dgm:pt modelId="{11A861F3-B585-4527-9BB5-15413818FC0E}" type="parTrans" cxnId="{A729821E-637E-4684-9427-A8A6769867BE}">
      <dgm:prSet/>
      <dgm:spPr/>
      <dgm:t>
        <a:bodyPr/>
        <a:lstStyle/>
        <a:p>
          <a:endParaRPr lang="ru-RU"/>
        </a:p>
      </dgm:t>
    </dgm:pt>
    <dgm:pt modelId="{B6187DB7-1D7D-4723-9834-1FB8F5830DBE}" type="pres">
      <dgm:prSet presAssocID="{3B7C6BD2-1EF1-4A2A-8EFB-4724F0D6E691}" presName="compositeShape" presStyleCnt="0">
        <dgm:presLayoutVars>
          <dgm:dir/>
          <dgm:resizeHandles/>
        </dgm:presLayoutVars>
      </dgm:prSet>
      <dgm:spPr/>
    </dgm:pt>
    <dgm:pt modelId="{73BB9DE4-5592-43EF-9792-CD5A9C8948CB}" type="pres">
      <dgm:prSet presAssocID="{3B7C6BD2-1EF1-4A2A-8EFB-4724F0D6E691}" presName="pyramid" presStyleLbl="node1" presStyleIdx="0" presStyleCnt="1"/>
      <dgm:spPr/>
    </dgm:pt>
    <dgm:pt modelId="{FA0C0507-BA57-4E24-B385-D3784B2CCA57}" type="pres">
      <dgm:prSet presAssocID="{3B7C6BD2-1EF1-4A2A-8EFB-4724F0D6E691}" presName="theList" presStyleCnt="0"/>
      <dgm:spPr/>
    </dgm:pt>
    <dgm:pt modelId="{3B2A7127-068F-4884-8DB2-C96BEFBC5839}" type="pres">
      <dgm:prSet presAssocID="{33CF04A1-2B5C-4B4F-95B0-597BAC8FBAD1}" presName="aNode" presStyleLbl="fgAcc1" presStyleIdx="0" presStyleCnt="3" custScaleX="109477" custScaleY="115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E602A-51C4-4035-876B-FE74B783B275}" type="pres">
      <dgm:prSet presAssocID="{33CF04A1-2B5C-4B4F-95B0-597BAC8FBAD1}" presName="aSpace" presStyleCnt="0"/>
      <dgm:spPr/>
    </dgm:pt>
    <dgm:pt modelId="{E2D4A57E-C311-45D3-B322-82A606C75188}" type="pres">
      <dgm:prSet presAssocID="{AAE310BA-BCC4-44D1-BE5F-6D4F2944AC05}" presName="aNode" presStyleLbl="fgAcc1" presStyleIdx="1" presStyleCnt="3" custScaleX="112471" custScaleY="112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742705-6361-4463-8519-FF0076D1390F}" type="pres">
      <dgm:prSet presAssocID="{AAE310BA-BCC4-44D1-BE5F-6D4F2944AC05}" presName="aSpace" presStyleCnt="0"/>
      <dgm:spPr/>
    </dgm:pt>
    <dgm:pt modelId="{31C8EA26-EF54-4C85-97BF-6DD389FA4A54}" type="pres">
      <dgm:prSet presAssocID="{07431DDC-9903-46B1-AF57-237DEE85A94E}" presName="aNode" presStyleLbl="fgAcc1" presStyleIdx="2" presStyleCnt="3" custScaleX="112471" custScaleY="112471" custLinFactNeighborX="1986" custLinFactNeighborY="13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B3C067-6927-492A-87C3-CE8677B00993}" type="pres">
      <dgm:prSet presAssocID="{07431DDC-9903-46B1-AF57-237DEE85A94E}" presName="aSpace" presStyleCnt="0"/>
      <dgm:spPr/>
    </dgm:pt>
  </dgm:ptLst>
  <dgm:cxnLst>
    <dgm:cxn modelId="{A729821E-637E-4684-9427-A8A6769867BE}" srcId="{3B7C6BD2-1EF1-4A2A-8EFB-4724F0D6E691}" destId="{07431DDC-9903-46B1-AF57-237DEE85A94E}" srcOrd="2" destOrd="0" parTransId="{11A861F3-B585-4527-9BB5-15413818FC0E}" sibTransId="{34CE88D9-60AD-4842-90F6-826C7F778A82}"/>
    <dgm:cxn modelId="{38607F52-1A3A-4CFA-BEE5-4AF1F1E812A6}" type="presOf" srcId="{AAE310BA-BCC4-44D1-BE5F-6D4F2944AC05}" destId="{E2D4A57E-C311-45D3-B322-82A606C75188}" srcOrd="0" destOrd="0" presId="urn:microsoft.com/office/officeart/2005/8/layout/pyramid2"/>
    <dgm:cxn modelId="{9BBA987C-D4A0-43B8-9698-5E52ACAEB590}" type="presOf" srcId="{33CF04A1-2B5C-4B4F-95B0-597BAC8FBAD1}" destId="{3B2A7127-068F-4884-8DB2-C96BEFBC5839}" srcOrd="0" destOrd="0" presId="urn:microsoft.com/office/officeart/2005/8/layout/pyramid2"/>
    <dgm:cxn modelId="{ED0231E5-2A1A-4F99-B672-8B978D847858}" srcId="{3B7C6BD2-1EF1-4A2A-8EFB-4724F0D6E691}" destId="{AAE310BA-BCC4-44D1-BE5F-6D4F2944AC05}" srcOrd="1" destOrd="0" parTransId="{E0D73D1D-A982-4367-A0FF-6D603A5E24FE}" sibTransId="{B47032E6-8FF5-4CC4-9B72-0CCDA8543A05}"/>
    <dgm:cxn modelId="{438CB80E-B54B-4EB3-9C85-8DC8823D2877}" type="presOf" srcId="{3B7C6BD2-1EF1-4A2A-8EFB-4724F0D6E691}" destId="{B6187DB7-1D7D-4723-9834-1FB8F5830DBE}" srcOrd="0" destOrd="0" presId="urn:microsoft.com/office/officeart/2005/8/layout/pyramid2"/>
    <dgm:cxn modelId="{81008485-DA2A-468C-A8B3-0E3D29AAF4F9}" srcId="{3B7C6BD2-1EF1-4A2A-8EFB-4724F0D6E691}" destId="{33CF04A1-2B5C-4B4F-95B0-597BAC8FBAD1}" srcOrd="0" destOrd="0" parTransId="{7AEBF62C-C165-459A-826E-B7E3BBECA864}" sibTransId="{C865416B-7B41-42ED-AE11-A9B8A9EA4AD4}"/>
    <dgm:cxn modelId="{DC917E54-2115-4732-9E46-6F272B0996CD}" type="presOf" srcId="{07431DDC-9903-46B1-AF57-237DEE85A94E}" destId="{31C8EA26-EF54-4C85-97BF-6DD389FA4A54}" srcOrd="0" destOrd="0" presId="urn:microsoft.com/office/officeart/2005/8/layout/pyramid2"/>
    <dgm:cxn modelId="{A721A302-6122-455C-B5D4-6255495F8A72}" type="presParOf" srcId="{B6187DB7-1D7D-4723-9834-1FB8F5830DBE}" destId="{73BB9DE4-5592-43EF-9792-CD5A9C8948CB}" srcOrd="0" destOrd="0" presId="urn:microsoft.com/office/officeart/2005/8/layout/pyramid2"/>
    <dgm:cxn modelId="{79BF93CE-FAD7-4151-8EF5-5FE706BE7DDE}" type="presParOf" srcId="{B6187DB7-1D7D-4723-9834-1FB8F5830DBE}" destId="{FA0C0507-BA57-4E24-B385-D3784B2CCA57}" srcOrd="1" destOrd="0" presId="urn:microsoft.com/office/officeart/2005/8/layout/pyramid2"/>
    <dgm:cxn modelId="{7A58EC7F-56D3-43D1-A0AE-49AC91402F14}" type="presParOf" srcId="{FA0C0507-BA57-4E24-B385-D3784B2CCA57}" destId="{3B2A7127-068F-4884-8DB2-C96BEFBC5839}" srcOrd="0" destOrd="0" presId="urn:microsoft.com/office/officeart/2005/8/layout/pyramid2"/>
    <dgm:cxn modelId="{9B9B0D5F-EFF2-4386-BF1A-DEC43C91032F}" type="presParOf" srcId="{FA0C0507-BA57-4E24-B385-D3784B2CCA57}" destId="{3B7E602A-51C4-4035-876B-FE74B783B275}" srcOrd="1" destOrd="0" presId="urn:microsoft.com/office/officeart/2005/8/layout/pyramid2"/>
    <dgm:cxn modelId="{B3804881-F206-4BC1-A8E3-C868A6506684}" type="presParOf" srcId="{FA0C0507-BA57-4E24-B385-D3784B2CCA57}" destId="{E2D4A57E-C311-45D3-B322-82A606C75188}" srcOrd="2" destOrd="0" presId="urn:microsoft.com/office/officeart/2005/8/layout/pyramid2"/>
    <dgm:cxn modelId="{FEBEFBC4-ABE2-4E05-A816-BE6AD4D6DAB3}" type="presParOf" srcId="{FA0C0507-BA57-4E24-B385-D3784B2CCA57}" destId="{4F742705-6361-4463-8519-FF0076D1390F}" srcOrd="3" destOrd="0" presId="urn:microsoft.com/office/officeart/2005/8/layout/pyramid2"/>
    <dgm:cxn modelId="{B55628B8-DE0F-4696-AE09-8433A774063D}" type="presParOf" srcId="{FA0C0507-BA57-4E24-B385-D3784B2CCA57}" destId="{31C8EA26-EF54-4C85-97BF-6DD389FA4A54}" srcOrd="4" destOrd="0" presId="urn:microsoft.com/office/officeart/2005/8/layout/pyramid2"/>
    <dgm:cxn modelId="{10E87146-007A-4376-9D09-107D2160C9AA}" type="presParOf" srcId="{FA0C0507-BA57-4E24-B385-D3784B2CCA57}" destId="{86B3C067-6927-492A-87C3-CE8677B0099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3ECA37-B265-4180-9F33-C961B5D2B91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93A4BF-EECF-4C8D-8329-714F338E37E8}">
      <dgm:prSet phldrT="[Текст]"/>
      <dgm:spPr/>
      <dgm:t>
        <a:bodyPr/>
        <a:lstStyle/>
        <a:p>
          <a:r>
            <a:rPr lang="ru-RU" dirty="0" smtClean="0"/>
            <a:t>- переход от дифференциации населения по уровню дохода в соответствии с экспертными оценками «класса населения» к дифференциации на основе статистических данных о </a:t>
          </a:r>
          <a:r>
            <a:rPr lang="ru-RU" dirty="0" err="1" smtClean="0"/>
            <a:t>децильных</a:t>
          </a:r>
          <a:r>
            <a:rPr lang="ru-RU" dirty="0" smtClean="0"/>
            <a:t>, </a:t>
          </a:r>
          <a:r>
            <a:rPr lang="ru-RU" dirty="0" err="1" smtClean="0"/>
            <a:t>квинтильных</a:t>
          </a:r>
          <a:r>
            <a:rPr lang="ru-RU" dirty="0" smtClean="0"/>
            <a:t> или иных доходных группах, представляемых Росстатом.</a:t>
          </a:r>
          <a:endParaRPr lang="ru-RU" dirty="0"/>
        </a:p>
      </dgm:t>
    </dgm:pt>
    <dgm:pt modelId="{0F329ABF-223E-49D5-BBB5-9E6848A6D4BB}" type="parTrans" cxnId="{12483B71-9E61-4B01-ABB0-98FAC2AEF0A0}">
      <dgm:prSet/>
      <dgm:spPr/>
      <dgm:t>
        <a:bodyPr/>
        <a:lstStyle/>
        <a:p>
          <a:endParaRPr lang="ru-RU"/>
        </a:p>
      </dgm:t>
    </dgm:pt>
    <dgm:pt modelId="{CDDA39F7-BC08-45F5-8AD7-076722C49B20}" type="sibTrans" cxnId="{12483B71-9E61-4B01-ABB0-98FAC2AEF0A0}">
      <dgm:prSet/>
      <dgm:spPr/>
      <dgm:t>
        <a:bodyPr/>
        <a:lstStyle/>
        <a:p>
          <a:endParaRPr lang="ru-RU"/>
        </a:p>
      </dgm:t>
    </dgm:pt>
    <dgm:pt modelId="{BB2E4C0B-544F-4970-994C-068C243B9BBA}">
      <dgm:prSet phldrT="[Текст]"/>
      <dgm:spPr/>
      <dgm:t>
        <a:bodyPr/>
        <a:lstStyle/>
        <a:p>
          <a:r>
            <a:rPr lang="ru-RU" dirty="0" smtClean="0"/>
            <a:t>- переход от использования средних по рынку удельных цен к дифференцированным по классу качества (средним удельным ценам и размерам квартир) для расчета Кд каждой из групп населения.</a:t>
          </a:r>
          <a:endParaRPr lang="ru-RU" dirty="0"/>
        </a:p>
      </dgm:t>
    </dgm:pt>
    <dgm:pt modelId="{F4422660-B341-4BEB-AB49-4316A32466AE}" type="parTrans" cxnId="{87C31E31-EF9F-4A87-8A55-5A4492BCE988}">
      <dgm:prSet/>
      <dgm:spPr/>
      <dgm:t>
        <a:bodyPr/>
        <a:lstStyle/>
        <a:p>
          <a:endParaRPr lang="ru-RU"/>
        </a:p>
      </dgm:t>
    </dgm:pt>
    <dgm:pt modelId="{3DC021C2-4DC7-412E-9CD1-BEFB3F0D4EEF}" type="sibTrans" cxnId="{87C31E31-EF9F-4A87-8A55-5A4492BCE988}">
      <dgm:prSet/>
      <dgm:spPr/>
      <dgm:t>
        <a:bodyPr/>
        <a:lstStyle/>
        <a:p>
          <a:endParaRPr lang="ru-RU"/>
        </a:p>
      </dgm:t>
    </dgm:pt>
    <dgm:pt modelId="{CA1FFCAC-408E-41FB-9D54-B466495E2A6B}" type="pres">
      <dgm:prSet presAssocID="{713ECA37-B265-4180-9F33-C961B5D2B91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ABC55B-0985-49A0-B243-3BA3C8C1A438}" type="pres">
      <dgm:prSet presAssocID="{3093A4BF-EECF-4C8D-8329-714F338E37E8}" presName="node" presStyleLbl="node1" presStyleIdx="0" presStyleCnt="2" custScaleX="102542" custScaleY="56194" custLinFactNeighborX="-5117" custLinFactNeighborY="68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735B0-BF96-492F-8B27-ED974BDBFC97}" type="pres">
      <dgm:prSet presAssocID="{CDDA39F7-BC08-45F5-8AD7-076722C49B20}" presName="sibTrans" presStyleCnt="0"/>
      <dgm:spPr/>
    </dgm:pt>
    <dgm:pt modelId="{06F3A266-AE0C-4734-B030-E71A8EC74AA9}" type="pres">
      <dgm:prSet presAssocID="{BB2E4C0B-544F-4970-994C-068C243B9BBA}" presName="node" presStyleLbl="node1" presStyleIdx="1" presStyleCnt="2" custScaleX="102542" custScaleY="56194" custLinFactNeighborX="-5117" custLinFactNeighborY="-823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7332B4-A614-4625-BEC1-00E09B68875C}" type="presOf" srcId="{BB2E4C0B-544F-4970-994C-068C243B9BBA}" destId="{06F3A266-AE0C-4734-B030-E71A8EC74AA9}" srcOrd="0" destOrd="0" presId="urn:microsoft.com/office/officeart/2005/8/layout/default"/>
    <dgm:cxn modelId="{F9A00568-7EB6-4C29-82E9-B836ABF333DA}" type="presOf" srcId="{3093A4BF-EECF-4C8D-8329-714F338E37E8}" destId="{16ABC55B-0985-49A0-B243-3BA3C8C1A438}" srcOrd="0" destOrd="0" presId="urn:microsoft.com/office/officeart/2005/8/layout/default"/>
    <dgm:cxn modelId="{12483B71-9E61-4B01-ABB0-98FAC2AEF0A0}" srcId="{713ECA37-B265-4180-9F33-C961B5D2B919}" destId="{3093A4BF-EECF-4C8D-8329-714F338E37E8}" srcOrd="0" destOrd="0" parTransId="{0F329ABF-223E-49D5-BBB5-9E6848A6D4BB}" sibTransId="{CDDA39F7-BC08-45F5-8AD7-076722C49B20}"/>
    <dgm:cxn modelId="{87C31E31-EF9F-4A87-8A55-5A4492BCE988}" srcId="{713ECA37-B265-4180-9F33-C961B5D2B919}" destId="{BB2E4C0B-544F-4970-994C-068C243B9BBA}" srcOrd="1" destOrd="0" parTransId="{F4422660-B341-4BEB-AB49-4316A32466AE}" sibTransId="{3DC021C2-4DC7-412E-9CD1-BEFB3F0D4EEF}"/>
    <dgm:cxn modelId="{2BB42B72-D168-47AC-945C-62CE9AF1C665}" type="presOf" srcId="{713ECA37-B265-4180-9F33-C961B5D2B919}" destId="{CA1FFCAC-408E-41FB-9D54-B466495E2A6B}" srcOrd="0" destOrd="0" presId="urn:microsoft.com/office/officeart/2005/8/layout/default"/>
    <dgm:cxn modelId="{8034DB10-EF02-4763-82BD-3C1C81A44B6D}" type="presParOf" srcId="{CA1FFCAC-408E-41FB-9D54-B466495E2A6B}" destId="{16ABC55B-0985-49A0-B243-3BA3C8C1A438}" srcOrd="0" destOrd="0" presId="urn:microsoft.com/office/officeart/2005/8/layout/default"/>
    <dgm:cxn modelId="{2399524B-2D7F-40C1-9E7E-78BDB600028A}" type="presParOf" srcId="{CA1FFCAC-408E-41FB-9D54-B466495E2A6B}" destId="{DAE735B0-BF96-492F-8B27-ED974BDBFC97}" srcOrd="1" destOrd="0" presId="urn:microsoft.com/office/officeart/2005/8/layout/default"/>
    <dgm:cxn modelId="{AC299982-765D-4404-A261-E01DC044B0BA}" type="presParOf" srcId="{CA1FFCAC-408E-41FB-9D54-B466495E2A6B}" destId="{06F3A266-AE0C-4734-B030-E71A8EC74AA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3ECA37-B265-4180-9F33-C961B5D2B91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F40E70-5B67-4B0F-B682-81E33A2878BE}">
      <dgm:prSet/>
      <dgm:spPr/>
      <dgm:t>
        <a:bodyPr/>
        <a:lstStyle/>
        <a:p>
          <a:r>
            <a:rPr lang="ru-RU" dirty="0" smtClean="0"/>
            <a:t>- уточнение порядка формирования классов качества жилья, влияющего на среднюю площадь квартир и среднюю удельную цену в каждом классе, в связи с разработкой в 2011 году «Единой методики классифицирования строящихся жилых домов по потребительскому классу (качеству)»</a:t>
          </a:r>
          <a:endParaRPr lang="ru-RU" dirty="0"/>
        </a:p>
      </dgm:t>
    </dgm:pt>
    <dgm:pt modelId="{BE0DE72B-963A-4604-A573-6DDB1DA2E504}" type="parTrans" cxnId="{3E42272A-46BB-4D62-9C49-94F4C326C023}">
      <dgm:prSet/>
      <dgm:spPr/>
      <dgm:t>
        <a:bodyPr/>
        <a:lstStyle/>
        <a:p>
          <a:endParaRPr lang="ru-RU"/>
        </a:p>
      </dgm:t>
    </dgm:pt>
    <dgm:pt modelId="{F60364EF-87FC-486D-9AEC-A3A0F5C6A553}" type="sibTrans" cxnId="{3E42272A-46BB-4D62-9C49-94F4C326C023}">
      <dgm:prSet/>
      <dgm:spPr/>
      <dgm:t>
        <a:bodyPr/>
        <a:lstStyle/>
        <a:p>
          <a:endParaRPr lang="ru-RU"/>
        </a:p>
      </dgm:t>
    </dgm:pt>
    <dgm:pt modelId="{67771C4B-85E5-46C0-8165-B4C02F09D226}">
      <dgm:prSet/>
      <dgm:spPr/>
      <dgm:t>
        <a:bodyPr/>
        <a:lstStyle/>
        <a:p>
          <a:r>
            <a:rPr lang="ru-RU" dirty="0" smtClean="0"/>
            <a:t>-использование  расчетного выбора соответствия «группа населения по доходам – объект наилучшего класса, доступный данной группе вместо экспертного сопоставления каждому «классу населения» одного класса качества жилья».</a:t>
          </a:r>
          <a:endParaRPr lang="ru-RU" dirty="0"/>
        </a:p>
      </dgm:t>
    </dgm:pt>
    <dgm:pt modelId="{F569CD52-FDE6-461E-9230-79B762D7059C}" type="parTrans" cxnId="{FE6D25AE-53BD-4B6F-AF91-DCCD96C525EA}">
      <dgm:prSet/>
      <dgm:spPr/>
      <dgm:t>
        <a:bodyPr/>
        <a:lstStyle/>
        <a:p>
          <a:endParaRPr lang="ru-RU"/>
        </a:p>
      </dgm:t>
    </dgm:pt>
    <dgm:pt modelId="{ACF41904-CE14-4FE0-AF2A-00229ADF1283}" type="sibTrans" cxnId="{FE6D25AE-53BD-4B6F-AF91-DCCD96C525EA}">
      <dgm:prSet/>
      <dgm:spPr/>
      <dgm:t>
        <a:bodyPr/>
        <a:lstStyle/>
        <a:p>
          <a:endParaRPr lang="ru-RU"/>
        </a:p>
      </dgm:t>
    </dgm:pt>
    <dgm:pt modelId="{25D501FF-4AB8-4D08-BE66-552F4CB7189B}">
      <dgm:prSet/>
      <dgm:spPr/>
      <dgm:t>
        <a:bodyPr/>
        <a:lstStyle/>
        <a:p>
          <a:r>
            <a:rPr lang="ru-RU" dirty="0" smtClean="0"/>
            <a:t>- переход от оценки доступности жилья по одному показателю к оценке по двум и разработка порядка расчета второго показателя – доли населения, которой жилье доступно (как без учета ипотеки, так и с учетом ипотечной поддержки)</a:t>
          </a:r>
          <a:endParaRPr lang="ru-RU" dirty="0"/>
        </a:p>
      </dgm:t>
    </dgm:pt>
    <dgm:pt modelId="{03BF5479-648A-4945-A3EB-E16BA7C495CD}" type="parTrans" cxnId="{376AE9E9-D5DF-4DB6-8C2C-5DA3BF919D5A}">
      <dgm:prSet/>
      <dgm:spPr/>
      <dgm:t>
        <a:bodyPr/>
        <a:lstStyle/>
        <a:p>
          <a:endParaRPr lang="ru-RU"/>
        </a:p>
      </dgm:t>
    </dgm:pt>
    <dgm:pt modelId="{5841135C-7DBE-4E6D-B2CF-2710A1C28BAD}" type="sibTrans" cxnId="{376AE9E9-D5DF-4DB6-8C2C-5DA3BF919D5A}">
      <dgm:prSet/>
      <dgm:spPr/>
      <dgm:t>
        <a:bodyPr/>
        <a:lstStyle/>
        <a:p>
          <a:endParaRPr lang="ru-RU"/>
        </a:p>
      </dgm:t>
    </dgm:pt>
    <dgm:pt modelId="{CA1FFCAC-408E-41FB-9D54-B466495E2A6B}" type="pres">
      <dgm:prSet presAssocID="{713ECA37-B265-4180-9F33-C961B5D2B91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9D4C78-C915-4B46-BFF8-26394109B66E}" type="pres">
      <dgm:prSet presAssocID="{67771C4B-85E5-46C0-8165-B4C02F09D226}" presName="node" presStyleLbl="node1" presStyleIdx="0" presStyleCnt="3" custScaleX="655994" custScaleY="264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487749-4E38-437B-A131-D5DA94EBED48}" type="pres">
      <dgm:prSet presAssocID="{ACF41904-CE14-4FE0-AF2A-00229ADF1283}" presName="sibTrans" presStyleCnt="0"/>
      <dgm:spPr/>
    </dgm:pt>
    <dgm:pt modelId="{5585EA15-6BEA-463E-B39C-91210249FF8C}" type="pres">
      <dgm:prSet presAssocID="{25D501FF-4AB8-4D08-BE66-552F4CB7189B}" presName="node" presStyleLbl="node1" presStyleIdx="1" presStyleCnt="3" custScaleX="655994" custScaleY="264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6122F-16B9-4745-809D-4084CE838DC5}" type="pres">
      <dgm:prSet presAssocID="{5841135C-7DBE-4E6D-B2CF-2710A1C28BAD}" presName="sibTrans" presStyleCnt="0"/>
      <dgm:spPr/>
    </dgm:pt>
    <dgm:pt modelId="{7000770B-F0B1-4573-A24C-B13C38551C6C}" type="pres">
      <dgm:prSet presAssocID="{DEF40E70-5B67-4B0F-B682-81E33A2878BE}" presName="node" presStyleLbl="node1" presStyleIdx="2" presStyleCnt="3" custScaleX="655994" custScaleY="264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6AE9E9-D5DF-4DB6-8C2C-5DA3BF919D5A}" srcId="{713ECA37-B265-4180-9F33-C961B5D2B919}" destId="{25D501FF-4AB8-4D08-BE66-552F4CB7189B}" srcOrd="1" destOrd="0" parTransId="{03BF5479-648A-4945-A3EB-E16BA7C495CD}" sibTransId="{5841135C-7DBE-4E6D-B2CF-2710A1C28BAD}"/>
    <dgm:cxn modelId="{3D4C926F-5FF3-40BB-9798-F9387539049A}" type="presOf" srcId="{25D501FF-4AB8-4D08-BE66-552F4CB7189B}" destId="{5585EA15-6BEA-463E-B39C-91210249FF8C}" srcOrd="0" destOrd="0" presId="urn:microsoft.com/office/officeart/2005/8/layout/default"/>
    <dgm:cxn modelId="{3E42272A-46BB-4D62-9C49-94F4C326C023}" srcId="{713ECA37-B265-4180-9F33-C961B5D2B919}" destId="{DEF40E70-5B67-4B0F-B682-81E33A2878BE}" srcOrd="2" destOrd="0" parTransId="{BE0DE72B-963A-4604-A573-6DDB1DA2E504}" sibTransId="{F60364EF-87FC-486D-9AEC-A3A0F5C6A553}"/>
    <dgm:cxn modelId="{3D2283FF-58A9-46E8-A2C1-DE522C6716B0}" type="presOf" srcId="{713ECA37-B265-4180-9F33-C961B5D2B919}" destId="{CA1FFCAC-408E-41FB-9D54-B466495E2A6B}" srcOrd="0" destOrd="0" presId="urn:microsoft.com/office/officeart/2005/8/layout/default"/>
    <dgm:cxn modelId="{0EBA9C83-69A0-4B01-B27A-B6203F82FE15}" type="presOf" srcId="{DEF40E70-5B67-4B0F-B682-81E33A2878BE}" destId="{7000770B-F0B1-4573-A24C-B13C38551C6C}" srcOrd="0" destOrd="0" presId="urn:microsoft.com/office/officeart/2005/8/layout/default"/>
    <dgm:cxn modelId="{FE6D25AE-53BD-4B6F-AF91-DCCD96C525EA}" srcId="{713ECA37-B265-4180-9F33-C961B5D2B919}" destId="{67771C4B-85E5-46C0-8165-B4C02F09D226}" srcOrd="0" destOrd="0" parTransId="{F569CD52-FDE6-461E-9230-79B762D7059C}" sibTransId="{ACF41904-CE14-4FE0-AF2A-00229ADF1283}"/>
    <dgm:cxn modelId="{605DC118-27ED-431E-ACF0-9BD6E50267C7}" type="presOf" srcId="{67771C4B-85E5-46C0-8165-B4C02F09D226}" destId="{9E9D4C78-C915-4B46-BFF8-26394109B66E}" srcOrd="0" destOrd="0" presId="urn:microsoft.com/office/officeart/2005/8/layout/default"/>
    <dgm:cxn modelId="{08126B79-C3A1-4A1D-83A6-4C1821C86FF2}" type="presParOf" srcId="{CA1FFCAC-408E-41FB-9D54-B466495E2A6B}" destId="{9E9D4C78-C915-4B46-BFF8-26394109B66E}" srcOrd="0" destOrd="0" presId="urn:microsoft.com/office/officeart/2005/8/layout/default"/>
    <dgm:cxn modelId="{0CBC5B41-2922-4AC6-9905-C13D96BFA59F}" type="presParOf" srcId="{CA1FFCAC-408E-41FB-9D54-B466495E2A6B}" destId="{94487749-4E38-437B-A131-D5DA94EBED48}" srcOrd="1" destOrd="0" presId="urn:microsoft.com/office/officeart/2005/8/layout/default"/>
    <dgm:cxn modelId="{A49139CB-2F62-47FC-8C22-1CCFF886B708}" type="presParOf" srcId="{CA1FFCAC-408E-41FB-9D54-B466495E2A6B}" destId="{5585EA15-6BEA-463E-B39C-91210249FF8C}" srcOrd="2" destOrd="0" presId="urn:microsoft.com/office/officeart/2005/8/layout/default"/>
    <dgm:cxn modelId="{CE59F941-E533-4475-B8FE-6F2966148809}" type="presParOf" srcId="{CA1FFCAC-408E-41FB-9D54-B466495E2A6B}" destId="{2DC6122F-16B9-4745-809D-4084CE838DC5}" srcOrd="3" destOrd="0" presId="urn:microsoft.com/office/officeart/2005/8/layout/default"/>
    <dgm:cxn modelId="{5BBD4855-BE9A-4A98-9FCE-2BB0639163EA}" type="presParOf" srcId="{CA1FFCAC-408E-41FB-9D54-B466495E2A6B}" destId="{7000770B-F0B1-4573-A24C-B13C38551C6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D654E4-1F7A-483E-9DB9-1954A95329C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E534E7-30D3-440F-A489-E7557DF9980A}" type="pres">
      <dgm:prSet presAssocID="{E4D654E4-1F7A-483E-9DB9-1954A95329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5690328-24C3-4596-9A39-B370D2D8577D}" type="presOf" srcId="{E4D654E4-1F7A-483E-9DB9-1954A95329C9}" destId="{B8E534E7-30D3-440F-A489-E7557DF9980A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D654E4-1F7A-483E-9DB9-1954A95329C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E534E7-30D3-440F-A489-E7557DF9980A}" type="pres">
      <dgm:prSet presAssocID="{E4D654E4-1F7A-483E-9DB9-1954A95329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9F78C661-3F2E-C746-B863-C0C4065B8D6B}" type="presOf" srcId="{E4D654E4-1F7A-483E-9DB9-1954A95329C9}" destId="{B8E534E7-30D3-440F-A489-E7557DF9980A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D654E4-1F7A-483E-9DB9-1954A95329C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E534E7-30D3-440F-A489-E7557DF9980A}" type="pres">
      <dgm:prSet presAssocID="{E4D654E4-1F7A-483E-9DB9-1954A95329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66962EF-66ED-C34B-BA45-E81AB9886CEA}" type="presOf" srcId="{E4D654E4-1F7A-483E-9DB9-1954A95329C9}" destId="{B8E534E7-30D3-440F-A489-E7557DF9980A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4D654E4-1F7A-483E-9DB9-1954A95329C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E534E7-30D3-440F-A489-E7557DF9980A}" type="pres">
      <dgm:prSet presAssocID="{E4D654E4-1F7A-483E-9DB9-1954A95329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78A7CB8-0626-834B-AEFC-D2A3D8604A30}" type="presOf" srcId="{E4D654E4-1F7A-483E-9DB9-1954A95329C9}" destId="{B8E534E7-30D3-440F-A489-E7557DF9980A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19AE2-0026-47A5-ADAF-7EECDA6A0B7D}">
      <dsp:nvSpPr>
        <dsp:cNvPr id="0" name=""/>
        <dsp:cNvSpPr/>
      </dsp:nvSpPr>
      <dsp:spPr>
        <a:xfrm>
          <a:off x="4928300" y="1661721"/>
          <a:ext cx="2789547" cy="1666127"/>
        </a:xfrm>
        <a:prstGeom prst="roundRect">
          <a:avLst/>
        </a:prstGeom>
        <a:solidFill>
          <a:srgbClr val="0070C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создание условий для увеличения платежеспособного спроса населения на жилье</a:t>
          </a:r>
          <a:endParaRPr lang="ru-RU" sz="2000" kern="1200" dirty="0"/>
        </a:p>
      </dsp:txBody>
      <dsp:txXfrm>
        <a:off x="5009634" y="1743055"/>
        <a:ext cx="2626879" cy="1503459"/>
      </dsp:txXfrm>
    </dsp:sp>
    <dsp:sp modelId="{A18ED108-CF3C-4006-B4AE-3BF54B493EB9}">
      <dsp:nvSpPr>
        <dsp:cNvPr id="0" name=""/>
        <dsp:cNvSpPr/>
      </dsp:nvSpPr>
      <dsp:spPr>
        <a:xfrm rot="2917766">
          <a:off x="6952566" y="3558450"/>
          <a:ext cx="6145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4569" y="0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FEDB2D-1116-4419-A76C-8EC96FCCB29F}">
      <dsp:nvSpPr>
        <dsp:cNvPr id="0" name=""/>
        <dsp:cNvSpPr/>
      </dsp:nvSpPr>
      <dsp:spPr>
        <a:xfrm>
          <a:off x="7380305" y="3789052"/>
          <a:ext cx="1385458" cy="1385458"/>
        </a:xfrm>
        <a:prstGeom prst="roundRect">
          <a:avLst/>
        </a:prstGeom>
        <a:solidFill>
          <a:srgbClr val="0070C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 увеличения объемов жилищного строительства</a:t>
          </a:r>
          <a:endParaRPr lang="ru-RU" sz="1500" kern="1200" dirty="0"/>
        </a:p>
      </dsp:txBody>
      <dsp:txXfrm>
        <a:off x="7447937" y="3856684"/>
        <a:ext cx="1250194" cy="1250194"/>
      </dsp:txXfrm>
    </dsp:sp>
    <dsp:sp modelId="{DF2E490E-CC41-40FC-873F-46C80DC437B4}">
      <dsp:nvSpPr>
        <dsp:cNvPr id="0" name=""/>
        <dsp:cNvSpPr/>
      </dsp:nvSpPr>
      <dsp:spPr>
        <a:xfrm rot="7578983">
          <a:off x="5246191" y="3562944"/>
          <a:ext cx="5835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3541" y="0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3EF23-5B38-4381-9F9F-A59B9B29F7FF}">
      <dsp:nvSpPr>
        <dsp:cNvPr id="0" name=""/>
        <dsp:cNvSpPr/>
      </dsp:nvSpPr>
      <dsp:spPr>
        <a:xfrm>
          <a:off x="4099682" y="3798041"/>
          <a:ext cx="1480431" cy="1429266"/>
        </a:xfrm>
        <a:prstGeom prst="roundRect">
          <a:avLst/>
        </a:prstGeom>
        <a:solidFill>
          <a:srgbClr val="0070C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развития ипотечного жилищного кредитования</a:t>
          </a:r>
          <a:endParaRPr lang="ru-RU" sz="1600" kern="1200" dirty="0"/>
        </a:p>
      </dsp:txBody>
      <dsp:txXfrm>
        <a:off x="4169453" y="3867812"/>
        <a:ext cx="1340889" cy="12897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B9DE4-5592-43EF-9792-CD5A9C8948CB}">
      <dsp:nvSpPr>
        <dsp:cNvPr id="0" name=""/>
        <dsp:cNvSpPr/>
      </dsp:nvSpPr>
      <dsp:spPr>
        <a:xfrm>
          <a:off x="1353554" y="0"/>
          <a:ext cx="4681786" cy="468178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A7127-068F-4884-8DB2-C96BEFBC5839}">
      <dsp:nvSpPr>
        <dsp:cNvPr id="0" name=""/>
        <dsp:cNvSpPr/>
      </dsp:nvSpPr>
      <dsp:spPr>
        <a:xfrm>
          <a:off x="3550247" y="469813"/>
          <a:ext cx="3331561" cy="11407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Расчет ведется не для медианных, а для среднеарифметических значений душевого дохода и цены 1 кв. м жилья</a:t>
          </a:r>
          <a:endParaRPr lang="ru-RU" sz="1500" kern="1200" dirty="0"/>
        </a:p>
      </dsp:txBody>
      <dsp:txXfrm>
        <a:off x="3605935" y="525501"/>
        <a:ext cx="3220185" cy="1029401"/>
      </dsp:txXfrm>
    </dsp:sp>
    <dsp:sp modelId="{E2D4A57E-C311-45D3-B322-82A606C75188}">
      <dsp:nvSpPr>
        <dsp:cNvPr id="0" name=""/>
        <dsp:cNvSpPr/>
      </dsp:nvSpPr>
      <dsp:spPr>
        <a:xfrm>
          <a:off x="3504691" y="1734493"/>
          <a:ext cx="3422673" cy="11148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Размер средней квартиры принят 54 кв. м (из расчета средней обеспеченности жильем 18 кв. м на человека</a:t>
          </a:r>
          <a:endParaRPr lang="ru-RU" sz="1500" kern="1200" dirty="0"/>
        </a:p>
      </dsp:txBody>
      <dsp:txXfrm>
        <a:off x="3559113" y="1788915"/>
        <a:ext cx="3313829" cy="1005993"/>
      </dsp:txXfrm>
    </dsp:sp>
    <dsp:sp modelId="{31C8EA26-EF54-4C85-97BF-6DD389FA4A54}">
      <dsp:nvSpPr>
        <dsp:cNvPr id="0" name=""/>
        <dsp:cNvSpPr/>
      </dsp:nvSpPr>
      <dsp:spPr>
        <a:xfrm>
          <a:off x="3565128" y="2990259"/>
          <a:ext cx="3422673" cy="11148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Численность средней семьи принята 3 человека (округление в большую сторону от реальных 2,7).</a:t>
          </a:r>
          <a:endParaRPr lang="ru-RU" sz="1500" kern="1200" dirty="0"/>
        </a:p>
      </dsp:txBody>
      <dsp:txXfrm>
        <a:off x="3619550" y="3044681"/>
        <a:ext cx="3313829" cy="10059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BC55B-0985-49A0-B243-3BA3C8C1A438}">
      <dsp:nvSpPr>
        <dsp:cNvPr id="0" name=""/>
        <dsp:cNvSpPr/>
      </dsp:nvSpPr>
      <dsp:spPr>
        <a:xfrm>
          <a:off x="0" y="2592307"/>
          <a:ext cx="6481919" cy="2131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- переход от дифференциации населения по уровню дохода в соответствии с экспертными оценками «класса населения» к дифференциации на основе статистических данных о </a:t>
          </a:r>
          <a:r>
            <a:rPr lang="ru-RU" sz="2300" kern="1200" dirty="0" err="1" smtClean="0"/>
            <a:t>децильных</a:t>
          </a:r>
          <a:r>
            <a:rPr lang="ru-RU" sz="2300" kern="1200" dirty="0" smtClean="0"/>
            <a:t>, </a:t>
          </a:r>
          <a:r>
            <a:rPr lang="ru-RU" sz="2300" kern="1200" dirty="0" err="1" smtClean="0"/>
            <a:t>квинтильных</a:t>
          </a:r>
          <a:r>
            <a:rPr lang="ru-RU" sz="2300" kern="1200" dirty="0" smtClean="0"/>
            <a:t> или иных доходных группах, представляемых Росстатом.</a:t>
          </a:r>
          <a:endParaRPr lang="ru-RU" sz="2300" kern="1200" dirty="0"/>
        </a:p>
      </dsp:txBody>
      <dsp:txXfrm>
        <a:off x="0" y="2592307"/>
        <a:ext cx="6481919" cy="2131292"/>
      </dsp:txXfrm>
    </dsp:sp>
    <dsp:sp modelId="{06F3A266-AE0C-4734-B030-E71A8EC74AA9}">
      <dsp:nvSpPr>
        <dsp:cNvPr id="0" name=""/>
        <dsp:cNvSpPr/>
      </dsp:nvSpPr>
      <dsp:spPr>
        <a:xfrm>
          <a:off x="0" y="0"/>
          <a:ext cx="6481919" cy="2131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- переход от использования средних по рынку удельных цен к дифференцированным по классу качества (средним удельным ценам и размерам квартир) для расчета Кд каждой из групп населения.</a:t>
          </a:r>
          <a:endParaRPr lang="ru-RU" sz="2300" kern="1200" dirty="0"/>
        </a:p>
      </dsp:txBody>
      <dsp:txXfrm>
        <a:off x="0" y="0"/>
        <a:ext cx="6481919" cy="21312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D4C78-C915-4B46-BFF8-26394109B66E}">
      <dsp:nvSpPr>
        <dsp:cNvPr id="0" name=""/>
        <dsp:cNvSpPr/>
      </dsp:nvSpPr>
      <dsp:spPr>
        <a:xfrm>
          <a:off x="326574" y="273"/>
          <a:ext cx="6330611" cy="1529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-использование  расчетного выбора соответствия «группа населения по доходам – объект наилучшего класса, доступный данной группе вместо экспертного сопоставления каждому «классу населения» одного класса качества жилья».</a:t>
          </a:r>
          <a:endParaRPr lang="ru-RU" sz="1800" kern="1200" dirty="0"/>
        </a:p>
      </dsp:txBody>
      <dsp:txXfrm>
        <a:off x="326574" y="273"/>
        <a:ext cx="6330611" cy="1529308"/>
      </dsp:txXfrm>
    </dsp:sp>
    <dsp:sp modelId="{5585EA15-6BEA-463E-B39C-91210249FF8C}">
      <dsp:nvSpPr>
        <dsp:cNvPr id="0" name=""/>
        <dsp:cNvSpPr/>
      </dsp:nvSpPr>
      <dsp:spPr>
        <a:xfrm>
          <a:off x="326574" y="1626085"/>
          <a:ext cx="6330611" cy="1529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переход от оценки доступности жилья по одному показателю к оценке по двум и разработка порядка расчета второго показателя – доли населения, которой жилье доступно (как без учета ипотеки, так и с учетом ипотечной поддержки)</a:t>
          </a:r>
          <a:endParaRPr lang="ru-RU" sz="1800" kern="1200" dirty="0"/>
        </a:p>
      </dsp:txBody>
      <dsp:txXfrm>
        <a:off x="326574" y="1626085"/>
        <a:ext cx="6330611" cy="1529308"/>
      </dsp:txXfrm>
    </dsp:sp>
    <dsp:sp modelId="{7000770B-F0B1-4573-A24C-B13C38551C6C}">
      <dsp:nvSpPr>
        <dsp:cNvPr id="0" name=""/>
        <dsp:cNvSpPr/>
      </dsp:nvSpPr>
      <dsp:spPr>
        <a:xfrm>
          <a:off x="326574" y="3251898"/>
          <a:ext cx="6330611" cy="1529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- уточнение порядка формирования классов качества жилья, влияющего на среднюю площадь квартир и среднюю удельную цену в каждом классе, в связи с разработкой в 2011 году «Единой методики классифицирования строящихся жилых домов по потребительскому классу (качеству)»</a:t>
          </a:r>
          <a:endParaRPr lang="ru-RU" sz="1800" kern="1200" dirty="0"/>
        </a:p>
      </dsp:txBody>
      <dsp:txXfrm>
        <a:off x="326574" y="3251898"/>
        <a:ext cx="6330611" cy="15293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1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12" Type="http://schemas.openxmlformats.org/officeDocument/2006/relationships/image" Target="../media/image30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11" Type="http://schemas.openxmlformats.org/officeDocument/2006/relationships/image" Target="../media/image29.wmf"/><Relationship Id="rId5" Type="http://schemas.openxmlformats.org/officeDocument/2006/relationships/image" Target="../media/image23.wmf"/><Relationship Id="rId10" Type="http://schemas.openxmlformats.org/officeDocument/2006/relationships/image" Target="../media/image28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E09F8-6E50-834A-B518-2DB8EA8CF2D2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FB2BF-90CF-A041-8092-D53996573F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81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FB2BF-90CF-A041-8092-D53996573F6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756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 (другой 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 (другой 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US" smtClean="0"/>
              <a:t>Образец заголовка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10.bin"/><Relationship Id="rId26" Type="http://schemas.openxmlformats.org/officeDocument/2006/relationships/oleObject" Target="../embeddings/oleObject14.bin"/><Relationship Id="rId3" Type="http://schemas.openxmlformats.org/officeDocument/2006/relationships/image" Target="../media/image32.jpeg"/><Relationship Id="rId21" Type="http://schemas.openxmlformats.org/officeDocument/2006/relationships/image" Target="../media/image27.w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25.wmf"/><Relationship Id="rId25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29" Type="http://schemas.openxmlformats.org/officeDocument/2006/relationships/image" Target="../media/image30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2.wmf"/><Relationship Id="rId24" Type="http://schemas.openxmlformats.org/officeDocument/2006/relationships/oleObject" Target="../embeddings/oleObject13.bin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23" Type="http://schemas.openxmlformats.org/officeDocument/2006/relationships/image" Target="../media/image28.wmf"/><Relationship Id="rId28" Type="http://schemas.openxmlformats.org/officeDocument/2006/relationships/oleObject" Target="../embeddings/oleObject16.bin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26.wmf"/><Relationship Id="rId31" Type="http://schemas.openxmlformats.org/officeDocument/2006/relationships/image" Target="../media/image31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2.bin"/><Relationship Id="rId27" Type="http://schemas.openxmlformats.org/officeDocument/2006/relationships/oleObject" Target="../embeddings/oleObject15.bin"/><Relationship Id="rId30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32.jpe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ELVIZ GROUP\ЗАКАЗЫ\Заказ 00025 (Презентация Ворд)\template_ppt_053\Images\ma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6"/>
            <a:ext cx="9168385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 noChangeAspect="1"/>
          </p:cNvSpPr>
          <p:nvPr>
            <p:ph type="ctrTitle"/>
          </p:nvPr>
        </p:nvSpPr>
        <p:spPr>
          <a:xfrm>
            <a:off x="107504" y="2130425"/>
            <a:ext cx="3312368" cy="2912847"/>
          </a:xfrm>
        </p:spPr>
        <p:txBody>
          <a:bodyPr>
            <a:noAutofit/>
          </a:bodyPr>
          <a:lstStyle/>
          <a:p>
            <a:r>
              <a:rPr lang="ru-RU" sz="2400" b="1" smtClean="0"/>
              <a:t/>
            </a:r>
            <a:br>
              <a:rPr lang="ru-RU" sz="2400" b="1" smtClean="0"/>
            </a:br>
            <a:r>
              <a:rPr lang="ru-RU" sz="2400" b="1"/>
              <a:t/>
            </a:r>
            <a:br>
              <a:rPr lang="ru-RU" sz="2400" b="1"/>
            </a:br>
            <a:r>
              <a:rPr lang="ru-RU" sz="2400" b="1" smtClean="0"/>
              <a:t>Новая </a:t>
            </a:r>
            <a:r>
              <a:rPr lang="ru-RU" sz="2400" b="1" dirty="0" smtClean="0"/>
              <a:t>методика оценки </a:t>
            </a:r>
            <a:r>
              <a:rPr lang="ru-RU" sz="2400" b="1" dirty="0"/>
              <a:t>доступности </a:t>
            </a:r>
            <a:r>
              <a:rPr lang="ru-RU" sz="2400" b="1" dirty="0" smtClean="0"/>
              <a:t>жилья</a:t>
            </a:r>
            <a:r>
              <a:rPr lang="ru-RU" sz="2400" b="1" smtClean="0"/>
              <a:t>: </a:t>
            </a:r>
            <a:r>
              <a:rPr lang="ru-RU" sz="2400" b="1" smtClean="0"/>
              <a:t>эскалация возможностей</a:t>
            </a:r>
            <a:br>
              <a:rPr lang="ru-RU" sz="2400" b="1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 noChangeAspect="1"/>
          </p:cNvSpPr>
          <p:nvPr>
            <p:ph type="subTitle" idx="1"/>
          </p:nvPr>
        </p:nvSpPr>
        <p:spPr>
          <a:xfrm>
            <a:off x="6732240" y="5805264"/>
            <a:ext cx="2165998" cy="814350"/>
          </a:xfrm>
        </p:spPr>
        <p:txBody>
          <a:bodyPr>
            <a:normAutofit/>
          </a:bodyPr>
          <a:lstStyle/>
          <a:p>
            <a:r>
              <a:rPr lang="ru-RU" sz="1400" dirty="0"/>
              <a:t>К.т.н. Г.М. </a:t>
            </a:r>
            <a:r>
              <a:rPr lang="ru-RU" sz="1400" dirty="0" err="1"/>
              <a:t>Стерник</a:t>
            </a:r>
            <a:endParaRPr lang="ru-RU" sz="1400" dirty="0"/>
          </a:p>
          <a:p>
            <a:r>
              <a:rPr lang="ru-RU" sz="1400" dirty="0"/>
              <a:t>А.А. Апальков</a:t>
            </a:r>
          </a:p>
          <a:p>
            <a:r>
              <a:rPr lang="ru-RU" sz="1400" dirty="0"/>
              <a:t>(РЭУ им. Г.В. Плеханова)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8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ELVIZ GROUP\ЗАКАЗЫ\Заказ 00025 (Презентация Ворд)\template_ppt_007\template_ppt_007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70" y="-51400"/>
            <a:ext cx="9212569" cy="690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1462787"/>
              </p:ext>
            </p:extLst>
          </p:nvPr>
        </p:nvGraphicFramePr>
        <p:xfrm>
          <a:off x="179512" y="188640"/>
          <a:ext cx="8764840" cy="5644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415925" y="1"/>
            <a:ext cx="8308975" cy="126876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Исходные данные для расчета показателей доступности жилья для населения Москвы в 2012г.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143052"/>
              </p:ext>
            </p:extLst>
          </p:nvPr>
        </p:nvGraphicFramePr>
        <p:xfrm>
          <a:off x="0" y="1397001"/>
          <a:ext cx="9144000" cy="426424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572000"/>
                <a:gridCol w="4572000"/>
              </a:tblGrid>
              <a:tr h="32801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Средняя удельная цена квартиры в декабре на первичном рынке, тыс. р./кв. 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ADD3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 всем классам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239,5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28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Эконом-класс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122,9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28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Комфорт-класс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170,8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28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Бизнес-класс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209,9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28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Элитный класс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420,0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2801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Средняя площадь квартиры на первичном рынке, кв. 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ADD3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 всем классам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75,0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28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Комната*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28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Эконом-класс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28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Комфорт-класс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28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Бизнес-класс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28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Элитный класс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5657671"/>
            <a:ext cx="8244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Источник данных: </a:t>
            </a:r>
            <a:r>
              <a:rPr lang="ru-RU" dirty="0">
                <a:solidFill>
                  <a:schemeClr val="bg1"/>
                </a:solidFill>
              </a:rPr>
              <a:t>ООО </a:t>
            </a:r>
            <a:r>
              <a:rPr lang="ru-RU" dirty="0" err="1">
                <a:solidFill>
                  <a:schemeClr val="bg1"/>
                </a:solidFill>
              </a:rPr>
              <a:t>Sternik’s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Consulting</a:t>
            </a:r>
            <a:r>
              <a:rPr lang="ru-RU" dirty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* Средняя площадь жилья, приобретаемого в альтернативных сделках (разность площади приобретаемой квартиры и собственного жилья).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48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ELVIZ GROUP\ЗАКАЗЫ\Заказ 00025 (Презентация Ворд)\template_ppt_008\template_ppt_008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1564" y="-60960"/>
            <a:ext cx="10275564" cy="770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899248"/>
            <a:ext cx="7200800" cy="615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Рассчитывается средневзвешенное по доле населения в группе значение Кд для каждой группы.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211960" y="1721191"/>
            <a:ext cx="0" cy="313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-834660" y="2034431"/>
            <a:ext cx="96817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Данный подход расширяет возможности анализа состояния проблемы как за счет дифференцированного расчета для различных групп населения и различных по характеристикам (классу качества и размерам) объектов, так и за счет расчета двух показателей – коэффициента доступности и доли населения, которой жильё доступно.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211960" y="3234760"/>
            <a:ext cx="0" cy="4698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-530034" y="3684605"/>
            <a:ext cx="94839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Расчеты по базовой методике (54 кв. м, 3 человека) показали, что фактические значения коэффициента доступности, средние по Москве составили в 2012 году 11,3 года (жилье существенно недоступно - </a:t>
            </a:r>
            <a:r>
              <a:rPr lang="ru-RU" b="1" dirty="0" err="1"/>
              <a:t>severely</a:t>
            </a:r>
            <a:r>
              <a:rPr lang="ru-RU" b="1" dirty="0"/>
              <a:t> </a:t>
            </a:r>
            <a:r>
              <a:rPr lang="ru-RU" b="1" dirty="0" err="1"/>
              <a:t>unaffordable</a:t>
            </a:r>
            <a:r>
              <a:rPr lang="ru-RU" b="1" dirty="0"/>
              <a:t>), доля населения, которой приобретение жилья за собственные средства (без учета ипотеки) доступно, по базовой методике не определяется. </a:t>
            </a:r>
          </a:p>
        </p:txBody>
      </p:sp>
    </p:spTree>
    <p:extLst>
      <p:ext uri="{BB962C8B-B14F-4D97-AF65-F5344CB8AC3E}">
        <p14:creationId xmlns:p14="http://schemas.microsoft.com/office/powerpoint/2010/main" val="375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ELVIZ GROUP\ЗАКАЗЫ\Заказ 00025 (Презентация Ворд)\template_ppt_008\template_ppt_008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212571" cy="690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6018" y="360046"/>
            <a:ext cx="8604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При расчете по новой методике (дифференциация по доходным группам и классу качества жилья, 2,6 человека, ПМ = 9747 руб./месяц на человека) для отдельных групп населения расчеты показали, что в целом доступность жилья существенно выше, чем при расчете по базовой методике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79936"/>
            <a:ext cx="6848062" cy="386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09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ELVIZ GROUP\ЗАКАЗЫ\Заказ 00025 (Презентация Ворд)\template_ppt_053\Images\sl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385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4259" y="1115968"/>
            <a:ext cx="835219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Таким образом, расчет по </a:t>
            </a:r>
            <a:r>
              <a:rPr lang="ru-RU" sz="2800" b="1" u="sng" dirty="0"/>
              <a:t>новой методике</a:t>
            </a:r>
            <a:r>
              <a:rPr lang="ru-RU" sz="2800" b="1" dirty="0"/>
              <a:t> показывает, что приобретение за собственные средства жилья такого размера и качества, который может себе позволить потребитель в соответствии с его финансовыми ресурсами, в том числе с зачетом имеющегося жилья, доступно для 43,9% москвичей, средневзвешенный (без учета группы 1) коэффициент доступности составляет 5,5 года.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4056" y="5229200"/>
            <a:ext cx="7704855" cy="1244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Правильность оптимистических оценок доступности подтверждается самим фактом функционирования рынка купли-продажи и покупательской активности на рынке недвижимости. </a:t>
            </a:r>
          </a:p>
        </p:txBody>
      </p:sp>
    </p:spTree>
    <p:extLst>
      <p:ext uri="{BB962C8B-B14F-4D97-AF65-F5344CB8AC3E}">
        <p14:creationId xmlns:p14="http://schemas.microsoft.com/office/powerpoint/2010/main" val="294824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ELVIZ GROUP\ЗАКАЗЫ\Заказ 00025 (Презентация Ворд)\template_ppt_008\template_ppt_008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1"/>
            <a:ext cx="9190431" cy="689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795280812"/>
              </p:ext>
            </p:extLst>
          </p:nvPr>
        </p:nvGraphicFramePr>
        <p:xfrm>
          <a:off x="0" y="-1"/>
          <a:ext cx="11072812" cy="6892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411" y="404664"/>
            <a:ext cx="8229600" cy="9486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Процесс </a:t>
            </a:r>
            <a:r>
              <a:rPr lang="ru-RU" dirty="0"/>
              <a:t>формирования рынка доступного жилья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1283" y="2351817"/>
            <a:ext cx="25896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Формирование</a:t>
            </a:r>
          </a:p>
          <a:p>
            <a:pPr algn="ctr"/>
            <a:r>
              <a:rPr lang="ru-RU" sz="2400" b="1" dirty="0" smtClean="0"/>
              <a:t>рынка </a:t>
            </a:r>
            <a:r>
              <a:rPr lang="ru-RU" sz="2400" b="1" dirty="0"/>
              <a:t>доступного жилья</a:t>
            </a:r>
          </a:p>
        </p:txBody>
      </p:sp>
      <p:sp>
        <p:nvSpPr>
          <p:cNvPr id="7" name="Стрелка вправо 6"/>
          <p:cNvSpPr/>
          <p:nvPr/>
        </p:nvSpPr>
        <p:spPr>
          <a:xfrm rot="161310">
            <a:off x="3211171" y="2690451"/>
            <a:ext cx="648072" cy="327441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78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ELVIZ GROUP\ЗАКАЗЫ\Заказ 00025 (Презентация Ворд)\template_ppt_053\Images\sl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45" y="-30440"/>
            <a:ext cx="9265920" cy="694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480" y="-243408"/>
            <a:ext cx="8229600" cy="1085850"/>
          </a:xfrm>
        </p:spPr>
        <p:txBody>
          <a:bodyPr/>
          <a:lstStyle/>
          <a:p>
            <a:r>
              <a:rPr lang="ru-RU" dirty="0" err="1" smtClean="0"/>
              <a:t>Базовоя</a:t>
            </a:r>
            <a:r>
              <a:rPr lang="ru-RU" dirty="0" smtClean="0"/>
              <a:t> методика </a:t>
            </a:r>
            <a:r>
              <a:rPr lang="ru-RU" dirty="0"/>
              <a:t>ХАБИТАТ ООН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49975" y="1074350"/>
            <a:ext cx="2592287" cy="131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Коэффициент </a:t>
            </a:r>
            <a:r>
              <a:rPr lang="ru-RU" sz="2800" b="1" dirty="0"/>
              <a:t>доступности жилья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9975" y="2858788"/>
            <a:ext cx="2592287" cy="1140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используется </a:t>
            </a:r>
            <a:r>
              <a:rPr lang="ru-RU" dirty="0"/>
              <a:t>для </a:t>
            </a:r>
            <a:r>
              <a:rPr lang="ru-RU" dirty="0" err="1"/>
              <a:t>межстрановых</a:t>
            </a:r>
            <a:r>
              <a:rPr lang="ru-RU" dirty="0"/>
              <a:t> сопоставлений уровня жизни </a:t>
            </a:r>
            <a:r>
              <a:rPr lang="ru-RU" dirty="0" smtClean="0"/>
              <a:t>населения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2446118" y="2459345"/>
            <a:ext cx="0" cy="3794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трелка вправо 8"/>
          <p:cNvSpPr/>
          <p:nvPr/>
        </p:nvSpPr>
        <p:spPr>
          <a:xfrm>
            <a:off x="3961735" y="1809713"/>
            <a:ext cx="867545" cy="2624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385127" y="1951905"/>
            <a:ext cx="2609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385127" y="1074351"/>
            <a:ext cx="2609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Медианная  цена </a:t>
            </a:r>
            <a:r>
              <a:rPr lang="ru-RU" dirty="0"/>
              <a:t>типовой квартиры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385127" y="2210716"/>
            <a:ext cx="2609056" cy="614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Совокупный годовой доход </a:t>
            </a:r>
            <a:r>
              <a:rPr lang="ru-RU" dirty="0"/>
              <a:t>средней семьи</a:t>
            </a:r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6421120" y="3156167"/>
            <a:ext cx="569132" cy="2624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413411" y="3722884"/>
            <a:ext cx="4572000" cy="11403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Показывает </a:t>
            </a:r>
            <a:r>
              <a:rPr lang="ru-RU" dirty="0"/>
              <a:t>число лет, в течение которого семья может накопить из текущих доходов сумму, необходимую для приобретения квартиры.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810664"/>
              </p:ext>
            </p:extLst>
          </p:nvPr>
        </p:nvGraphicFramePr>
        <p:xfrm>
          <a:off x="1690295" y="4302088"/>
          <a:ext cx="1351280" cy="374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Формула" r:id="rId4" imgW="1422360" imgH="393480" progId="Equation.3">
                  <p:embed/>
                </p:oleObj>
              </mc:Choice>
              <mc:Fallback>
                <p:oleObj name="Формула" r:id="rId4" imgW="142236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295" y="4302088"/>
                        <a:ext cx="1351280" cy="3740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0423" y="4695785"/>
            <a:ext cx="3582144" cy="1111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Кд –коэффициент доступности</a:t>
            </a:r>
          </a:p>
          <a:p>
            <a:pPr algn="ctr"/>
            <a:r>
              <a:rPr lang="ru-RU" sz="1400" dirty="0"/>
              <a:t>         V – средняя стоимость приобретаемой квартиры, тыс. руб.; </a:t>
            </a:r>
          </a:p>
          <a:p>
            <a:pPr algn="ctr"/>
            <a:r>
              <a:rPr lang="ru-RU" sz="1400" dirty="0"/>
              <a:t>         I – средний годовой доход типовой семьи, тыс. руб.;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070449"/>
              </p:ext>
            </p:extLst>
          </p:nvPr>
        </p:nvGraphicFramePr>
        <p:xfrm>
          <a:off x="2160371" y="5895306"/>
          <a:ext cx="542925" cy="168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Формула" r:id="rId6" imgW="571320" imgH="177480" progId="Equation.3">
                  <p:embed/>
                </p:oleObj>
              </mc:Choice>
              <mc:Fallback>
                <p:oleObj name="Формула" r:id="rId6" imgW="57132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371" y="5895306"/>
                        <a:ext cx="542925" cy="1689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60118" y="6055213"/>
            <a:ext cx="4572000" cy="4970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/>
              <a:t>S</a:t>
            </a:r>
            <a:r>
              <a:rPr lang="ru-RU" sz="1400" dirty="0"/>
              <a:t> - общая площадь квартиры, </a:t>
            </a:r>
            <a:r>
              <a:rPr lang="ru-RU" sz="1400" dirty="0" err="1"/>
              <a:t>кв.м</a:t>
            </a:r>
            <a:r>
              <a:rPr lang="ru-RU" sz="1400" dirty="0"/>
              <a:t>.</a:t>
            </a:r>
          </a:p>
          <a:p>
            <a:pPr algn="ctr"/>
            <a:r>
              <a:rPr lang="en-US" sz="1400" dirty="0"/>
              <a:t>P</a:t>
            </a:r>
            <a:r>
              <a:rPr lang="ru-RU" sz="1400" dirty="0"/>
              <a:t> – средняя цена </a:t>
            </a:r>
            <a:r>
              <a:rPr lang="ru-RU" sz="1400" dirty="0" err="1"/>
              <a:t>кв.м</a:t>
            </a:r>
            <a:r>
              <a:rPr lang="ru-RU" sz="1400" dirty="0"/>
              <a:t>. квартиры</a:t>
            </a:r>
          </a:p>
        </p:txBody>
      </p:sp>
    </p:spTree>
    <p:extLst>
      <p:ext uri="{BB962C8B-B14F-4D97-AF65-F5344CB8AC3E}">
        <p14:creationId xmlns:p14="http://schemas.microsoft.com/office/powerpoint/2010/main" val="409948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ELVIZ GROUP\ЗАКАЗЫ\Заказ 00025 (Презентация Ворд)\template_ppt_053\Images\sl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" y="0"/>
            <a:ext cx="9168384" cy="687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352" y="-243408"/>
            <a:ext cx="8229600" cy="1074420"/>
          </a:xfrm>
        </p:spPr>
        <p:txBody>
          <a:bodyPr>
            <a:normAutofit/>
          </a:bodyPr>
          <a:lstStyle/>
          <a:p>
            <a:r>
              <a:rPr lang="ru-RU" dirty="0" smtClean="0"/>
              <a:t>Программа </a:t>
            </a:r>
            <a:r>
              <a:rPr lang="ru-RU" dirty="0"/>
              <a:t>«Жилище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7408" y="980731"/>
            <a:ext cx="9289032" cy="867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Стратегии развития жилищного строительства до 2020 года, </a:t>
            </a:r>
            <a:r>
              <a:rPr lang="ru-RU" dirty="0" err="1" smtClean="0"/>
              <a:t>Минрегион</a:t>
            </a:r>
            <a:r>
              <a:rPr lang="ru-RU" dirty="0" smtClean="0"/>
              <a:t> </a:t>
            </a:r>
            <a:r>
              <a:rPr lang="ru-RU" dirty="0"/>
              <a:t>заложил коэффициент доступности жилья как один из целевых показателей, при этом внес следующие изменения в методику: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31383189"/>
              </p:ext>
            </p:extLst>
          </p:nvPr>
        </p:nvGraphicFramePr>
        <p:xfrm>
          <a:off x="287408" y="1904058"/>
          <a:ext cx="8280920" cy="4681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191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ELVIZ GROUP\ЗАКАЗЫ\Заказ 00025 (Презентация Ворд)\template_ppt_053\Images\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"/>
            <a:ext cx="9168384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7056784" cy="1272910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Продолжая  путь к более точному определению Кд, нами была разработана </a:t>
            </a:r>
            <a:r>
              <a:rPr lang="ru-RU" sz="2400" b="1" u="sng" dirty="0"/>
              <a:t>новая методика</a:t>
            </a:r>
            <a:r>
              <a:rPr lang="ru-RU" sz="2400" b="1" dirty="0"/>
              <a:t> расчета Кд, которая получила следующие направления совершенствования: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73485998"/>
              </p:ext>
            </p:extLst>
          </p:nvPr>
        </p:nvGraphicFramePr>
        <p:xfrm>
          <a:off x="1835696" y="1628800"/>
          <a:ext cx="712879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95736" y="277456"/>
            <a:ext cx="630350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Направления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совершенствования методики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 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93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ELVIZ GROUP\ЗАКАЗЫ\Заказ 00025 (Презентация Ворд)\template_ppt_053\Images\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000"/>
            <a:ext cx="9265920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28422146"/>
              </p:ext>
            </p:extLst>
          </p:nvPr>
        </p:nvGraphicFramePr>
        <p:xfrm>
          <a:off x="2160240" y="1196752"/>
          <a:ext cx="6983760" cy="4781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8472" y="980728"/>
            <a:ext cx="8308975" cy="11430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861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ELVIZ GROUP\ЗАКАЗЫ\Заказ 00025 (Презентация Ворд)\template_ppt_007\template_ppt_007_inter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334"/>
            <a:ext cx="9685017" cy="726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8774" y="-28466"/>
            <a:ext cx="91274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Новая методика оценки доступности жилья для населения включает следующие этапы: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96533" y="1116250"/>
            <a:ext cx="2196242" cy="328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Без учета ипотеки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75863" y="1119980"/>
            <a:ext cx="2142831" cy="328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C</a:t>
            </a:r>
            <a:r>
              <a:rPr lang="ru-RU" sz="2000" b="1" dirty="0" smtClean="0"/>
              <a:t> учетом ипотеки</a:t>
            </a:r>
            <a:endParaRPr lang="ru-RU" sz="2000" b="1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77061" y="51014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627682"/>
              </p:ext>
            </p:extLst>
          </p:nvPr>
        </p:nvGraphicFramePr>
        <p:xfrm>
          <a:off x="1126194" y="1518715"/>
          <a:ext cx="2366581" cy="343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8" name="Формула" r:id="rId4" imgW="2425700" imgH="419100" progId="Equation.3">
                  <p:embed/>
                </p:oleObj>
              </mc:Choice>
              <mc:Fallback>
                <p:oleObj name="Формула" r:id="rId4" imgW="24257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6194" y="1518715"/>
                        <a:ext cx="2366581" cy="3436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477061" y="51014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012418"/>
              </p:ext>
            </p:extLst>
          </p:nvPr>
        </p:nvGraphicFramePr>
        <p:xfrm>
          <a:off x="1862735" y="1944320"/>
          <a:ext cx="827912" cy="374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9" name="Формула" r:id="rId6" imgW="1002865" imgH="457002" progId="Equation.3">
                  <p:embed/>
                </p:oleObj>
              </mc:Choice>
              <mc:Fallback>
                <p:oleObj name="Формула" r:id="rId6" imgW="1002865" imgH="45700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735" y="1944320"/>
                        <a:ext cx="827912" cy="3749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664325" y="2443752"/>
            <a:ext cx="1460656" cy="3028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</a:t>
            </a:r>
            <a:r>
              <a:rPr lang="ru-RU" dirty="0" smtClean="0"/>
              <a:t> = 12х</a:t>
            </a:r>
            <a:r>
              <a:rPr lang="en-US" dirty="0" smtClean="0"/>
              <a:t>I</a:t>
            </a:r>
            <a:r>
              <a:rPr lang="ru-RU" dirty="0" smtClean="0"/>
              <a:t>д х </a:t>
            </a:r>
            <a:r>
              <a:rPr lang="en-US" dirty="0" err="1" smtClean="0"/>
              <a:t>nc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69322" y="2729724"/>
            <a:ext cx="1250663" cy="3028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</a:t>
            </a:r>
            <a:r>
              <a:rPr lang="ru-RU" dirty="0"/>
              <a:t> = (</a:t>
            </a:r>
            <a:r>
              <a:rPr lang="en-US" dirty="0"/>
              <a:t>S</a:t>
            </a:r>
            <a:r>
              <a:rPr lang="ru-RU" baseline="-25000" dirty="0"/>
              <a:t>н</a:t>
            </a:r>
            <a:r>
              <a:rPr lang="ru-RU" dirty="0"/>
              <a:t> – </a:t>
            </a:r>
            <a:r>
              <a:rPr lang="en-US" dirty="0"/>
              <a:t>S</a:t>
            </a:r>
            <a:r>
              <a:rPr lang="ru-RU" baseline="-25000" dirty="0"/>
              <a:t>и</a:t>
            </a:r>
            <a:r>
              <a:rPr lang="ru-RU" dirty="0"/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8654" y="3202085"/>
            <a:ext cx="4572000" cy="18423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/>
              <a:t>где V – средняя стоимость приобретаемой квартиры, тыс. руб.;</a:t>
            </a:r>
          </a:p>
          <a:p>
            <a:pPr algn="ctr"/>
            <a:r>
              <a:rPr lang="ru-RU" sz="1400" dirty="0"/>
              <a:t>       I – средний годовой доход типовой семьи, тыс. руб.;</a:t>
            </a:r>
          </a:p>
          <a:p>
            <a:pPr algn="ctr"/>
            <a:r>
              <a:rPr lang="ru-RU" sz="1400" dirty="0"/>
              <a:t>       </a:t>
            </a:r>
            <a:r>
              <a:rPr lang="ru-RU" sz="1400" dirty="0" err="1"/>
              <a:t>Iд</a:t>
            </a:r>
            <a:r>
              <a:rPr lang="ru-RU" sz="1400" dirty="0"/>
              <a:t> – месячный душевой доход;</a:t>
            </a:r>
          </a:p>
          <a:p>
            <a:pPr algn="ctr"/>
            <a:r>
              <a:rPr lang="ru-RU" sz="1400" dirty="0"/>
              <a:t>       ПМ - годовой прожиточный минимум семьи, тыс. руб.;</a:t>
            </a:r>
          </a:p>
          <a:p>
            <a:pPr algn="ctr"/>
            <a:r>
              <a:rPr lang="ru-RU" sz="1400" dirty="0"/>
              <a:t>       </a:t>
            </a:r>
            <a:r>
              <a:rPr lang="ru-RU" sz="1400" dirty="0" err="1"/>
              <a:t>Sн</a:t>
            </a:r>
            <a:r>
              <a:rPr lang="ru-RU" sz="1400" dirty="0"/>
              <a:t> – площадь приобретаемой квартиры, кв. м;</a:t>
            </a:r>
          </a:p>
          <a:p>
            <a:pPr algn="ctr"/>
            <a:r>
              <a:rPr lang="ru-RU" sz="1400" dirty="0"/>
              <a:t>       </a:t>
            </a:r>
            <a:r>
              <a:rPr lang="ru-RU" sz="1400" dirty="0" err="1"/>
              <a:t>Sи</a:t>
            </a:r>
            <a:r>
              <a:rPr lang="ru-RU" sz="1400" dirty="0"/>
              <a:t> – площадь имеющегося жилья, кв. м;</a:t>
            </a:r>
          </a:p>
          <a:p>
            <a:pPr algn="ctr"/>
            <a:r>
              <a:rPr lang="ru-RU" sz="1400" dirty="0"/>
              <a:t>       Р – средняя удельная цена приобретаемой и имеющейся квартиры, тыс. руб./кв. м.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477061" y="51014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193256"/>
              </p:ext>
            </p:extLst>
          </p:nvPr>
        </p:nvGraphicFramePr>
        <p:xfrm>
          <a:off x="6931372" y="1516357"/>
          <a:ext cx="976314" cy="421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0" name="Формула" r:id="rId8" imgW="1193800" imgH="444500" progId="Equation.3">
                  <p:embed/>
                </p:oleObj>
              </mc:Choice>
              <mc:Fallback>
                <p:oleObj name="Формула" r:id="rId8" imgW="1193800" imgH="4445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1372" y="1516357"/>
                        <a:ext cx="976314" cy="4217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477061" y="51014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093238"/>
              </p:ext>
            </p:extLst>
          </p:nvPr>
        </p:nvGraphicFramePr>
        <p:xfrm>
          <a:off x="6956518" y="1980346"/>
          <a:ext cx="1140333" cy="187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1" name="Формула" r:id="rId10" imgW="1384300" imgH="203200" progId="Equation.3">
                  <p:embed/>
                </p:oleObj>
              </mc:Choice>
              <mc:Fallback>
                <p:oleObj name="Формула" r:id="rId10" imgW="1384300" imgH="2032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6518" y="1980346"/>
                        <a:ext cx="1140333" cy="1874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1477061" y="51014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399913"/>
              </p:ext>
            </p:extLst>
          </p:nvPr>
        </p:nvGraphicFramePr>
        <p:xfrm>
          <a:off x="7347279" y="2256300"/>
          <a:ext cx="585785" cy="187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2" name="Формула" r:id="rId12" imgW="622030" imgH="228501" progId="Equation.3">
                  <p:embed/>
                </p:oleObj>
              </mc:Choice>
              <mc:Fallback>
                <p:oleObj name="Формула" r:id="rId12" imgW="622030" imgH="228501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7279" y="2256300"/>
                        <a:ext cx="585785" cy="1874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1477061" y="51014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298313"/>
              </p:ext>
            </p:extLst>
          </p:nvPr>
        </p:nvGraphicFramePr>
        <p:xfrm>
          <a:off x="6750583" y="2424701"/>
          <a:ext cx="1265301" cy="546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3" name="Формула" r:id="rId14" imgW="1536700" imgH="660400" progId="Equation.3">
                  <p:embed/>
                </p:oleObj>
              </mc:Choice>
              <mc:Fallback>
                <p:oleObj name="Формула" r:id="rId14" imgW="1536700" imgH="6604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0583" y="2424701"/>
                        <a:ext cx="1265301" cy="5467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6378490" y="1843305"/>
            <a:ext cx="604653" cy="3028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при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562175" y="2140898"/>
            <a:ext cx="821059" cy="3028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иначе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3085" name="Прямоугольник 3084"/>
          <p:cNvSpPr/>
          <p:nvPr/>
        </p:nvSpPr>
        <p:spPr>
          <a:xfrm>
            <a:off x="4933418" y="2949710"/>
            <a:ext cx="427489" cy="252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где</a:t>
            </a:r>
          </a:p>
        </p:txBody>
      </p:sp>
      <p:sp>
        <p:nvSpPr>
          <p:cNvPr id="3086" name="Rectangle 38"/>
          <p:cNvSpPr>
            <a:spLocks noChangeArrowheads="1"/>
          </p:cNvSpPr>
          <p:nvPr/>
        </p:nvSpPr>
        <p:spPr bwMode="auto">
          <a:xfrm>
            <a:off x="1477061" y="51014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87" name="Объект 30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660705"/>
              </p:ext>
            </p:extLst>
          </p:nvPr>
        </p:nvGraphicFramePr>
        <p:xfrm>
          <a:off x="5318618" y="2983511"/>
          <a:ext cx="218694" cy="21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4" name="Формула" r:id="rId16" imgW="266353" imgH="215619" progId="Equation.3">
                  <p:embed/>
                </p:oleObj>
              </mc:Choice>
              <mc:Fallback>
                <p:oleObj name="Формула" r:id="rId16" imgW="266353" imgH="215619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618" y="2983511"/>
                        <a:ext cx="218694" cy="218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8" name="Прямоугольник 3087"/>
          <p:cNvSpPr/>
          <p:nvPr/>
        </p:nvSpPr>
        <p:spPr>
          <a:xfrm>
            <a:off x="5722225" y="2949710"/>
            <a:ext cx="3242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– доля первоначального взноса в стоимости квартиры, %;</a:t>
            </a:r>
          </a:p>
        </p:txBody>
      </p:sp>
      <p:sp>
        <p:nvSpPr>
          <p:cNvPr id="3089" name="Rectangle 47"/>
          <p:cNvSpPr>
            <a:spLocks noChangeArrowheads="1"/>
          </p:cNvSpPr>
          <p:nvPr/>
        </p:nvSpPr>
        <p:spPr bwMode="auto">
          <a:xfrm>
            <a:off x="1477061" y="51014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90" name="Объект 30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272756"/>
              </p:ext>
            </p:extLst>
          </p:nvPr>
        </p:nvGraphicFramePr>
        <p:xfrm>
          <a:off x="5049985" y="3472930"/>
          <a:ext cx="171831" cy="257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5" name="Формула" r:id="rId18" imgW="203112" imgH="241195" progId="Equation.3">
                  <p:embed/>
                </p:oleObj>
              </mc:Choice>
              <mc:Fallback>
                <p:oleObj name="Формула" r:id="rId18" imgW="203112" imgH="241195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9985" y="3472930"/>
                        <a:ext cx="171831" cy="2577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4" name="Rectangle 52"/>
          <p:cNvSpPr>
            <a:spLocks noChangeArrowheads="1"/>
          </p:cNvSpPr>
          <p:nvPr/>
        </p:nvSpPr>
        <p:spPr bwMode="auto">
          <a:xfrm>
            <a:off x="1477061" y="51014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95" name="Объект 30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381143"/>
              </p:ext>
            </p:extLst>
          </p:nvPr>
        </p:nvGraphicFramePr>
        <p:xfrm>
          <a:off x="6816773" y="4353783"/>
          <a:ext cx="109347" cy="234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" name="Формула" r:id="rId20" imgW="126890" imgH="190335" progId="Equation.3">
                  <p:embed/>
                </p:oleObj>
              </mc:Choice>
              <mc:Fallback>
                <p:oleObj name="Формула" r:id="rId20" imgW="126890" imgH="190335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773" y="4353783"/>
                        <a:ext cx="109347" cy="2343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6" name="Прямоугольник 3095"/>
          <p:cNvSpPr/>
          <p:nvPr/>
        </p:nvSpPr>
        <p:spPr>
          <a:xfrm>
            <a:off x="5210866" y="3456520"/>
            <a:ext cx="300082" cy="3028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=</a:t>
            </a:r>
          </a:p>
        </p:txBody>
      </p:sp>
      <p:sp>
        <p:nvSpPr>
          <p:cNvPr id="3097" name="Прямоугольник 3096"/>
          <p:cNvSpPr/>
          <p:nvPr/>
        </p:nvSpPr>
        <p:spPr>
          <a:xfrm>
            <a:off x="5481005" y="3460444"/>
            <a:ext cx="988669" cy="3028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д*V/100</a:t>
            </a:r>
          </a:p>
        </p:txBody>
      </p:sp>
      <p:sp>
        <p:nvSpPr>
          <p:cNvPr id="3098" name="Прямоугольник 3097"/>
          <p:cNvSpPr/>
          <p:nvPr/>
        </p:nvSpPr>
        <p:spPr>
          <a:xfrm>
            <a:off x="6386404" y="3472929"/>
            <a:ext cx="32468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- дополнительные затраты заемщика при получении кредита, руб.;</a:t>
            </a:r>
          </a:p>
        </p:txBody>
      </p:sp>
      <p:sp>
        <p:nvSpPr>
          <p:cNvPr id="3099" name="Прямоугольник 3098"/>
          <p:cNvSpPr/>
          <p:nvPr/>
        </p:nvSpPr>
        <p:spPr>
          <a:xfrm>
            <a:off x="4933418" y="3996149"/>
            <a:ext cx="4572000" cy="6057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/>
              <a:t>Аб – максимальная доля  годового дохода семьи, допускаемая банковским </a:t>
            </a:r>
            <a:r>
              <a:rPr lang="ru-RU" sz="1400" dirty="0" err="1"/>
              <a:t>андеррайтингом</a:t>
            </a:r>
            <a:r>
              <a:rPr lang="ru-RU" sz="1400" dirty="0"/>
              <a:t> для выдачи кредита, %; </a:t>
            </a:r>
          </a:p>
        </p:txBody>
      </p:sp>
      <p:sp>
        <p:nvSpPr>
          <p:cNvPr id="3100" name="Rectangle 63"/>
          <p:cNvSpPr>
            <a:spLocks noChangeArrowheads="1"/>
          </p:cNvSpPr>
          <p:nvPr/>
        </p:nvSpPr>
        <p:spPr bwMode="auto">
          <a:xfrm>
            <a:off x="1477061" y="51014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01" name="Объект 3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943563"/>
              </p:ext>
            </p:extLst>
          </p:nvPr>
        </p:nvGraphicFramePr>
        <p:xfrm>
          <a:off x="4960325" y="4718739"/>
          <a:ext cx="702945" cy="19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7" name="Формула" r:id="rId22" imgW="698197" imgH="203112" progId="Equation.3">
                  <p:embed/>
                </p:oleObj>
              </mc:Choice>
              <mc:Fallback>
                <p:oleObj name="Формула" r:id="rId22" imgW="698197" imgH="203112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0325" y="4718739"/>
                        <a:ext cx="702945" cy="195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2" name="Прямоугольник 3101"/>
          <p:cNvSpPr/>
          <p:nvPr/>
        </p:nvSpPr>
        <p:spPr>
          <a:xfrm>
            <a:off x="5585080" y="4601851"/>
            <a:ext cx="4040780" cy="42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– сумма ежемесячных выплат по обслуживанию кредита, руб.;</a:t>
            </a:r>
          </a:p>
        </p:txBody>
      </p:sp>
      <p:sp>
        <p:nvSpPr>
          <p:cNvPr id="3103" name="Rectangle 65"/>
          <p:cNvSpPr>
            <a:spLocks noChangeArrowheads="1"/>
          </p:cNvSpPr>
          <p:nvPr/>
        </p:nvSpPr>
        <p:spPr bwMode="auto">
          <a:xfrm>
            <a:off x="1477061" y="51014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04" name="Объект 3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64808"/>
              </p:ext>
            </p:extLst>
          </p:nvPr>
        </p:nvGraphicFramePr>
        <p:xfrm>
          <a:off x="5360907" y="5111435"/>
          <a:ext cx="244849" cy="171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8" name="Формула" r:id="rId24" imgW="126835" imgH="139518" progId="Equation.3">
                  <p:embed/>
                </p:oleObj>
              </mc:Choice>
              <mc:Fallback>
                <p:oleObj name="Формула" r:id="rId24" imgW="126835" imgH="139518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0907" y="5111435"/>
                        <a:ext cx="244849" cy="1718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5" name="Прямоугольник 3104"/>
          <p:cNvSpPr/>
          <p:nvPr/>
        </p:nvSpPr>
        <p:spPr>
          <a:xfrm>
            <a:off x="5547108" y="5030891"/>
            <a:ext cx="2127185" cy="252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/>
              <a:t>- срок </a:t>
            </a:r>
            <a:r>
              <a:rPr lang="ru-RU" sz="1400" dirty="0"/>
              <a:t>кредитования, лет;</a:t>
            </a:r>
          </a:p>
        </p:txBody>
      </p:sp>
      <p:sp>
        <p:nvSpPr>
          <p:cNvPr id="3106" name="Rectangle 67"/>
          <p:cNvSpPr>
            <a:spLocks noChangeArrowheads="1"/>
          </p:cNvSpPr>
          <p:nvPr/>
        </p:nvSpPr>
        <p:spPr bwMode="auto">
          <a:xfrm>
            <a:off x="1477061" y="51014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07" name="Объект 3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517893"/>
              </p:ext>
            </p:extLst>
          </p:nvPr>
        </p:nvGraphicFramePr>
        <p:xfrm>
          <a:off x="5406067" y="5322230"/>
          <a:ext cx="109347" cy="234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9" name="Формула" r:id="rId26" imgW="126890" imgH="190335" progId="Equation.3">
                  <p:embed/>
                </p:oleObj>
              </mc:Choice>
              <mc:Fallback>
                <p:oleObj name="Формула" r:id="rId26" imgW="126890" imgH="190335" progId="Equation.3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6067" y="5322230"/>
                        <a:ext cx="109347" cy="2343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8" name="Прямоугольник 3107"/>
          <p:cNvSpPr/>
          <p:nvPr/>
        </p:nvSpPr>
        <p:spPr>
          <a:xfrm>
            <a:off x="5593921" y="5283266"/>
            <a:ext cx="2362185" cy="252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/>
              <a:t>– годовая ставка кредита, %;</a:t>
            </a:r>
          </a:p>
        </p:txBody>
      </p:sp>
      <p:sp>
        <p:nvSpPr>
          <p:cNvPr id="3109" name="Rectangle 69"/>
          <p:cNvSpPr>
            <a:spLocks noChangeArrowheads="1"/>
          </p:cNvSpPr>
          <p:nvPr/>
        </p:nvSpPr>
        <p:spPr bwMode="auto">
          <a:xfrm>
            <a:off x="1477061" y="51014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10" name="Объект 3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125447"/>
              </p:ext>
            </p:extLst>
          </p:nvPr>
        </p:nvGraphicFramePr>
        <p:xfrm>
          <a:off x="5406908" y="5571903"/>
          <a:ext cx="109347" cy="234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0" name="Формула" r:id="rId27" imgW="126890" imgH="190335" progId="Equation.3">
                  <p:embed/>
                </p:oleObj>
              </mc:Choice>
              <mc:Fallback>
                <p:oleObj name="Формула" r:id="rId27" imgW="126890" imgH="190335" progId="Equation.3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6908" y="5571903"/>
                        <a:ext cx="109347" cy="2343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1" name="Прямоугольник 3110"/>
          <p:cNvSpPr/>
          <p:nvPr/>
        </p:nvSpPr>
        <p:spPr>
          <a:xfrm>
            <a:off x="5547949" y="5542835"/>
            <a:ext cx="3491597" cy="252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/>
              <a:t>д – доп. расходы от стоимости квартиры, %</a:t>
            </a:r>
          </a:p>
        </p:txBody>
      </p:sp>
      <p:sp>
        <p:nvSpPr>
          <p:cNvPr id="3112" name="Rectangle 71"/>
          <p:cNvSpPr>
            <a:spLocks noChangeArrowheads="1"/>
          </p:cNvSpPr>
          <p:nvPr/>
        </p:nvSpPr>
        <p:spPr bwMode="auto">
          <a:xfrm>
            <a:off x="1477061" y="51014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13" name="Объект 3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017680"/>
              </p:ext>
            </p:extLst>
          </p:nvPr>
        </p:nvGraphicFramePr>
        <p:xfrm>
          <a:off x="5210614" y="5949280"/>
          <a:ext cx="1109091" cy="203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1" name="Формула" r:id="rId28" imgW="1002865" imgH="228501" progId="Equation.3">
                  <p:embed/>
                </p:oleObj>
              </mc:Choice>
              <mc:Fallback>
                <p:oleObj name="Формула" r:id="rId28" imgW="1002865" imgH="228501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0614" y="5949280"/>
                        <a:ext cx="1109091" cy="2030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4" name="Прямоугольник 3113"/>
          <p:cNvSpPr/>
          <p:nvPr/>
        </p:nvSpPr>
        <p:spPr>
          <a:xfrm>
            <a:off x="6392100" y="5877272"/>
            <a:ext cx="2270558" cy="252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/>
              <a:t>- размер ипотечной ссуды; </a:t>
            </a:r>
          </a:p>
        </p:txBody>
      </p:sp>
      <p:sp>
        <p:nvSpPr>
          <p:cNvPr id="3115" name="Rectangle 73"/>
          <p:cNvSpPr>
            <a:spLocks noChangeArrowheads="1"/>
          </p:cNvSpPr>
          <p:nvPr/>
        </p:nvSpPr>
        <p:spPr bwMode="auto">
          <a:xfrm>
            <a:off x="1477061" y="51014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16" name="Объект 3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255962"/>
              </p:ext>
            </p:extLst>
          </p:nvPr>
        </p:nvGraphicFramePr>
        <p:xfrm>
          <a:off x="5675291" y="6225812"/>
          <a:ext cx="140589" cy="156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2" name="Формула" r:id="rId30" imgW="164957" imgH="139579" progId="Equation.3">
                  <p:embed/>
                </p:oleObj>
              </mc:Choice>
              <mc:Fallback>
                <p:oleObj name="Формула" r:id="rId30" imgW="164957" imgH="139579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291" y="6225812"/>
                        <a:ext cx="140589" cy="1562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7" name="Прямоугольник 3116"/>
          <p:cNvSpPr/>
          <p:nvPr/>
        </p:nvSpPr>
        <p:spPr>
          <a:xfrm>
            <a:off x="5827779" y="6129647"/>
            <a:ext cx="3399199" cy="252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/>
              <a:t>- число начислений/ выплат в год (m=12). </a:t>
            </a:r>
          </a:p>
        </p:txBody>
      </p:sp>
    </p:spTree>
    <p:extLst>
      <p:ext uri="{BB962C8B-B14F-4D97-AF65-F5344CB8AC3E}">
        <p14:creationId xmlns:p14="http://schemas.microsoft.com/office/powerpoint/2010/main" val="261533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ELVIZ GROUP\ЗАКАЗЫ\Заказ 00025 (Презентация Ворд)\template_ppt_007\template_ppt_007_inter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70" y="-51400"/>
            <a:ext cx="9212569" cy="690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58387363"/>
              </p:ext>
            </p:extLst>
          </p:nvPr>
        </p:nvGraphicFramePr>
        <p:xfrm>
          <a:off x="0" y="0"/>
          <a:ext cx="8944352" cy="6553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57383702"/>
              </p:ext>
            </p:extLst>
          </p:nvPr>
        </p:nvGraphicFramePr>
        <p:xfrm>
          <a:off x="331912" y="1061120"/>
          <a:ext cx="8764840" cy="5644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08975" cy="108012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Исходные данные для расчета показателей доступности жилья для населения Москвы в 2012г.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365647"/>
              </p:ext>
            </p:extLst>
          </p:nvPr>
        </p:nvGraphicFramePr>
        <p:xfrm>
          <a:off x="0" y="1484787"/>
          <a:ext cx="9144000" cy="5184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3928"/>
                <a:gridCol w="1152128"/>
                <a:gridCol w="4067944"/>
              </a:tblGrid>
              <a:tr h="909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Значение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Источник данных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909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Численность населения, чел.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11 980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Россия в цифрах. 2013 : крат. стат. сб. М. : Федеральная служба государственной статистики, 2013 (с. 93, табл.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5.4;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 138,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табл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 7.9. URL: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gks.ru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free_doc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new_site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/population/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urov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/urov_11sub.htm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gks.ru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/free _doc/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new_site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/ perepis2010/croc/vol6pdf-m.html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909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Средний размер домохозяйства, чел.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75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Среднемесячный денежный душевой доход, р./чел.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48 621,6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9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Прожиточный минимум, р./чел. в месяц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9 747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Петербургский правовой портал (1997–2013 годы). URL: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http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://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ppt.ru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info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/?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id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=4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788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ELVIZ GROUP\ЗАКАЗЫ\Заказ 00025 (Презентация Ворд)\template_ppt_007\template_ppt_007_inter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70" y="-51400"/>
            <a:ext cx="9212569" cy="690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86616220"/>
              </p:ext>
            </p:extLst>
          </p:nvPr>
        </p:nvGraphicFramePr>
        <p:xfrm>
          <a:off x="179512" y="188640"/>
          <a:ext cx="8764840" cy="5644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055044"/>
              </p:ext>
            </p:extLst>
          </p:nvPr>
        </p:nvGraphicFramePr>
        <p:xfrm>
          <a:off x="0" y="1445860"/>
          <a:ext cx="9144000" cy="541214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06845"/>
                <a:gridCol w="1813685"/>
                <a:gridCol w="1662545"/>
                <a:gridCol w="1511405"/>
                <a:gridCol w="3249520"/>
              </a:tblGrid>
              <a:tr h="44403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Распределение населения по доходам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Источник данных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rgbClr val="ADD3F7"/>
                    </a:solidFill>
                  </a:tcPr>
                </a:tc>
              </a:tr>
              <a:tr h="527780">
                <a:tc>
                  <a:txBody>
                    <a:bodyPr/>
                    <a:lstStyle/>
                    <a:p>
                      <a:pPr marL="3556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№ группы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Месячные доходы, тыс. р.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Доля населения в группе, %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i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Средний доход в группе, тыс. р.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rowSpan="1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Россия в цифрах. 2013 : крат. стат. сб. М. : Федеральная служба государственной статистики, 2013 (с. 93, табл.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5.4;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 138,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табл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 7.9. URL: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gks.ru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free_doc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new_site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/population/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urov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/urov_11sub.htm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gks.ru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/free _doc/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new_site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/ perepis2010/croc/vol6pdf-m.html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44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 10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10,9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4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 20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18,6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4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 30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24,6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4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 40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35,0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4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 50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45,0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4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 70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9,5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4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 90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5,5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4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 150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6,7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125,0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4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до 250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4,2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255,0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4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св. 250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750,0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415925" y="1"/>
            <a:ext cx="8308975" cy="126876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Исходные данные для расчета показателей доступности жилья для населения Москвы в 2012г.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158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кспо">
  <a:themeElements>
    <a:clrScheme name="Экспо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Экспо">
      <a:majorFont>
        <a:latin typeface="Calibri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Экспо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Экспо.thmx</Template>
  <TotalTime>359</TotalTime>
  <Words>1213</Words>
  <Application>Microsoft Office PowerPoint</Application>
  <PresentationFormat>Экран (4:3)</PresentationFormat>
  <Paragraphs>157</Paragraphs>
  <Slides>13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Экспо</vt:lpstr>
      <vt:lpstr>Формула</vt:lpstr>
      <vt:lpstr>  Новая методика оценки доступности жилья: эскалация возможностей   </vt:lpstr>
      <vt:lpstr>Процесс формирования рынка доступного жилья </vt:lpstr>
      <vt:lpstr>Базовоя методика ХАБИТАТ ООН </vt:lpstr>
      <vt:lpstr>Программа «Жилище»</vt:lpstr>
      <vt:lpstr>Продолжая  путь к более точному определению Кд, нами была разработана новая методика расчета Кд, которая получила следующие направления совершенствования: </vt:lpstr>
      <vt:lpstr>Презентация PowerPoint</vt:lpstr>
      <vt:lpstr>Презентация PowerPoint</vt:lpstr>
      <vt:lpstr>Исходные данные для расчета показателей доступности жилья для населения Москвы в 2012г.</vt:lpstr>
      <vt:lpstr>Исходные данные для расчета показателей доступности жилья для населения Москвы в 2012г.</vt:lpstr>
      <vt:lpstr>Исходные данные для расчета показателей доступности жилья для населения Москвы в 2012г.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доступности жилья для москвичей по новой методике: от пессимизма к оптимизму</dc:title>
  <dc:creator>MePhobia</dc:creator>
  <cp:lastModifiedBy>Ирина</cp:lastModifiedBy>
  <cp:revision>50</cp:revision>
  <dcterms:created xsi:type="dcterms:W3CDTF">2014-08-12T08:12:22Z</dcterms:created>
  <dcterms:modified xsi:type="dcterms:W3CDTF">2014-09-16T10:41:47Z</dcterms:modified>
</cp:coreProperties>
</file>