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9" r:id="rId6"/>
    <p:sldId id="260" r:id="rId7"/>
    <p:sldId id="264" r:id="rId8"/>
    <p:sldId id="258" r:id="rId9"/>
    <p:sldId id="261" r:id="rId10"/>
    <p:sldId id="262" r:id="rId11"/>
    <p:sldId id="271" r:id="rId12"/>
    <p:sldId id="265" r:id="rId13"/>
    <p:sldId id="269" r:id="rId14"/>
    <p:sldId id="270" r:id="rId15"/>
    <p:sldId id="272" r:id="rId16"/>
    <p:sldId id="273" r:id="rId17"/>
    <p:sldId id="274" r:id="rId18"/>
    <p:sldId id="278" r:id="rId19"/>
    <p:sldId id="279" r:id="rId20"/>
    <p:sldId id="280" r:id="rId21"/>
    <p:sldId id="275" r:id="rId22"/>
    <p:sldId id="277" r:id="rId23"/>
    <p:sldId id="276" r:id="rId24"/>
    <p:sldId id="267" r:id="rId25"/>
    <p:sldId id="281" r:id="rId26"/>
    <p:sldId id="284" r:id="rId27"/>
    <p:sldId id="285" r:id="rId28"/>
    <p:sldId id="286" r:id="rId29"/>
    <p:sldId id="287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6" autoAdjust="0"/>
    <p:restoredTop sz="99667" autoAdjust="0"/>
  </p:normalViewPr>
  <p:slideViewPr>
    <p:cSldViewPr>
      <p:cViewPr varScale="1">
        <p:scale>
          <a:sx n="73" d="100"/>
          <a:sy n="73" d="100"/>
        </p:scale>
        <p:origin x="-878" y="-77"/>
      </p:cViewPr>
      <p:guideLst>
        <p:guide orient="horz" pos="12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-data\public_activity\&#1087;&#1088;&#1086;&#1077;&#1082;&#1090;&#1099;\&#1048;&#1078;&#1077;&#1074;&#1089;&#1082;\2016%20&#1078;&#1080;&#1083;&#1080;&#1097;&#1085;&#1072;&#1103;%20&#1087;&#1086;&#1083;&#1080;&#1090;&#1080;&#1082;&#1072;%20&#1048;&#1078;&#1077;&#1074;&#1089;&#1082;&#1072;\&#1044;&#1072;&#1085;&#1085;&#1099;&#1077;%20&#1087;&#1086;%20&#1078;&#1080;&#1083;&#1100;&#1102;%20&#1048;&#1078;&#1077;&#1074;&#1089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-data\public_activity\&#1087;&#1088;&#1086;&#1077;&#1082;&#1090;&#1099;\&#1059;&#1092;&#1072;\&#1078;&#1080;&#1083;&#1080;&#1097;&#1085;&#1072;&#1103;%20&#1087;&#1086;&#1083;&#1080;&#1090;&#1080;&#1082;&#1072;%202015\&#1084;&#1086;&#1080;%20&#1090;&#1077;&#1082;&#1089;&#1090;&#1099;\&#1044;&#1072;&#1085;&#1085;&#1099;&#1077;%20&#1087;&#1086;%20&#1078;&#1080;&#1083;&#1100;&#1102;%20&#1059;&#1092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-data\public_activity\&#1087;&#1088;&#1086;&#1077;&#1082;&#1090;&#1099;\&#1046;&#1080;&#1083;&#1080;&#1097;&#1085;&#1072;&#1103;%20&#1087;&#1086;&#1083;&#1080;&#1090;&#1080;&#1082;&#1072;\&#1080;&#1089;&#1093;&#1086;&#1076;&#1085;&#1099;&#1077;%20&#1076;&#1072;&#1085;&#1085;&#1099;&#1077;\Eburg\&#1044;&#1072;&#1085;&#1085;&#1099;&#1077;%20&#1087;&#1086;%20&#1078;&#1080;&#1083;&#1100;&#1102;%20&#1045;&#1082;&#1072;&#1090;&#1077;&#1088;&#1080;&#1085;&#1073;&#1091;&#1088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2.6255139982502198E-2"/>
                  <c:y val="0.14392388451443575"/>
                </c:manualLayout>
              </c:layout>
              <c:showVal val="1"/>
            </c:dLbl>
            <c:spPr>
              <a:solidFill>
                <a:schemeClr val="bg1"/>
              </a:solidFill>
            </c:spPr>
            <c:showVal val="1"/>
            <c:showLeaderLines val="1"/>
          </c:dLbls>
          <c:cat>
            <c:strRef>
              <c:f>'Ижевск жилье и население'!$C$19:$C$22</c:f>
              <c:strCache>
                <c:ptCount val="4"/>
                <c:pt idx="0">
                  <c:v>1 комн.</c:v>
                </c:pt>
                <c:pt idx="1">
                  <c:v>2 комн.</c:v>
                </c:pt>
                <c:pt idx="2">
                  <c:v>3 комн.</c:v>
                </c:pt>
                <c:pt idx="3">
                  <c:v>4 и более комн.</c:v>
                </c:pt>
              </c:strCache>
            </c:strRef>
          </c:cat>
          <c:val>
            <c:numRef>
              <c:f>'Ижевск жилье и население'!$G$19:$G$22</c:f>
              <c:numCache>
                <c:formatCode>0.0%</c:formatCode>
                <c:ptCount val="4"/>
                <c:pt idx="0">
                  <c:v>0.21407331366079646</c:v>
                </c:pt>
                <c:pt idx="1">
                  <c:v>0.40752076791078429</c:v>
                </c:pt>
                <c:pt idx="2">
                  <c:v>0.2793563368170644</c:v>
                </c:pt>
                <c:pt idx="3">
                  <c:v>9.9049581611355006E-2</c:v>
                </c:pt>
              </c:numCache>
            </c:numRef>
          </c:val>
        </c:ser>
        <c:dLbls/>
        <c:firstSliceAng val="0"/>
      </c:pieChart>
    </c:plotArea>
    <c:legend>
      <c:legendPos val="l"/>
      <c:layout>
        <c:manualLayout>
          <c:xMode val="edge"/>
          <c:yMode val="edge"/>
          <c:x val="0.25192172821389619"/>
          <c:y val="0.62776578165535069"/>
          <c:w val="0.23456802274715663"/>
          <c:h val="0.334868766404199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2.6255139982502194E-2"/>
                  <c:y val="0.14392388451443575"/>
                </c:manualLayout>
              </c:layout>
              <c:showVal val="1"/>
            </c:dLbl>
            <c:spPr>
              <a:solidFill>
                <a:schemeClr val="bg1"/>
              </a:solidFill>
            </c:spPr>
            <c:showVal val="1"/>
            <c:showLeaderLines val="1"/>
          </c:dLbls>
          <c:cat>
            <c:strRef>
              <c:f>'жилье и население'!$C$19:$C$22</c:f>
              <c:strCache>
                <c:ptCount val="4"/>
                <c:pt idx="0">
                  <c:v>1 комн.</c:v>
                </c:pt>
                <c:pt idx="1">
                  <c:v>2 комн.</c:v>
                </c:pt>
                <c:pt idx="2">
                  <c:v>3 комн.</c:v>
                </c:pt>
                <c:pt idx="3">
                  <c:v>4 и более комн.</c:v>
                </c:pt>
              </c:strCache>
            </c:strRef>
          </c:cat>
          <c:val>
            <c:numRef>
              <c:f>'жилье и население'!$G$19:$G$22</c:f>
              <c:numCache>
                <c:formatCode>0.0%</c:formatCode>
                <c:ptCount val="4"/>
                <c:pt idx="0">
                  <c:v>0.29854251404222359</c:v>
                </c:pt>
                <c:pt idx="1">
                  <c:v>0.38049143380346173</c:v>
                </c:pt>
                <c:pt idx="2">
                  <c:v>0.26782129839945074</c:v>
                </c:pt>
                <c:pt idx="3">
                  <c:v>5.3144753754864139E-2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3.3553173345733038E-2"/>
          <c:y val="0.66126945878999277"/>
          <c:w val="0.23456802274715663"/>
          <c:h val="0.334868766404199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2.6255139982502194E-2"/>
                  <c:y val="0.14392388451443575"/>
                </c:manualLayout>
              </c:layout>
              <c:showVal val="1"/>
            </c:dLbl>
            <c:spPr>
              <a:solidFill>
                <a:schemeClr val="bg1"/>
              </a:solidFill>
            </c:spPr>
            <c:showVal val="1"/>
            <c:showLeaderLines val="1"/>
          </c:dLbls>
          <c:cat>
            <c:strRef>
              <c:f>'Ебург жилье и население'!$C$21:$C$24</c:f>
              <c:strCache>
                <c:ptCount val="4"/>
                <c:pt idx="0">
                  <c:v>1 комн.</c:v>
                </c:pt>
                <c:pt idx="1">
                  <c:v>2 комн.</c:v>
                </c:pt>
                <c:pt idx="2">
                  <c:v>3 комн.</c:v>
                </c:pt>
                <c:pt idx="3">
                  <c:v>4 и более комн.</c:v>
                </c:pt>
              </c:strCache>
            </c:strRef>
          </c:cat>
          <c:val>
            <c:numRef>
              <c:f>'Ебург жилье и население'!$G$21:$G$24</c:f>
              <c:numCache>
                <c:formatCode>0.0%</c:formatCode>
                <c:ptCount val="4"/>
                <c:pt idx="0">
                  <c:v>0.24564127531349925</c:v>
                </c:pt>
                <c:pt idx="1">
                  <c:v>0.43958972064686774</c:v>
                </c:pt>
                <c:pt idx="2">
                  <c:v>0.2532599971051489</c:v>
                </c:pt>
                <c:pt idx="3">
                  <c:v>6.1509006934484266E-2</c:v>
                </c:pt>
              </c:numCache>
            </c:numRef>
          </c:val>
        </c:ser>
        <c:dLbls/>
        <c:firstSliceAng val="0"/>
      </c:pieChart>
    </c:plotArea>
    <c:legend>
      <c:legendPos val="l"/>
      <c:layout>
        <c:manualLayout>
          <c:xMode val="edge"/>
          <c:yMode val="edge"/>
          <c:x val="0.26635411341376947"/>
          <c:y val="0.65126136718109984"/>
          <c:w val="0.23456802274715663"/>
          <c:h val="0.334868766404199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9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6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83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41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80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2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721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83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405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58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13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314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46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99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232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1886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088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981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7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497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422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8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072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523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105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442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214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637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947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91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23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99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01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71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86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7196B-1A0A-48DB-A757-7EA8AAFB2367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FD69-5E03-4063-AF31-470200B09F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55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E4BA-FB6E-4AFF-B23E-A0A7C1DF5FD0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528F0-C349-4F76-AA24-9C7209BA9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07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D219-D16D-482D-87C3-D1991A71DD5C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9923-50C4-44A7-99BE-CD1F0A3B7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32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udmstat.gks.ru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dmstat.gks.ru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bashstat.gks.ru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lexfusion@rambler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Риски погони за квадратным </a:t>
            </a:r>
            <a:r>
              <a:rPr lang="ru-RU" b="1" dirty="0" smtClean="0"/>
              <a:t>метром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менять жилищную политику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1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Ижевск, население,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614" y="5481061"/>
            <a:ext cx="6929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Перепись 2010, </a:t>
            </a:r>
            <a:r>
              <a:rPr lang="en-US" sz="2000" dirty="0" smtClean="0">
                <a:hlinkClick r:id="rId2"/>
              </a:rPr>
              <a:t>udmstat.gks.ru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3175162"/>
              </p:ext>
            </p:extLst>
          </p:nvPr>
        </p:nvGraphicFramePr>
        <p:xfrm>
          <a:off x="2987824" y="2843246"/>
          <a:ext cx="5903967" cy="2441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777"/>
                <a:gridCol w="2093849"/>
                <a:gridCol w="1407341"/>
              </a:tblGrid>
              <a:tr h="697492">
                <a:tc>
                  <a:txBody>
                    <a:bodyPr/>
                    <a:lstStyle/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Число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домохозяйств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% к итогу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246032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100,0%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1 человек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60114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24,5%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2 </a:t>
                      </a:r>
                      <a:r>
                        <a:rPr lang="ru-RU" sz="2000" u="none" strike="noStrike" dirty="0" smtClean="0">
                          <a:effectLst/>
                        </a:rPr>
                        <a:t>человека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68032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3 </a:t>
                      </a:r>
                      <a:r>
                        <a:rPr lang="ru-RU" sz="2000" u="none" strike="noStrike" dirty="0" smtClean="0">
                          <a:effectLst/>
                        </a:rPr>
                        <a:t>человека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59258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24,1%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4 и более человек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58628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43508" y="1988840"/>
            <a:ext cx="8856984" cy="85440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ru-RU" sz="2000" b="1" dirty="0" smtClean="0"/>
              <a:t>Общая численность населения – </a:t>
            </a:r>
            <a:r>
              <a:rPr lang="ru-RU" sz="2000" b="1" dirty="0" smtClean="0">
                <a:solidFill>
                  <a:srgbClr val="FF0000"/>
                </a:solidFill>
              </a:rPr>
              <a:t>642024 </a:t>
            </a:r>
            <a:r>
              <a:rPr lang="ru-RU" sz="2000" b="1" dirty="0" smtClean="0"/>
              <a:t> человек</a:t>
            </a:r>
          </a:p>
          <a:p>
            <a:pPr marL="57150" indent="0">
              <a:buNone/>
            </a:pPr>
            <a:r>
              <a:rPr lang="ru-RU" sz="2000" b="1" dirty="0"/>
              <a:t>Средний размер </a:t>
            </a:r>
            <a:r>
              <a:rPr lang="ru-RU" sz="2000" b="1" dirty="0" smtClean="0"/>
              <a:t>домохозяйства – 2,6 </a:t>
            </a:r>
            <a:r>
              <a:rPr lang="ru-RU" sz="2000" b="1" dirty="0"/>
              <a:t>чел</a:t>
            </a:r>
            <a:r>
              <a:rPr lang="ru-RU" sz="2000" b="1" dirty="0" smtClean="0"/>
              <a:t>.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  <a:p>
            <a:pPr marL="57150" indent="0" algn="r">
              <a:buFont typeface="Arial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531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Ижевск, жилфонд,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8338139"/>
              </p:ext>
            </p:extLst>
          </p:nvPr>
        </p:nvGraphicFramePr>
        <p:xfrm>
          <a:off x="3078104" y="1954480"/>
          <a:ext cx="5886384" cy="4498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000"/>
                <a:gridCol w="1195950"/>
                <a:gridCol w="1431293"/>
                <a:gridCol w="1135141"/>
              </a:tblGrid>
              <a:tr h="597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тип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Площадь </a:t>
                      </a:r>
                      <a:r>
                        <a:rPr lang="ru-RU" sz="1500" b="1" u="none" strike="noStrike" dirty="0" err="1">
                          <a:effectLst/>
                        </a:rPr>
                        <a:t>тыс.кв.м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Кол-во домовладений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Средняя площадь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ИЖС </a:t>
                      </a:r>
                      <a:r>
                        <a:rPr lang="ru-RU" sz="1600" u="none" strike="noStrike" dirty="0" smtClean="0">
                          <a:effectLst/>
                        </a:rPr>
                        <a:t>, в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1791,6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25195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71,1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296,7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8755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33,9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398,2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7288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54,6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3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356,9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4497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79,4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4 и более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739,6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4655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158,9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квартирный фонд, в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11460,7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238794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48,0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9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1-комнатные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1432,7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47758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30,0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9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4513,2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100293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45,0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3-комнатные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4010,3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69250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57,9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4-комнатные и более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1504,5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21493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+mj-lt"/>
                        </a:rPr>
                        <a:t>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Общежития и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служебн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+mj-lt"/>
                        </a:rPr>
                        <a:t>120,2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+mj-lt"/>
                        </a:rPr>
                        <a:t>13372,5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263989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50,7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7799921"/>
              </p:ext>
            </p:extLst>
          </p:nvPr>
        </p:nvGraphicFramePr>
        <p:xfrm>
          <a:off x="-1188640" y="2021243"/>
          <a:ext cx="4692521" cy="291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567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Ижевск, баланс,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3508" y="4293096"/>
            <a:ext cx="8856984" cy="14401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buFont typeface="Arial" pitchFamily="34" charset="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«Избыток» </a:t>
            </a:r>
            <a:r>
              <a:rPr lang="ru-RU" sz="2000" b="1" dirty="0" smtClean="0"/>
              <a:t>квартир – 17957 (7,3%) </a:t>
            </a:r>
          </a:p>
          <a:p>
            <a:pPr marL="57150" indent="0" algn="r">
              <a:buFont typeface="Arial" pitchFamily="34" charset="0"/>
              <a:buNone/>
            </a:pPr>
            <a:r>
              <a:rPr lang="ru-RU" sz="2000" dirty="0" smtClean="0"/>
              <a:t>Только 45% больших семей обеспечены домовладениям </a:t>
            </a:r>
            <a:br>
              <a:rPr lang="ru-RU" sz="2000" dirty="0" smtClean="0"/>
            </a:br>
            <a:r>
              <a:rPr lang="ru-RU" sz="2000" dirty="0" smtClean="0"/>
              <a:t>соответствующего размера</a:t>
            </a:r>
          </a:p>
          <a:p>
            <a:pPr marL="57150" indent="0" algn="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«Дефицит» </a:t>
            </a:r>
            <a:r>
              <a:rPr lang="ru-RU" sz="2000" b="1" dirty="0" smtClean="0"/>
              <a:t>комнат из расчета 1 человек – 1 комната </a:t>
            </a:r>
            <a:r>
              <a:rPr lang="ru-RU" sz="2000" b="1" dirty="0"/>
              <a:t>– </a:t>
            </a:r>
            <a:r>
              <a:rPr lang="ru-RU" sz="2000" b="1" dirty="0" smtClean="0"/>
              <a:t>44516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3050628"/>
              </p:ext>
            </p:extLst>
          </p:nvPr>
        </p:nvGraphicFramePr>
        <p:xfrm>
          <a:off x="373065" y="1916832"/>
          <a:ext cx="8770935" cy="216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303"/>
                <a:gridCol w="792593"/>
                <a:gridCol w="1188888"/>
                <a:gridCol w="792680"/>
                <a:gridCol w="968832"/>
                <a:gridCol w="704605"/>
                <a:gridCol w="924692"/>
                <a:gridCol w="1098934"/>
                <a:gridCol w="1175408"/>
              </a:tblGrid>
              <a:tr h="284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домохозяйства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домовладения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</a:rPr>
                        <a:t>Излишек/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нехватка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198"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дома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квартиры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err="1">
                          <a:effectLst/>
                        </a:rPr>
                        <a:t>домовл</a:t>
                      </a:r>
                      <a:r>
                        <a:rPr lang="ru-RU" sz="1300" b="1" u="none" strike="noStrike" dirty="0">
                          <a:effectLst/>
                        </a:rPr>
                        <a:t>. %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</a:rPr>
                        <a:t>абсолютный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246032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25195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238794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263989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17957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7,3%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50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1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60114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1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8755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47758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56513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21,4%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-3601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-6,0%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2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68032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2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7288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100293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107581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40,8%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39549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58,1%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3 человек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59258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3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4497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69250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73747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27,9%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14489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24,5%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08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4 и более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58628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4 и более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4655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21493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26148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-32480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-55,4%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77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Уфа, население,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614" y="5481061"/>
            <a:ext cx="6929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Перепись 2010, </a:t>
            </a:r>
            <a:r>
              <a:rPr lang="en-US" sz="2000" dirty="0" smtClean="0">
                <a:hlinkClick r:id="rId2"/>
              </a:rPr>
              <a:t>bashstat.gks.ru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2252251"/>
              </p:ext>
            </p:extLst>
          </p:nvPr>
        </p:nvGraphicFramePr>
        <p:xfrm>
          <a:off x="2987824" y="2843246"/>
          <a:ext cx="5903967" cy="2441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777"/>
                <a:gridCol w="2093849"/>
                <a:gridCol w="1407341"/>
              </a:tblGrid>
              <a:tr h="697492">
                <a:tc>
                  <a:txBody>
                    <a:bodyPr/>
                    <a:lstStyle/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Число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домохозяйств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% к итогу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413626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r>
                        <a:rPr lang="ru-RU" sz="2000" u="none" strike="noStrike" dirty="0">
                          <a:effectLst/>
                        </a:rPr>
                        <a:t>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1 человек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23,1%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2 </a:t>
                      </a:r>
                      <a:r>
                        <a:rPr lang="ru-RU" sz="2000" u="none" strike="noStrike" dirty="0" smtClean="0">
                          <a:effectLst/>
                        </a:rPr>
                        <a:t>человека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110795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26,9%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3 </a:t>
                      </a:r>
                      <a:r>
                        <a:rPr lang="ru-RU" sz="2000" u="none" strike="noStrike" dirty="0" smtClean="0">
                          <a:effectLst/>
                        </a:rPr>
                        <a:t>человека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99734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24,1%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4 и более человек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107105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43508" y="1988840"/>
            <a:ext cx="8856984" cy="85440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ru-RU" sz="2000" b="1" dirty="0" smtClean="0"/>
              <a:t>Общая численность населения – </a:t>
            </a:r>
            <a:r>
              <a:rPr lang="ru-RU" sz="2000" b="1" dirty="0" smtClean="0">
                <a:solidFill>
                  <a:srgbClr val="FF0000"/>
                </a:solidFill>
              </a:rPr>
              <a:t>1115900 </a:t>
            </a:r>
            <a:r>
              <a:rPr lang="ru-RU" sz="2000" b="1" dirty="0" smtClean="0"/>
              <a:t> человек</a:t>
            </a:r>
          </a:p>
          <a:p>
            <a:pPr marL="57150" indent="0">
              <a:buNone/>
            </a:pPr>
            <a:r>
              <a:rPr lang="ru-RU" sz="2000" b="1" dirty="0"/>
              <a:t>Средний размер </a:t>
            </a:r>
            <a:r>
              <a:rPr lang="ru-RU" sz="2000" b="1" dirty="0" smtClean="0"/>
              <a:t>домохозяйства – 2,7 </a:t>
            </a:r>
            <a:r>
              <a:rPr lang="ru-RU" sz="2000" b="1" dirty="0"/>
              <a:t>чел</a:t>
            </a:r>
            <a:r>
              <a:rPr lang="ru-RU" sz="2000" b="1" dirty="0" smtClean="0"/>
              <a:t>.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  <a:p>
            <a:pPr marL="57150" indent="0" algn="r">
              <a:buFont typeface="Arial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3587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Уфа, жилфонд,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7321510"/>
              </p:ext>
            </p:extLst>
          </p:nvPr>
        </p:nvGraphicFramePr>
        <p:xfrm>
          <a:off x="3078104" y="1954480"/>
          <a:ext cx="5886384" cy="4498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000"/>
                <a:gridCol w="1195950"/>
                <a:gridCol w="1431293"/>
                <a:gridCol w="1135141"/>
              </a:tblGrid>
              <a:tr h="597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тип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Площадь </a:t>
                      </a:r>
                      <a:r>
                        <a:rPr lang="ru-RU" sz="1500" b="1" u="none" strike="noStrike" dirty="0" err="1">
                          <a:effectLst/>
                        </a:rPr>
                        <a:t>тыс.кв.м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Кол-во домовладений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Средняя площадь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ИЖС </a:t>
                      </a:r>
                      <a:r>
                        <a:rPr lang="ru-RU" sz="1600" u="none" strike="noStrike" dirty="0" smtClean="0">
                          <a:effectLst/>
                        </a:rPr>
                        <a:t>, в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3118,9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33435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93,28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267,4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38,91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60,36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3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8676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78,40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4 и более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10343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165,91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квартирный фонд, в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20943,2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420909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49,76</a:t>
                      </a:r>
                    </a:p>
                  </a:txBody>
                  <a:tcPr marL="0" marR="0" marT="0" marB="0" anchor="b"/>
                </a:tc>
              </a:tr>
              <a:tr h="29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1-комнатные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4122,7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128768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32,02</a:t>
                      </a:r>
                    </a:p>
                  </a:txBody>
                  <a:tcPr marL="0" marR="0" marT="0" marB="0" anchor="b"/>
                </a:tc>
              </a:tr>
              <a:tr h="29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7980,5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165331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48,27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3-комнатные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7523,3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113007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66,57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4-комнатные и более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1316,7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13803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95,39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Общежития и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служебн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536,8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24598,9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454344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54,14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4874927"/>
              </p:ext>
            </p:extLst>
          </p:nvPr>
        </p:nvGraphicFramePr>
        <p:xfrm>
          <a:off x="-180528" y="1988840"/>
          <a:ext cx="4920548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63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Уфа, баланс,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3508" y="4293096"/>
            <a:ext cx="8856984" cy="14401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buFont typeface="Arial" pitchFamily="34" charset="0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«Избыток» </a:t>
            </a:r>
            <a:r>
              <a:rPr lang="ru-RU" sz="2000" b="1" dirty="0" smtClean="0"/>
              <a:t>квартир – 40718 (9,8%) </a:t>
            </a:r>
          </a:p>
          <a:p>
            <a:pPr marL="57150" indent="0" algn="r">
              <a:buFont typeface="Arial" pitchFamily="34" charset="0"/>
              <a:buNone/>
            </a:pPr>
            <a:r>
              <a:rPr lang="ru-RU" sz="2000" dirty="0" smtClean="0"/>
              <a:t>Только 22,5% больших семей обеспечены домовладениям </a:t>
            </a:r>
            <a:br>
              <a:rPr lang="ru-RU" sz="2000" dirty="0" smtClean="0"/>
            </a:br>
            <a:r>
              <a:rPr lang="ru-RU" sz="2000" dirty="0" smtClean="0"/>
              <a:t>соответствующего размера</a:t>
            </a:r>
          </a:p>
          <a:p>
            <a:pPr algn="r" fontAlgn="b"/>
            <a:r>
              <a:rPr lang="ru-RU" sz="2000" b="1" dirty="0" smtClean="0">
                <a:solidFill>
                  <a:srgbClr val="FF0000"/>
                </a:solidFill>
              </a:rPr>
              <a:t>«Дефицит» </a:t>
            </a:r>
            <a:r>
              <a:rPr lang="ru-RU" sz="2000" b="1" dirty="0" smtClean="0"/>
              <a:t>комнат из расчета 1 человек – 1 комната </a:t>
            </a:r>
            <a:r>
              <a:rPr lang="ru-RU" sz="2000" b="1" dirty="0"/>
              <a:t>– 172878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4469954"/>
              </p:ext>
            </p:extLst>
          </p:nvPr>
        </p:nvGraphicFramePr>
        <p:xfrm>
          <a:off x="373065" y="1916832"/>
          <a:ext cx="8770935" cy="216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303"/>
                <a:gridCol w="792593"/>
                <a:gridCol w="1188888"/>
                <a:gridCol w="792680"/>
                <a:gridCol w="968832"/>
                <a:gridCol w="704605"/>
                <a:gridCol w="924692"/>
                <a:gridCol w="1098934"/>
                <a:gridCol w="1175408"/>
              </a:tblGrid>
              <a:tr h="284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домохозяйства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домовладения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</a:rPr>
                        <a:t>Излишек/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нехватка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198"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дома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квартиры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err="1">
                          <a:effectLst/>
                        </a:rPr>
                        <a:t>домовл</a:t>
                      </a:r>
                      <a:r>
                        <a:rPr lang="ru-RU" sz="1300" b="1" u="none" strike="noStrike" dirty="0">
                          <a:effectLst/>
                        </a:rPr>
                        <a:t>. %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</a:rPr>
                        <a:t>абсолютный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413626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420909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0" marR="0" marT="0" marB="0" anchor="ctr"/>
                </a:tc>
              </a:tr>
              <a:tr h="350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1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95993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1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41,3%</a:t>
                      </a: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2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110795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2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56,0%</a:t>
                      </a: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3 человек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99734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3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121683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22,0%</a:t>
                      </a:r>
                    </a:p>
                  </a:txBody>
                  <a:tcPr marL="0" marR="0" marT="0" marB="0" anchor="ctr"/>
                </a:tc>
              </a:tr>
              <a:tr h="308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4 и более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4 и более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-82959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-77,5%</a:t>
                      </a:r>
                      <a:endParaRPr lang="ru-RU" sz="1400" b="1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90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Екатеринбург, население,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614" y="5481061"/>
            <a:ext cx="8752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Перепись 2010, </a:t>
            </a:r>
            <a:r>
              <a:rPr lang="en-US" sz="2000" dirty="0" smtClean="0">
                <a:hlinkClick r:id="rId2"/>
              </a:rPr>
              <a:t>sverdl.gks.ru</a:t>
            </a:r>
            <a:r>
              <a:rPr lang="ru-RU" sz="2000" dirty="0" smtClean="0"/>
              <a:t>, *суммарно по городу и сельским НП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3269756"/>
              </p:ext>
            </p:extLst>
          </p:nvPr>
        </p:nvGraphicFramePr>
        <p:xfrm>
          <a:off x="2987824" y="2843246"/>
          <a:ext cx="5903967" cy="2441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2777"/>
                <a:gridCol w="2093849"/>
                <a:gridCol w="1407341"/>
              </a:tblGrid>
              <a:tr h="697492">
                <a:tc>
                  <a:txBody>
                    <a:bodyPr/>
                    <a:lstStyle/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Число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домохозяйств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% к итогу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effectLst/>
                        </a:rPr>
                        <a:t>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582682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1 человек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157863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27,1%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2 </a:t>
                      </a:r>
                      <a:r>
                        <a:rPr lang="ru-RU" sz="2000" u="none" strike="noStrike" dirty="0" smtClean="0">
                          <a:effectLst/>
                        </a:rPr>
                        <a:t>человека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173008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29,7%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3 </a:t>
                      </a:r>
                      <a:r>
                        <a:rPr lang="ru-RU" sz="2000" u="none" strike="noStrike" dirty="0" smtClean="0">
                          <a:effectLst/>
                        </a:rPr>
                        <a:t>человека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135918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23,3%</a:t>
                      </a:r>
                    </a:p>
                  </a:txBody>
                  <a:tcPr marL="0" marR="0" marT="0" marB="0" anchor="b"/>
                </a:tc>
              </a:tr>
              <a:tr h="3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4 и более человек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115894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19,9%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43508" y="1988840"/>
            <a:ext cx="8856984" cy="85440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ru-RU" sz="2000" b="1" dirty="0" smtClean="0"/>
              <a:t>Общая численность населения – </a:t>
            </a:r>
            <a:r>
              <a:rPr lang="ru-RU" sz="2000" b="1" dirty="0" smtClean="0">
                <a:solidFill>
                  <a:srgbClr val="FF0000"/>
                </a:solidFill>
              </a:rPr>
              <a:t>1461372 </a:t>
            </a:r>
            <a:r>
              <a:rPr lang="ru-RU" sz="2000" b="1" dirty="0" smtClean="0"/>
              <a:t> человек*</a:t>
            </a:r>
          </a:p>
          <a:p>
            <a:pPr marL="57150" indent="0">
              <a:buNone/>
            </a:pPr>
            <a:r>
              <a:rPr lang="ru-RU" sz="2000" b="1" dirty="0"/>
              <a:t>Средний размер </a:t>
            </a:r>
            <a:r>
              <a:rPr lang="ru-RU" sz="2000" b="1" dirty="0" smtClean="0"/>
              <a:t>домохозяйства – 2,5 </a:t>
            </a:r>
            <a:r>
              <a:rPr lang="ru-RU" sz="2000" b="1" dirty="0"/>
              <a:t>чел</a:t>
            </a:r>
            <a:r>
              <a:rPr lang="ru-RU" sz="2000" b="1" dirty="0" smtClean="0"/>
              <a:t>.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  <a:p>
            <a:pPr marL="57150" indent="0" algn="r">
              <a:buFont typeface="Arial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298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Екатеринбург, </a:t>
            </a:r>
            <a:r>
              <a:rPr lang="ru-RU" sz="4000" b="1" dirty="0" smtClean="0"/>
              <a:t>жилфонд,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630256"/>
              </p:ext>
            </p:extLst>
          </p:nvPr>
        </p:nvGraphicFramePr>
        <p:xfrm>
          <a:off x="3078104" y="1954480"/>
          <a:ext cx="5886384" cy="4498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000"/>
                <a:gridCol w="1195950"/>
                <a:gridCol w="1431293"/>
                <a:gridCol w="1135141"/>
              </a:tblGrid>
              <a:tr h="597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тип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Площадь </a:t>
                      </a:r>
                      <a:r>
                        <a:rPr lang="ru-RU" sz="1500" b="1" u="none" strike="noStrike" dirty="0" err="1">
                          <a:effectLst/>
                        </a:rPr>
                        <a:t>тыс.кв.м</a:t>
                      </a:r>
                      <a:r>
                        <a:rPr lang="ru-RU" sz="1500" b="1" u="none" strike="noStrike" dirty="0">
                          <a:effectLst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Кол-во домовладений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</a:rPr>
                        <a:t>Средняя площадь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ИЖС </a:t>
                      </a:r>
                      <a:r>
                        <a:rPr lang="ru-RU" sz="1600" u="none" strike="noStrike" dirty="0" smtClean="0">
                          <a:effectLst/>
                        </a:rPr>
                        <a:t>, в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2452,4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19822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123,7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1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91,2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34,7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50,5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3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401,7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72,3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4 и более комн.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1732,2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7133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242,8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квартирный фонд, в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т.ч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31716,7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588154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53,9</a:t>
                      </a:r>
                    </a:p>
                  </a:txBody>
                  <a:tcPr marL="0" marR="0" marT="0" marB="0" anchor="b"/>
                </a:tc>
              </a:tr>
              <a:tr h="29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1-комнатные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146715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36,4</a:t>
                      </a:r>
                    </a:p>
                  </a:txBody>
                  <a:tcPr marL="0" marR="0" marT="0" marB="0" anchor="b"/>
                </a:tc>
              </a:tr>
              <a:tr h="298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2-комнатные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13154,6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262757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50,1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3-комнатные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10432,5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148419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70,3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4-комнатные и более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2784,6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30263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92,0</a:t>
                      </a: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Общежития и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служебн</a:t>
                      </a:r>
                      <a:r>
                        <a:rPr lang="ru-RU" sz="1600" u="none" strike="noStrike" dirty="0" smtClean="0">
                          <a:effectLst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603,1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u="none" strike="noStrike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3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34851,2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607976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57,3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0592848"/>
              </p:ext>
            </p:extLst>
          </p:nvPr>
        </p:nvGraphicFramePr>
        <p:xfrm>
          <a:off x="-1332656" y="2060848"/>
          <a:ext cx="4974299" cy="298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988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Екатеринбург, </a:t>
            </a:r>
            <a:r>
              <a:rPr lang="ru-RU" sz="4000" b="1" dirty="0" smtClean="0"/>
              <a:t>баланс, </a:t>
            </a:r>
            <a:r>
              <a:rPr lang="ru-RU" sz="4000" dirty="0" smtClean="0"/>
              <a:t>1.01.2015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3508" y="4293096"/>
            <a:ext cx="8856984" cy="14401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«Избыток» </a:t>
            </a:r>
            <a:r>
              <a:rPr lang="ru-RU" sz="2000" b="1" dirty="0" smtClean="0"/>
              <a:t>квартир – </a:t>
            </a:r>
            <a:r>
              <a:rPr lang="ru-RU" sz="2000" b="1" dirty="0" smtClean="0">
                <a:solidFill>
                  <a:schemeClr val="dk1"/>
                </a:solidFill>
              </a:rPr>
              <a:t>25294</a:t>
            </a:r>
            <a:r>
              <a:rPr lang="ru-RU" sz="2000" b="1" dirty="0" smtClean="0"/>
              <a:t> (</a:t>
            </a:r>
            <a:r>
              <a:rPr lang="ru-RU" sz="2000" dirty="0" smtClean="0"/>
              <a:t>всего</a:t>
            </a:r>
            <a:r>
              <a:rPr lang="ru-RU" sz="2000" b="1" dirty="0" smtClean="0"/>
              <a:t> 4,3%) </a:t>
            </a:r>
          </a:p>
          <a:p>
            <a:pPr marL="57150" indent="0" algn="r">
              <a:buFont typeface="Arial" pitchFamily="34" charset="0"/>
              <a:buNone/>
            </a:pPr>
            <a:r>
              <a:rPr lang="ru-RU" sz="2000" dirty="0" smtClean="0"/>
              <a:t>Только 32,3% больших семей обеспечены домовладениям </a:t>
            </a:r>
            <a:br>
              <a:rPr lang="ru-RU" sz="2000" dirty="0" smtClean="0"/>
            </a:br>
            <a:r>
              <a:rPr lang="ru-RU" sz="2000" dirty="0" smtClean="0"/>
              <a:t>соответствующего размера</a:t>
            </a:r>
          </a:p>
          <a:p>
            <a:pPr algn="r" fontAlgn="b"/>
            <a:r>
              <a:rPr lang="ru-RU" sz="2000" b="1" dirty="0" smtClean="0">
                <a:solidFill>
                  <a:srgbClr val="FF0000"/>
                </a:solidFill>
              </a:rPr>
              <a:t>«Дефицит» </a:t>
            </a:r>
            <a:r>
              <a:rPr lang="ru-RU" sz="2000" b="1" dirty="0" smtClean="0"/>
              <a:t>комнат из расчета 1 человек – 1 комната </a:t>
            </a:r>
            <a:r>
              <a:rPr lang="ru-RU" sz="2000" b="1" dirty="0"/>
              <a:t>– 165996</a:t>
            </a:r>
            <a:endParaRPr lang="ru-RU" sz="2000" b="1" dirty="0">
              <a:solidFill>
                <a:srgbClr val="FF0000"/>
              </a:solidFill>
              <a:latin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3618397"/>
              </p:ext>
            </p:extLst>
          </p:nvPr>
        </p:nvGraphicFramePr>
        <p:xfrm>
          <a:off x="373065" y="1916832"/>
          <a:ext cx="8770935" cy="216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303"/>
                <a:gridCol w="792593"/>
                <a:gridCol w="1188888"/>
                <a:gridCol w="792680"/>
                <a:gridCol w="968832"/>
                <a:gridCol w="704605"/>
                <a:gridCol w="924692"/>
                <a:gridCol w="1098934"/>
                <a:gridCol w="1175408"/>
              </a:tblGrid>
              <a:tr h="284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домохозяйства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домовладения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effectLst/>
                        </a:rPr>
                        <a:t>Излишек/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нехватка</a:t>
                      </a:r>
                      <a:endParaRPr lang="ru-RU" sz="13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198"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дома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квартиры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err="1">
                          <a:effectLst/>
                        </a:rPr>
                        <a:t>домовл</a:t>
                      </a:r>
                      <a:r>
                        <a:rPr lang="ru-RU" sz="1300" b="1" u="none" strike="noStrike" dirty="0">
                          <a:effectLst/>
                        </a:rPr>
                        <a:t>. %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effectLst/>
                        </a:rPr>
                        <a:t>абсолютный </a:t>
                      </a:r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607976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0" marR="0" marT="0" marB="0" anchor="ctr"/>
                </a:tc>
              </a:tr>
              <a:tr h="350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1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157863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1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-5,4%</a:t>
                      </a: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2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2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262757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94252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54,5%</a:t>
                      </a:r>
                    </a:p>
                  </a:txBody>
                  <a:tcPr marL="0" marR="0" marT="0" marB="0" anchor="ctr"/>
                </a:tc>
              </a:tr>
              <a:tr h="3175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3 человек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3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153976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0" marR="0" marT="0" marB="0" anchor="ctr"/>
                </a:tc>
              </a:tr>
              <a:tr h="308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4 и более чел.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115894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4 и более комн.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-78498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-67,7%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Специфика городов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Ижевск</a:t>
            </a:r>
            <a:r>
              <a:rPr lang="ru-RU" sz="2400" dirty="0" smtClean="0"/>
              <a:t> – миграционный прирост едва компенсирует естественную убыль, региональный резерв миграции почти исчерпан, очень маленький размер квартир;</a:t>
            </a:r>
            <a:endParaRPr lang="ru-RU" sz="2400" dirty="0"/>
          </a:p>
          <a:p>
            <a:r>
              <a:rPr lang="ru-RU" sz="2400" b="1" dirty="0" smtClean="0"/>
              <a:t>Уфа</a:t>
            </a:r>
            <a:r>
              <a:rPr lang="ru-RU" sz="2400" dirty="0" smtClean="0"/>
              <a:t> - </a:t>
            </a:r>
            <a:r>
              <a:rPr lang="ru-RU" sz="2400" dirty="0"/>
              <a:t>миграционный прирост </a:t>
            </a:r>
            <a:r>
              <a:rPr lang="ru-RU" sz="2400" dirty="0" smtClean="0"/>
              <a:t>превышает естественную </a:t>
            </a:r>
            <a:r>
              <a:rPr lang="ru-RU" sz="2400" dirty="0"/>
              <a:t>убыль</a:t>
            </a:r>
            <a:r>
              <a:rPr lang="ru-RU" sz="2400" dirty="0" smtClean="0"/>
              <a:t>, 33% сельского населения – значительный ресурс миграции, в городе очень давно нет коммуналок;</a:t>
            </a:r>
            <a:endParaRPr lang="ru-RU" sz="2400" dirty="0"/>
          </a:p>
          <a:p>
            <a:r>
              <a:rPr lang="ru-RU" sz="2400" b="1" dirty="0" smtClean="0"/>
              <a:t>Екатеринбург</a:t>
            </a:r>
            <a:r>
              <a:rPr lang="ru-RU" sz="2400" dirty="0" smtClean="0"/>
              <a:t> – ресурс миграции со всего уральского региона, прежде всего в возрасте 18-25 лет, низкая доля </a:t>
            </a:r>
            <a:br>
              <a:rPr lang="ru-RU" sz="2400" dirty="0" smtClean="0"/>
            </a:br>
            <a:r>
              <a:rPr lang="ru-RU" sz="2400" dirty="0" smtClean="0"/>
              <a:t>1-комнатных квартир отчасти компенсируется апартаментами (нет статистики).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9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Тенденции в жилищном строительстве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Под влиянием тезиса о нехватки жилья в России и необходимостью все большего ежегодного ввода жилья (в настоящее время называется целевая цифра в 100 миллионов </a:t>
            </a:r>
            <a:r>
              <a:rPr lang="ru-RU" sz="2800" dirty="0" err="1" smtClean="0"/>
              <a:t>кв.м</a:t>
            </a:r>
            <a:r>
              <a:rPr lang="ru-RU" sz="2800" dirty="0" smtClean="0"/>
              <a:t>. </a:t>
            </a:r>
            <a:r>
              <a:rPr lang="ru-RU" sz="2800" dirty="0"/>
              <a:t>в год) в жилищном строительстве сложились тенденции, которые уже в ближайшем в будущем вызовут диспропорции в предложении жилья для населения относительно реальной потребности для целей проживания.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55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Жилищная проблема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Жилищная проблема </a:t>
            </a:r>
            <a:r>
              <a:rPr lang="ru-RU" sz="2400" dirty="0" smtClean="0"/>
              <a:t>– не в нехватке квадратных метров, а в нехватке квартир, адекватных размерности семей;</a:t>
            </a:r>
            <a:endParaRPr lang="ru-RU" sz="2400" dirty="0"/>
          </a:p>
          <a:p>
            <a:r>
              <a:rPr lang="ru-RU" sz="2400" b="1" dirty="0" smtClean="0"/>
              <a:t>Нехватка жилья</a:t>
            </a:r>
            <a:r>
              <a:rPr lang="ru-RU" sz="2400" dirty="0" smtClean="0"/>
              <a:t> – прежде всего нехватка больших квартир и домов/</a:t>
            </a:r>
            <a:r>
              <a:rPr lang="ru-RU" sz="2400" dirty="0" err="1" smtClean="0"/>
              <a:t>таунхаусов</a:t>
            </a:r>
            <a:r>
              <a:rPr lang="ru-RU" sz="2400" dirty="0" smtClean="0"/>
              <a:t>. При этом специфика городов незначительно влияет на проблему;</a:t>
            </a:r>
            <a:endParaRPr lang="ru-RU" sz="2400" dirty="0"/>
          </a:p>
          <a:p>
            <a:r>
              <a:rPr lang="ru-RU" sz="2400" dirty="0"/>
              <a:t>Учет </a:t>
            </a:r>
            <a:r>
              <a:rPr lang="ru-RU" sz="2400" dirty="0" smtClean="0"/>
              <a:t>«нежилых форматов» (апартаменты, общежития, дачи, специальное жилье) может добавить 10-15% к общему количеству жилых единиц;</a:t>
            </a:r>
          </a:p>
          <a:p>
            <a:r>
              <a:rPr lang="ru-RU" sz="2400" dirty="0" smtClean="0"/>
              <a:t>Необходимо прекратить измерять жилье в квадратных метрах.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289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Что будет востребовано </a:t>
            </a:r>
            <a:br>
              <a:rPr lang="ru-RU" sz="3600" b="1" dirty="0" smtClean="0"/>
            </a:br>
            <a:r>
              <a:rPr lang="ru-RU" sz="3600" b="1" dirty="0" smtClean="0"/>
              <a:t>в 2025 году</a:t>
            </a:r>
            <a:endParaRPr lang="ru-RU" sz="36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Жилищная проблема </a:t>
            </a:r>
            <a:r>
              <a:rPr lang="ru-RU" sz="3600" b="1" dirty="0" smtClean="0"/>
              <a:t>- как решать?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8710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Новая жилищная политика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Модель потребности в жилье без учета платежеспособного спроса:</a:t>
            </a:r>
          </a:p>
          <a:p>
            <a:r>
              <a:rPr lang="ru-RU" dirty="0" smtClean="0"/>
              <a:t>Прогноз по возрастным группам</a:t>
            </a:r>
          </a:p>
          <a:p>
            <a:r>
              <a:rPr lang="ru-RU" dirty="0" smtClean="0"/>
              <a:t>Семейное положение</a:t>
            </a:r>
          </a:p>
          <a:p>
            <a:r>
              <a:rPr lang="ru-RU" dirty="0" smtClean="0"/>
              <a:t>Структура жилья внутри возрастной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96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Новая жилищная политика </a:t>
            </a:r>
            <a:r>
              <a:rPr lang="ru-RU" sz="4000" dirty="0" smtClean="0"/>
              <a:t>(Ижевск)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113"/>
            <a:ext cx="3682752" cy="42100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Прогноз по возрастным группам</a:t>
            </a:r>
          </a:p>
          <a:p>
            <a:pPr marL="0" indent="0">
              <a:buNone/>
            </a:pPr>
            <a:r>
              <a:rPr lang="ru-RU" dirty="0" smtClean="0"/>
              <a:t>Численность населения 2025 – 650 тыс. чел.</a:t>
            </a:r>
          </a:p>
          <a:p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201493"/>
              </p:ext>
            </p:extLst>
          </p:nvPr>
        </p:nvGraphicFramePr>
        <p:xfrm>
          <a:off x="4716016" y="1916113"/>
          <a:ext cx="3953308" cy="4817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079"/>
                <a:gridCol w="1185242"/>
                <a:gridCol w="1158987"/>
              </a:tblGrid>
              <a:tr h="2608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прогноз по возрастным группам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модель семьи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возрастная группа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население 2025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Младенец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0-4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38600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Ребенок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5--9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43192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Подросток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10-14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42349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Подросток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15-19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36649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Молодежь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20-24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35098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Молодая семья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25-30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33911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Молодая семья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30-34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46824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Крепкая семья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35-39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60382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Крепкая семья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40-44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54486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Крепкая семья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45-49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46475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Крепкая семья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50-54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39831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Пожить для себя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55-59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32416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Пожить для себя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60-64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37574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Пожить для себя 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65-69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36171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Пенсия и старость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70-74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28503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Пенсия и старость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75-79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17048</a:t>
                      </a:r>
                    </a:p>
                  </a:txBody>
                  <a:tcPr marL="0" marR="0" marT="0" marB="0" anchor="b"/>
                </a:tc>
              </a:tr>
              <a:tr h="263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Пенсия и старость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80+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20852</a:t>
                      </a:r>
                    </a:p>
                  </a:txBody>
                  <a:tcPr marL="0" marR="0" marT="0" marB="0" anchor="b"/>
                </a:tc>
              </a:tr>
              <a:tr h="2366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650362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86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Новая жилищная политика </a:t>
            </a:r>
            <a:r>
              <a:rPr lang="ru-RU" sz="4000" dirty="0" smtClean="0"/>
              <a:t>(Ижевск)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16113"/>
            <a:ext cx="3682752" cy="42100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Семейное положение</a:t>
            </a:r>
          </a:p>
          <a:p>
            <a:r>
              <a:rPr lang="ru-RU" sz="2400" dirty="0" smtClean="0"/>
              <a:t>Одиночка</a:t>
            </a:r>
          </a:p>
          <a:p>
            <a:r>
              <a:rPr lang="ru-RU" sz="2400" dirty="0" smtClean="0"/>
              <a:t>Вдвоем</a:t>
            </a:r>
          </a:p>
          <a:p>
            <a:r>
              <a:rPr lang="ru-RU" sz="2400" dirty="0" smtClean="0"/>
              <a:t>Живет в семье (отдельные лица, не составляющие семейную ячейку)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0686253"/>
              </p:ext>
            </p:extLst>
          </p:nvPr>
        </p:nvGraphicFramePr>
        <p:xfrm>
          <a:off x="3995936" y="1916113"/>
          <a:ext cx="4714714" cy="4817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5242"/>
                <a:gridCol w="933941"/>
                <a:gridCol w="840172"/>
                <a:gridCol w="825169"/>
                <a:gridCol w="930190"/>
              </a:tblGrid>
              <a:tr h="260821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доля в группе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 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0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возрастная группа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одиночки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живут в семье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живут вдвоем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семей в группе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0-4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</a:rPr>
                        <a:t>5--9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10-14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15-19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5497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20-24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22814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25-30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20347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30-34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28095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35-39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33210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40-44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32692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45-49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27885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50-54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23898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55-59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19450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60-64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22545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65-69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19894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70-74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17102</a:t>
                      </a:r>
                    </a:p>
                  </a:txBody>
                  <a:tcPr marL="0" marR="0" marT="0" marB="0" anchor="b"/>
                </a:tc>
              </a:tr>
              <a:tr h="225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75-79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10229</a:t>
                      </a:r>
                    </a:p>
                  </a:txBody>
                  <a:tcPr marL="0" marR="0" marT="0" marB="0" anchor="b"/>
                </a:tc>
              </a:tr>
              <a:tr h="263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</a:rPr>
                        <a:t>80+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12511</a:t>
                      </a:r>
                    </a:p>
                  </a:txBody>
                  <a:tcPr marL="0" marR="0" marT="0" marB="0" anchor="b"/>
                </a:tc>
              </a:tr>
              <a:tr h="236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квартир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296167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2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Новая жилищная политика </a:t>
            </a:r>
            <a:r>
              <a:rPr lang="ru-RU" sz="4000" dirty="0" smtClean="0"/>
              <a:t>(Ижевск)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16113"/>
            <a:ext cx="3682752" cy="42100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Типы жилья</a:t>
            </a:r>
          </a:p>
          <a:p>
            <a:r>
              <a:rPr lang="ru-RU" sz="2000" dirty="0" smtClean="0"/>
              <a:t>ИЖС</a:t>
            </a:r>
          </a:p>
          <a:p>
            <a:r>
              <a:rPr lang="ru-RU" sz="2000" dirty="0" err="1" smtClean="0"/>
              <a:t>Таунхаус</a:t>
            </a:r>
            <a:endParaRPr lang="ru-RU" sz="2000" dirty="0" smtClean="0"/>
          </a:p>
          <a:p>
            <a:r>
              <a:rPr lang="ru-RU" sz="2000" dirty="0" smtClean="0"/>
              <a:t>Студия/</a:t>
            </a:r>
            <a:r>
              <a:rPr lang="ru-RU" sz="2000" dirty="0" err="1" smtClean="0"/>
              <a:t>апарт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1-комнатная</a:t>
            </a:r>
          </a:p>
          <a:p>
            <a:r>
              <a:rPr lang="ru-RU" sz="2000" dirty="0" smtClean="0"/>
              <a:t>2-комнатная</a:t>
            </a:r>
          </a:p>
          <a:p>
            <a:r>
              <a:rPr lang="ru-RU" sz="2000" dirty="0" smtClean="0"/>
              <a:t>3-комнатная</a:t>
            </a:r>
          </a:p>
          <a:p>
            <a:r>
              <a:rPr lang="ru-RU" sz="2000" dirty="0" smtClean="0"/>
              <a:t>4-комнатная </a:t>
            </a:r>
            <a:r>
              <a:rPr lang="en-US" sz="2000" dirty="0" smtClean="0"/>
              <a:t>&gt;</a:t>
            </a:r>
          </a:p>
          <a:p>
            <a:r>
              <a:rPr lang="ru-RU" sz="2000" dirty="0" err="1" smtClean="0"/>
              <a:t>спецфонд</a:t>
            </a:r>
            <a:endParaRPr lang="ru-RU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7104620"/>
              </p:ext>
            </p:extLst>
          </p:nvPr>
        </p:nvGraphicFramePr>
        <p:xfrm>
          <a:off x="2521223" y="1916113"/>
          <a:ext cx="6622777" cy="4393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00"/>
                <a:gridCol w="684000"/>
                <a:gridCol w="633780"/>
                <a:gridCol w="646983"/>
                <a:gridCol w="607373"/>
                <a:gridCol w="673390"/>
                <a:gridCol w="673390"/>
                <a:gridCol w="686595"/>
                <a:gridCol w="623876"/>
                <a:gridCol w="673390"/>
              </a:tblGrid>
              <a:tr h="363446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ИЖС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таунхаус/ дуплекс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апартаменты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1-комнатные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err="1" smtClean="0">
                          <a:effectLst/>
                        </a:rPr>
                        <a:t>Возрастн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</a:t>
                      </a:r>
                      <a:r>
                        <a:rPr lang="ru-RU" sz="1200" b="1" u="none" strike="noStrike" dirty="0">
                          <a:effectLst/>
                        </a:rPr>
                        <a:t>группа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семей в группе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доля в фонде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жилые единицы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доля в фонде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жилые единицы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доля в фонде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жилые единицы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доля в фонде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жилые единицы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0-4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5--9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10-14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15-19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2199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20-24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9126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25-30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6104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30-34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5619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35-39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1661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40-44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3269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45-49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27885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2789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50-54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2390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55-59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2917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60-64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3382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65-69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3979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70-74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3420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75-79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1534</a:t>
                      </a:r>
                    </a:p>
                  </a:txBody>
                  <a:tcPr marL="0" marR="0" marT="0" marB="0" anchor="b"/>
                </a:tc>
              </a:tr>
              <a:tr h="198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80+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1877</a:t>
                      </a:r>
                    </a:p>
                  </a:txBody>
                  <a:tcPr marL="0" marR="0" marT="0" marB="0" anchor="b"/>
                </a:tc>
              </a:tr>
              <a:tr h="208243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296167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37226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16030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50265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23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Новая жилищная политика </a:t>
            </a:r>
            <a:r>
              <a:rPr lang="ru-RU" sz="4000" dirty="0" smtClean="0"/>
              <a:t>(Ижевск)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1916113"/>
            <a:ext cx="6707088" cy="4210050"/>
          </a:xfrm>
        </p:spPr>
        <p:txBody>
          <a:bodyPr/>
          <a:lstStyle/>
          <a:p>
            <a:r>
              <a:rPr lang="ru-RU" sz="2400" dirty="0"/>
              <a:t>Количество домохозяйств – 296 тысяч – на 50 тыс. больше чем сейчас</a:t>
            </a:r>
          </a:p>
          <a:p>
            <a:r>
              <a:rPr lang="ru-RU" sz="2400" dirty="0"/>
              <a:t>Средний размер семьи – 2,2 чел а не 2,6</a:t>
            </a:r>
          </a:p>
          <a:p>
            <a:r>
              <a:rPr lang="ru-RU" sz="2400" dirty="0"/>
              <a:t>Не хватает 33 тыс. жилых ячеек, но это совсем другие домовладения: </a:t>
            </a:r>
          </a:p>
          <a:p>
            <a:pPr lvl="1"/>
            <a:r>
              <a:rPr lang="ru-RU" sz="2000" b="1" dirty="0"/>
              <a:t>Нехватка</a:t>
            </a:r>
            <a:r>
              <a:rPr lang="ru-RU" sz="2000" dirty="0"/>
              <a:t> 1-комнатных квартир и студий – 18 тыс. </a:t>
            </a:r>
            <a:r>
              <a:rPr lang="ru-RU" sz="2000" b="1" dirty="0" smtClean="0"/>
              <a:t>Избыток </a:t>
            </a:r>
            <a:r>
              <a:rPr lang="ru-RU" sz="2000" dirty="0"/>
              <a:t>2 и 3-комнатных квартир – около 43 тыс.</a:t>
            </a:r>
          </a:p>
          <a:p>
            <a:pPr lvl="1"/>
            <a:r>
              <a:rPr lang="ru-RU" sz="2000" b="1" dirty="0"/>
              <a:t>Нехватка</a:t>
            </a:r>
            <a:r>
              <a:rPr lang="ru-RU" sz="2000" dirty="0"/>
              <a:t> больших квартир, </a:t>
            </a:r>
            <a:r>
              <a:rPr lang="ru-RU" sz="2000" dirty="0" err="1"/>
              <a:t>таунхаусов</a:t>
            </a:r>
            <a:r>
              <a:rPr lang="ru-RU" sz="2000" dirty="0"/>
              <a:t> и индивидуальных домов – 48,5 тыс.</a:t>
            </a:r>
          </a:p>
          <a:p>
            <a:pPr lvl="1"/>
            <a:r>
              <a:rPr lang="ru-RU" sz="2000" b="1" dirty="0"/>
              <a:t>Нехватка</a:t>
            </a:r>
            <a:r>
              <a:rPr lang="ru-RU" sz="2000" dirty="0"/>
              <a:t> специализированного фонда – 8,7 тыс.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180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2025 год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Новая жилищная политика </a:t>
            </a:r>
            <a:r>
              <a:rPr lang="ru-RU" sz="4000" dirty="0" smtClean="0"/>
              <a:t>(Ижевск)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1916113"/>
            <a:ext cx="6707088" cy="4210050"/>
          </a:xfrm>
        </p:spPr>
        <p:txBody>
          <a:bodyPr/>
          <a:lstStyle/>
          <a:p>
            <a:pPr defTabSz="5022850">
              <a:tabLst>
                <a:tab pos="4305300" algn="l"/>
              </a:tabLst>
            </a:pPr>
            <a:r>
              <a:rPr lang="ru-RU" sz="2400" dirty="0"/>
              <a:t>Общая </a:t>
            </a:r>
            <a:r>
              <a:rPr lang="ru-RU" sz="2400" dirty="0" smtClean="0"/>
              <a:t>потребность </a:t>
            </a:r>
            <a:r>
              <a:rPr lang="ru-RU" sz="2400" smtClean="0"/>
              <a:t>в площади </a:t>
            </a:r>
            <a:r>
              <a:rPr lang="ru-RU" sz="2400" dirty="0"/>
              <a:t>жилья на расчетное население 650 тыс. жителей при </a:t>
            </a:r>
            <a:r>
              <a:rPr lang="ru-RU" sz="2400" dirty="0" smtClean="0"/>
              <a:t>целевой жилищной </a:t>
            </a:r>
            <a:r>
              <a:rPr lang="ru-RU" sz="2400" dirty="0"/>
              <a:t>обеспеченности </a:t>
            </a:r>
            <a:r>
              <a:rPr lang="ru-RU" sz="2400" dirty="0" smtClean="0"/>
              <a:t>30 </a:t>
            </a:r>
            <a:r>
              <a:rPr lang="ru-RU" sz="2400" dirty="0" err="1" smtClean="0"/>
              <a:t>кв.м</a:t>
            </a:r>
            <a:r>
              <a:rPr lang="ru-RU" sz="2400" dirty="0" smtClean="0"/>
              <a:t>.</a:t>
            </a:r>
            <a:r>
              <a:rPr lang="ru-RU" sz="2400" dirty="0"/>
              <a:t>	– </a:t>
            </a:r>
            <a:r>
              <a:rPr lang="ru-RU" sz="2400" b="1" dirty="0"/>
              <a:t>19,5 млн </a:t>
            </a:r>
            <a:r>
              <a:rPr lang="ru-RU" sz="2400" b="1" dirty="0" err="1"/>
              <a:t>кв.м</a:t>
            </a:r>
            <a:r>
              <a:rPr lang="ru-RU" sz="2400" b="1" dirty="0"/>
              <a:t>.</a:t>
            </a:r>
          </a:p>
          <a:p>
            <a:pPr defTabSz="5022850">
              <a:tabLst>
                <a:tab pos="4298950" algn="l"/>
              </a:tabLst>
            </a:pPr>
            <a:r>
              <a:rPr lang="ru-RU" sz="2400" dirty="0"/>
              <a:t>Необходимо построить </a:t>
            </a:r>
            <a:r>
              <a:rPr lang="ru-RU" sz="2400" b="1" dirty="0"/>
              <a:t>6,2 млн </a:t>
            </a:r>
            <a:r>
              <a:rPr lang="ru-RU" sz="2400" b="1" dirty="0" err="1"/>
              <a:t>кв.м</a:t>
            </a:r>
            <a:r>
              <a:rPr lang="ru-RU" sz="2400" b="1" dirty="0"/>
              <a:t>.</a:t>
            </a:r>
          </a:p>
          <a:p>
            <a:pPr defTabSz="5022850">
              <a:tabLst>
                <a:tab pos="4298950" algn="l"/>
              </a:tabLst>
            </a:pPr>
            <a:r>
              <a:rPr lang="ru-RU" sz="2400" dirty="0"/>
              <a:t>Из них только 700 тыс. </a:t>
            </a:r>
            <a:r>
              <a:rPr lang="ru-RU" sz="2400" dirty="0" err="1"/>
              <a:t>кв.м</a:t>
            </a:r>
            <a:r>
              <a:rPr lang="ru-RU" sz="2400" dirty="0"/>
              <a:t>. – квартиры/студии малого формата – остальное – многокомнатное жилье средней площадью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80-100 </a:t>
            </a:r>
            <a:r>
              <a:rPr lang="ru-RU" sz="2400" dirty="0" err="1"/>
              <a:t>кв.м</a:t>
            </a:r>
            <a:r>
              <a:rPr lang="ru-RU" sz="2400" dirty="0"/>
              <a:t>.</a:t>
            </a:r>
          </a:p>
          <a:p>
            <a:endParaRPr lang="ru-RU" sz="2400" b="1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180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2025 год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5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asha\Рабочий стол\яр_презентация\а3_облож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84" b="4258"/>
          <a:stretch/>
        </p:blipFill>
        <p:spPr bwMode="auto">
          <a:xfrm>
            <a:off x="0" y="3413348"/>
            <a:ext cx="91440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648" y="1484784"/>
            <a:ext cx="9144000" cy="29845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ln/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en-US" sz="4000" b="1" dirty="0">
              <a:ln/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alexfusion@rambler.ru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916-189-8238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67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Тенденции в жилищном строительстве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137323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Увеличение доли многоквартирного жилья в общем вводе, снижение доли ИЖС и блокированных домов. Например в МО доля ввода ИЖС – около 17% </a:t>
            </a:r>
          </a:p>
          <a:p>
            <a:pPr lvl="0"/>
            <a:r>
              <a:rPr lang="ru-RU" sz="2400" dirty="0"/>
              <a:t>Уменьшение среднего размера вводимых квартир</a:t>
            </a:r>
          </a:p>
          <a:p>
            <a:pPr lvl="0"/>
            <a:r>
              <a:rPr lang="ru-RU" sz="2400" dirty="0"/>
              <a:t>Заметная доля в общем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вводе </a:t>
            </a:r>
            <a:r>
              <a:rPr lang="ru-RU" sz="2400" dirty="0"/>
              <a:t>однокомнатных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квартир </a:t>
            </a:r>
            <a:r>
              <a:rPr lang="ru-RU" sz="2400" dirty="0"/>
              <a:t>и малоразмерных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студий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630338"/>
            <a:ext cx="4350772" cy="261509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-372020" y="5805264"/>
            <a:ext cx="4536504" cy="4230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r">
              <a:buNone/>
            </a:pPr>
            <a:r>
              <a:rPr lang="ru-RU" sz="2000" dirty="0" smtClean="0"/>
              <a:t>По данным сайта </a:t>
            </a:r>
            <a:r>
              <a:rPr lang="en-US" sz="2000" dirty="0" smtClean="0"/>
              <a:t>www.rcmm.ru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373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Тенденции в жилищном строительстве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Данные тенденции усиливаются в ситуации кризиса – размер квартир уменьшается с целью снижения ее цены, доля ИЖС в общем вводе падает. Особенно ярко выражены </a:t>
            </a:r>
            <a:r>
              <a:rPr lang="ru-RU" sz="2800" dirty="0" smtClean="0"/>
              <a:t>эти тенденции </a:t>
            </a:r>
            <a:r>
              <a:rPr lang="ru-RU" sz="2800" dirty="0"/>
              <a:t>в крупных городах, приблизившихся к рекордным годовым показателям по вводу жилья и </a:t>
            </a:r>
            <a:r>
              <a:rPr lang="ru-RU" sz="2800" dirty="0" smtClean="0"/>
              <a:t>достигших </a:t>
            </a:r>
            <a:r>
              <a:rPr lang="ru-RU" sz="2800" dirty="0"/>
              <a:t>(или </a:t>
            </a:r>
            <a:r>
              <a:rPr lang="ru-RU" sz="2800" dirty="0" smtClean="0"/>
              <a:t>превысивших</a:t>
            </a:r>
            <a:r>
              <a:rPr lang="ru-RU" sz="2800" dirty="0"/>
              <a:t>) </a:t>
            </a:r>
            <a:r>
              <a:rPr lang="ru-RU" sz="2800" dirty="0" smtClean="0"/>
              <a:t>целевой </a:t>
            </a:r>
            <a:r>
              <a:rPr lang="ru-RU" sz="2800" dirty="0"/>
              <a:t>показатель по вводу 1 </a:t>
            </a:r>
            <a:r>
              <a:rPr lang="ru-RU" sz="2800" dirty="0" err="1"/>
              <a:t>кв.м</a:t>
            </a:r>
            <a:r>
              <a:rPr lang="ru-RU" sz="2800" dirty="0"/>
              <a:t>. жилья на жителя в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26650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Несоответствие структуры жилья и потребности семей</a:t>
            </a:r>
            <a:endParaRPr lang="ru-RU" sz="3600" b="1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Жилищная проблема </a:t>
            </a:r>
            <a:r>
              <a:rPr lang="ru-RU" sz="3600" b="1" dirty="0" smtClean="0"/>
              <a:t>– в чем она?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6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Предпосылки для анализа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В докладе сделана попытка разобраться в чем же состоит  «жилищная проблема» и как </a:t>
            </a:r>
            <a:r>
              <a:rPr lang="ru-RU" sz="2800" dirty="0" smtClean="0"/>
              <a:t>выражена </a:t>
            </a:r>
            <a:r>
              <a:rPr lang="ru-RU" sz="2800" dirty="0"/>
              <a:t>«нехватка жилья». </a:t>
            </a:r>
            <a:endParaRPr lang="ru-RU" sz="2800" dirty="0" smtClean="0"/>
          </a:p>
          <a:p>
            <a:r>
              <a:rPr lang="ru-RU" sz="2800" dirty="0" smtClean="0"/>
              <a:t>Оценка </a:t>
            </a:r>
            <a:r>
              <a:rPr lang="ru-RU" sz="2800" dirty="0"/>
              <a:t>жилищной обеспеченности выполнялась исходя из следующих предпосылок:</a:t>
            </a:r>
          </a:p>
          <a:p>
            <a:pPr lvl="1"/>
            <a:r>
              <a:rPr lang="ru-RU" sz="2600" dirty="0"/>
              <a:t>Каждая семья должна иметь отдельную квартиру</a:t>
            </a:r>
          </a:p>
          <a:p>
            <a:pPr lvl="1"/>
            <a:r>
              <a:rPr lang="ru-RU" sz="2600" dirty="0"/>
              <a:t>Каждый член семьи должен иметь отдельную комнату</a:t>
            </a:r>
          </a:p>
          <a:p>
            <a:endParaRPr lang="ru-RU" sz="2400" dirty="0" smtClean="0"/>
          </a:p>
          <a:p>
            <a:r>
              <a:rPr lang="ru-RU" sz="2200" dirty="0" smtClean="0"/>
              <a:t>При </a:t>
            </a:r>
            <a:r>
              <a:rPr lang="ru-RU" sz="2200" dirty="0"/>
              <a:t>этом площадной параметр в кв. </a:t>
            </a:r>
            <a:r>
              <a:rPr lang="ru-RU" sz="2200" dirty="0" smtClean="0"/>
              <a:t>метрах на человека, </a:t>
            </a:r>
            <a:r>
              <a:rPr lang="ru-RU" sz="2200" dirty="0"/>
              <a:t>являющийся сегодня основным при оценке обеспеченности, рассматривался как второстепенный.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90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Исходные данные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3960439"/>
          </a:xfrm>
        </p:spPr>
        <p:txBody>
          <a:bodyPr>
            <a:noAutofit/>
          </a:bodyPr>
          <a:lstStyle/>
          <a:p>
            <a:r>
              <a:rPr lang="ru-RU" sz="2600" dirty="0"/>
              <a:t>Были сопоставлены данные о семейном составе жителей и </a:t>
            </a:r>
            <a:r>
              <a:rPr lang="ru-RU" sz="2600" dirty="0" smtClean="0"/>
              <a:t>структуре </a:t>
            </a:r>
            <a:r>
              <a:rPr lang="ru-RU" sz="2600" dirty="0"/>
              <a:t>жилого </a:t>
            </a:r>
            <a:r>
              <a:rPr lang="ru-RU" sz="2600" dirty="0" smtClean="0"/>
              <a:t>фонда </a:t>
            </a:r>
            <a:r>
              <a:rPr lang="ru-RU" sz="2600" dirty="0"/>
              <a:t>на примере нескольких </a:t>
            </a:r>
            <a:r>
              <a:rPr lang="ru-RU" sz="2600" dirty="0" smtClean="0"/>
              <a:t>городов.</a:t>
            </a:r>
            <a:endParaRPr lang="ru-RU" sz="2600" dirty="0"/>
          </a:p>
          <a:p>
            <a:r>
              <a:rPr lang="ru-RU" sz="2600" dirty="0"/>
              <a:t>Для оценки использовались данные </a:t>
            </a:r>
          </a:p>
          <a:p>
            <a:pPr lvl="1"/>
            <a:r>
              <a:rPr lang="ru-RU" sz="2400" dirty="0"/>
              <a:t>о размере семей – данные Переписи населения 2010 года с сайтов региональных статистических ведомств. Данные были экстраполированы с учетом изменения численности населения на 1.01.2015 г.</a:t>
            </a:r>
          </a:p>
          <a:p>
            <a:pPr lvl="1"/>
            <a:r>
              <a:rPr lang="ru-RU" sz="2400" dirty="0"/>
              <a:t>О квартирном фонде – форма </a:t>
            </a:r>
            <a:r>
              <a:rPr lang="ru-RU" sz="2400" dirty="0" err="1"/>
              <a:t>статотчетности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№ </a:t>
            </a:r>
            <a:r>
              <a:rPr lang="ru-RU" sz="2400" dirty="0"/>
              <a:t>1-жилфонд на 1.01.2015 г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294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Исходные </a:t>
            </a:r>
            <a:r>
              <a:rPr lang="ru-RU" sz="4000" b="1" dirty="0" smtClean="0"/>
              <a:t>данные</a:t>
            </a:r>
            <a:endParaRPr lang="ru-RU" sz="40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240"/>
          <a:stretch/>
        </p:blipFill>
        <p:spPr>
          <a:xfrm>
            <a:off x="284207" y="2060848"/>
            <a:ext cx="8575585" cy="3817143"/>
          </a:xfrm>
        </p:spPr>
      </p:pic>
      <p:sp>
        <p:nvSpPr>
          <p:cNvPr id="5" name="Прямоугольник 4"/>
          <p:cNvSpPr/>
          <p:nvPr/>
        </p:nvSpPr>
        <p:spPr>
          <a:xfrm>
            <a:off x="306898" y="1989432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форма </a:t>
            </a:r>
            <a:r>
              <a:rPr lang="ru-RU" sz="2000" b="1" dirty="0"/>
              <a:t>№1 жилфонд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775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Исходные данные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20933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Три города</a:t>
            </a:r>
          </a:p>
          <a:p>
            <a:pPr lvl="1"/>
            <a:r>
              <a:rPr lang="ru-RU" dirty="0" smtClean="0"/>
              <a:t>Ижевск</a:t>
            </a:r>
          </a:p>
          <a:p>
            <a:pPr lvl="1"/>
            <a:r>
              <a:rPr lang="ru-RU" dirty="0" smtClean="0"/>
              <a:t>Уфа</a:t>
            </a:r>
          </a:p>
          <a:p>
            <a:pPr lvl="1"/>
            <a:r>
              <a:rPr lang="ru-RU" dirty="0" smtClean="0"/>
              <a:t>Екатеринбург</a:t>
            </a:r>
            <a:endParaRPr lang="ru-RU" sz="2400" dirty="0" smtClean="0"/>
          </a:p>
          <a:p>
            <a:r>
              <a:rPr lang="ru-RU" sz="2800" dirty="0" smtClean="0"/>
              <a:t>Данные на 1.01.2015 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11945</TotalTime>
  <Words>1763</Words>
  <Application>Microsoft Office PowerPoint</Application>
  <PresentationFormat>Экран (4:3)</PresentationFormat>
  <Paragraphs>773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Специальное оформление</vt:lpstr>
      <vt:lpstr>1_Специальное оформление</vt:lpstr>
      <vt:lpstr>Риски погони за квадратным метром</vt:lpstr>
      <vt:lpstr>Тенденции в жилищном строительстве</vt:lpstr>
      <vt:lpstr>Тенденции в жилищном строительстве</vt:lpstr>
      <vt:lpstr>Тенденции в жилищном строительстве</vt:lpstr>
      <vt:lpstr>Несоответствие структуры жилья и потребности семей</vt:lpstr>
      <vt:lpstr>Предпосылки для анализа</vt:lpstr>
      <vt:lpstr>Исходные данные</vt:lpstr>
      <vt:lpstr>Исходные данные</vt:lpstr>
      <vt:lpstr>Исходные данные</vt:lpstr>
      <vt:lpstr>Ижевск, население, 1.01.2015</vt:lpstr>
      <vt:lpstr>Ижевск, жилфонд, 1.01.2015</vt:lpstr>
      <vt:lpstr>Ижевск, баланс, 1.01.2015</vt:lpstr>
      <vt:lpstr>Уфа, население, 1.01.2015</vt:lpstr>
      <vt:lpstr>Уфа, жилфонд, 1.01.2015</vt:lpstr>
      <vt:lpstr>Уфа, баланс, 1.01.2015</vt:lpstr>
      <vt:lpstr>Екатеринбург, население, 1.01.2015</vt:lpstr>
      <vt:lpstr>Екатеринбург, жилфонд, 1.01.2015</vt:lpstr>
      <vt:lpstr>Екатеринбург, баланс, 1.01.2015</vt:lpstr>
      <vt:lpstr>Специфика городов</vt:lpstr>
      <vt:lpstr>Жилищная проблема</vt:lpstr>
      <vt:lpstr>Что будет востребовано  в 2025 году</vt:lpstr>
      <vt:lpstr>Новая жилищная политика</vt:lpstr>
      <vt:lpstr>Новая жилищная политика (Ижевск)</vt:lpstr>
      <vt:lpstr>Новая жилищная политика (Ижевск)</vt:lpstr>
      <vt:lpstr>Новая жилищная политика (Ижевск)</vt:lpstr>
      <vt:lpstr>Новая жилищная политика (Ижевск)</vt:lpstr>
      <vt:lpstr>Новая жилищная политика (Ижевск)</vt:lpstr>
      <vt:lpstr>Слайд 28</vt:lpstr>
    </vt:vector>
  </TitlesOfParts>
  <Company>Бюллетень Недвижимости, ООО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Бардин Сергей Сергеевич</dc:creator>
  <cp:lastModifiedBy>lenovo</cp:lastModifiedBy>
  <cp:revision>44</cp:revision>
  <dcterms:created xsi:type="dcterms:W3CDTF">2016-07-11T08:35:02Z</dcterms:created>
  <dcterms:modified xsi:type="dcterms:W3CDTF">2016-10-02T15:50:33Z</dcterms:modified>
</cp:coreProperties>
</file>