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2" r:id="rId9"/>
    <p:sldId id="263" r:id="rId10"/>
    <p:sldId id="267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357298"/>
            <a:ext cx="8429684" cy="1470025"/>
          </a:xfrm>
        </p:spPr>
        <p:txBody>
          <a:bodyPr>
            <a:normAutofit fontScale="90000"/>
          </a:bodyPr>
          <a:lstStyle/>
          <a:p>
            <a:r>
              <a:rPr lang="ru-RU" sz="2700" b="1" dirty="0" err="1" smtClean="0">
                <a:latin typeface="Times New Roman" pitchFamily="18" charset="0"/>
                <a:cs typeface="Times New Roman" pitchFamily="18" charset="0"/>
              </a:rPr>
              <a:t>Стерник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Г.М.,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профессор кафедры «Управление проектами и программами»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РЭУ им. Г.В.Плеханова, главный аналитик Российской Гильдии риэлторов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gm_sternik@sterno.ru , realtymarket.ru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3000372"/>
            <a:ext cx="8429684" cy="1752600"/>
          </a:xfrm>
        </p:spPr>
        <p:txBody>
          <a:bodyPr>
            <a:normAutofit fontScale="70000" lnSpcReduction="20000"/>
          </a:bodyPr>
          <a:lstStyle/>
          <a:p>
            <a:r>
              <a:rPr lang="ru-RU" sz="40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Авторские программы обучения специалистов рынка недвижимости</a:t>
            </a:r>
            <a:endParaRPr lang="ru-RU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(тезисы доклада на секции «Фестиваль авторских программ обучения» </a:t>
            </a:r>
            <a:endParaRPr lang="ru-RU" sz="2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ХIV </a:t>
            </a: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Национального конгресса по недвижимости, 7.06.11)</a:t>
            </a:r>
            <a:endParaRPr lang="ru-RU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ru-RU" sz="2600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>
            <a:lum contrast="6000"/>
          </a:blip>
          <a:srcRect/>
          <a:stretch>
            <a:fillRect/>
          </a:stretch>
        </p:blipFill>
        <p:spPr bwMode="auto">
          <a:xfrm>
            <a:off x="2500298" y="214290"/>
            <a:ext cx="3929090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643306" y="6072206"/>
            <a:ext cx="18247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Москва, 2011 -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0"/>
            <a:ext cx="885828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«АНАЛИТИК-ОЦЕНЩИК»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АУДИТ ТИПИЧНОГО ОТЧЕТА ОБ ОЦЕНКЕ ОБЪЕКТА НЕДВИЖИМОСТИ И ВЫЯВЛЕНИЕ НЕРЕШЕННЫХ ЗАДАЧ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ОСНОВНЫЕ ПОЛОЖЕНИЯ МЕТОДОЛОГИИ АНАЛИЗА РЫНКА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СОЗДАНИЕ, НАПОЛНЕНИЕ И ВЕРИФИКАЦИЯ АНАЛИТИЧЕСКИХ БАЗ ДАННЫХ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ТЕХНОЛОГИЯ ПОСТРОЕНИЯ ДИСКРЕТНОЙ ПРОСТРАНСТВЕННО-ПАРАМЕТРИЧЕСКОЙ МОДЕЛИ РЫНКА (ДППМ)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ПРИМЕНЕНИЕ МЕТОДОЛОГИИ ДППМ В ИНТЕРЕСАХ ОЦЕНОЧНОЙ ДЕЯТЕЛЬНОСТИ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5.1. Единый исследовательский алгоритм анализа рынка, массовой и индивидуальной оценки недвижимости.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5.2. Методика и пример массовой оценки недвижимости на основе ДППМ рынка.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5.3. Определение корректировок для индивидуальной оценки объекта на основе методологии ДППМ.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5.4. Методика экспертизы Отчета об оценке объекта по данным ДППМ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5.5. Методика и примеры индивидуальной оценки объекта при отсутствии прямых аналогов (метод косвенных аналогов, метод регрессионной экстраполяции.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5.6. Методика и пример оценки объекта при наличии статистических данных о спросе.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5.7. Методика оценки объекта с применением комбинированного метода, основанного на совместном использовании трех подходов.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1"/>
            <a:ext cx="914400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289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«ШИРОКИЙ СПЕЦИАЛИСТ РЫНКА НЕДВИЖИМОСТИ»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289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СИСТЕМНЫЙ АНАЛИЗ СТРУКТУРЫ РЫНКА НЕДВИЖИМОСТИ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289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1.1. Рынок недвижимости: определение понятия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289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1.2. Правовая среда рынка недвижимости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289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1.3. Классификация объектов недвижимости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289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1.4. Процессы функционирования и субъекты рынка недвижимости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289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РЫНОК НЕДВИЖИМОСТИ КАК ДИНАМИЧЕСКАЯ СИСТЕМА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289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2.2. Рынок недвижимости как кибернетическая управляемая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саморегулируемая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система с обратными связями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289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2.2.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Особенности реализации основных макроэкономических законов рыночной экономики применительно к рынку недвижимости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289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ФАКТОРЫ И ЗАКОНОМЕРНОСТИ, ОПРЕДЕЛЯЮЩИЕ СОСТОЯНИЕ И РАЗВИТИЕ РЫНКА НЕДВИЖИМОСТИ В ТРАНЗИТИВНОЙ ЭКОНОМИКЕ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289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3.1. Факторы и закономерности, определяющие цену объекта недвижимости при данном состоянии рынка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289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3.2. Факторы и закономерности, определяющие уровень цен в городе при данном состоянии рынка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289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3.3. Факторы и закономерности становления и развития рынка недвижимости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289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3.3.1. Факторы, определяющие динамику рынка недвижимости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289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3.3.2. Стадии развития рынка недвижимости жилья в новейшей истории России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289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3.3.3. Макроэкономика и рынок недвижимости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289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3.3.4. Особенности циклического развития рынка жилья в условиях устойчивого роста экономики России 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289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3.3.5. Влияние ситуации на рынке жилья на развитие ипотеки 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289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3.3.6. Некоторые внутренние закономерности поведения показателей рынка недвижимости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289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3.3.7. Пять макроэкономических законов функционирования рынка недвижимости в транзитивной экономике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289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3.3.8. Особенности кризисного развития рынка недвижимости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85720" y="0"/>
            <a:ext cx="8858280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Ответы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вопросы Руководителя секции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часто эти семинары читаются Вами, общее число прослушавших, состав слушателей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Семинары проводились 4-8 раз в год, за 15 лет обучение прошли более 600 слушателей, в том числе аналитики рынка недвижимости, риэлторы,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девелоперы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оценщики недвижимости, инвестиционные аналитики, слушатели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бизнес-школ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МВА.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Какие Вы видите проблемы в выстраивании правильных отношений между риэлторами и обществом, между сотрудничающими риэлторами, в технологии оказания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риэлторских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услуг, в повышении квалификации риэлторов, повышении лояльности риэлторов и клиентов?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точки зрения предлагаемой тематики основная проблема – отсутствие у специалистов рынка недвижимости системных знаний о рынке, умения опираться в своей работе на понимание закономерностей поведения рынка, использовать методики вскрытия этих закономерностей, изучения потребительского поведения клиентов рынка.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Вы влияете на разрешение перечисленных проблем своими мастер-классами, семинарами, тренингами?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предлагаемых семинарах аккумулирован 15-летний опыт исследования отечественного рынка недвижимости в режиме реального времени его становления и развития, разработки специфических для транзитивного рынка методик, работающих в условиях его информационной закрытости.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Каковы Ваши планы в ближайшие годы.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Работать, работать и работать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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7422" y="1214422"/>
            <a:ext cx="42945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828836"/>
            <a:ext cx="4572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200" b="1" dirty="0" err="1" smtClean="0">
                <a:latin typeface="Times New Roman" pitchFamily="18" charset="0"/>
              </a:rPr>
              <a:t>Стерник</a:t>
            </a:r>
            <a:r>
              <a:rPr lang="ru-RU" sz="3200" b="1" dirty="0" smtClean="0">
                <a:latin typeface="Times New Roman" pitchFamily="18" charset="0"/>
              </a:rPr>
              <a:t> Г.М.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</a:rPr>
              <a:t>Тел. (495)795-71-58</a:t>
            </a:r>
          </a:p>
          <a:p>
            <a:pPr algn="ctr"/>
            <a:r>
              <a:rPr lang="en-US" sz="3200" b="1" dirty="0" smtClean="0">
                <a:latin typeface="Times New Roman" pitchFamily="18" charset="0"/>
              </a:rPr>
              <a:t>gm_sternik@sterno.ru</a:t>
            </a:r>
          </a:p>
          <a:p>
            <a:pPr algn="ctr"/>
            <a:r>
              <a:rPr lang="en-US" sz="3200" b="1" dirty="0" smtClean="0">
                <a:latin typeface="Times New Roman" pitchFamily="18" charset="0"/>
              </a:rPr>
              <a:t>www.realtymarket.ru</a:t>
            </a:r>
            <a:endParaRPr lang="ru-RU" sz="32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214422"/>
            <a:ext cx="9144000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Структура доклада</a:t>
            </a:r>
            <a:endParaRPr lang="en-US" sz="2000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Перечень и краткое содержание семинаров и тренингов, целевая аудитория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lang="ru-RU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 Подробное содержание Программ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3. Ответы на вопросы Руководителя секции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1" y="785794"/>
          <a:ext cx="8929719" cy="5870956"/>
        </p:xfrm>
        <a:graphic>
          <a:graphicData uri="http://schemas.openxmlformats.org/drawingml/2006/table">
            <a:tbl>
              <a:tblPr/>
              <a:tblGrid>
                <a:gridCol w="1918782"/>
                <a:gridCol w="3310103"/>
                <a:gridCol w="3700834"/>
              </a:tblGrid>
              <a:tr h="4286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Семинары и тренинги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Краткое содержание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Целевая аудитория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07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 «Начинающий аналитик»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Методология анализа и технология мониторинга рынка недвижимости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Согласно СТП РГР – обязательный минимальный курс для </a:t>
                      </a:r>
                      <a:r>
                        <a:rPr lang="ru-RU" sz="16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сертифика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ции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аналитиков-консультантов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2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 «Продвинутый аналитик»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Методы углубленного исследования и прогнозирования рынка недвижимости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Согласно СТП РГР – обязательный курс повышения квалификации </a:t>
                      </a:r>
                      <a:r>
                        <a:rPr lang="ru-RU" sz="16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ана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литиков-консультантов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при </a:t>
                      </a:r>
                      <a:r>
                        <a:rPr lang="ru-RU" sz="16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трехлет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нем </a:t>
                      </a:r>
                      <a:r>
                        <a:rPr lang="ru-RU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пролонгировании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 сертификации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15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 «</a:t>
                      </a:r>
                      <a:r>
                        <a:rPr lang="ru-RU" sz="1600" b="1" dirty="0" err="1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Инвестицион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err="1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ный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аналитик-консультант»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Методология и технология </a:t>
                      </a:r>
                      <a:r>
                        <a:rPr lang="ru-RU" sz="16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инвес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тиционного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консалтинга,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анализа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территории, рынка и проекта при разработке и обосновании концепций застройки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Девелоперы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, инвестиционные аналитики-консультанты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07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 «Аналитик-оценщик»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Методология и технология </a:t>
                      </a:r>
                      <a:r>
                        <a:rPr lang="ru-RU" sz="16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анали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за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рынка недвижимости в </a:t>
                      </a:r>
                      <a:r>
                        <a:rPr lang="ru-RU" sz="16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интере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сах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оценочной деятельности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Оценщики недвижимости, заказчики оценочных услуг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99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 «Широкий специалист рынка недвижимости»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Рынок недвижимости: экономико-правовое содержание, </a:t>
                      </a:r>
                      <a:r>
                        <a:rPr lang="ru-RU" sz="16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закономер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ности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развития в транзитивной экономике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Владельцы бизнеса, </a:t>
                      </a:r>
                      <a:r>
                        <a:rPr lang="ru-RU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Топ-менеджеры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 и специалисты компаний, оперирующих на рынке недвижимости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" y="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ПЕРЕЧЕНЬ И КРАТКОЕ СОДЕРЖАНИЕ СЕМИНАРОВ И ТРЕНИНГОВ, ЦЕЛЕВАЯ АУДИТОРИЯ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428596" y="0"/>
            <a:ext cx="8501122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Параметры семинаров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Продолжительность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семинара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24-32 часа (3-4 дня)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Структура: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лекции – 50%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анализ кейсов (практических примеров) – 25%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тренинг (решение расчетных задач) – 25%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Требования к обучаемым: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владение ПК на уровне продвинутого пользователя;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желателен опыт работы на рынке недвижимости;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образование – не ниже среднего (требований к специальному образованию не предъявляется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семиинаров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представляет собой главы книги </a:t>
            </a:r>
            <a:r>
              <a:rPr lang="ru-RU" sz="1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Стерник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Г.М., </a:t>
            </a:r>
            <a:r>
              <a:rPr lang="ru-RU" sz="1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Стерник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С.Г.  Анализ рынка недвижимости для профессионалов. – «Экономика», М.: 2009. – 606 стр.</a:t>
            </a:r>
            <a:endParaRPr lang="ru-RU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43174" y="0"/>
            <a:ext cx="410208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Подробное содержание Программ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85752" y="428604"/>
            <a:ext cx="8858248" cy="623360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«НАЧИНАЮЩИЙ АНАЛИТИК»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ОСНОВНЫЕ ПОЛОЖЕНИЯ МЕТОДОЛОГИИ АНАЛИЗА РЫНКА НЕДВИЖИМОСТИ</a:t>
            </a:r>
            <a:endParaRPr lang="ru-RU" sz="16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1.1. Принципы методологии анализа рынка недвижимости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1.2. Рынок недвижимости как объект исследования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1.3. Анализ рынка недвижимости в интересах различных видов деятельности на рынке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1.4. Содержание общего (универсального) и специализированного анализа рынка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СОЗДАНИЕ И НАПОЛНЕНИЕ АНАЛИТИЧЕСКИХ БАЗ ДАННЫХ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2.1. Идеальная структура аналитических баз данных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2.2. Стандарты описания информационных объектов в базах данных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2.3. Данные о внешних условиях функционирования рынка недвижимости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2.4. Источники и способы получения данных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2.5.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Способы верификации данных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МОНИТОРИНГ РЫНКА НА ОСНОВЕ ДИСКРЕТНЫХ ЧИСЛОВЫХ ПРОСТРАНСТВЕННО-ПАРАМЕТРИЧЕСКИХ И ДИНАМИЧЕСКИХ МОДЕЛЕЙ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3.1. Сущность методологии выборочного статистического анализа на основе дискретных числовых пространственно-параметрических и динамических моделей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3.2. Классификация объектов недвижимости  по качеству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3.3. Разделение объектов на группы по размеру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3.4. Зонирование территории города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СТАТИСТИЧЕСКАЯ ОБРАБОТКА ВЫБОРКИ ПРИ МОНИТОРИНГЕ СЕГМЕНТА РЫНКА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4.1. Основные понятия математической статистики, применяемые при мониторинге рынка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4.2. Способы обработки выборки 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4.3. Особенности обработки данных при мониторинге различных сегментов рынка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4.4. Способы обработки динамических рядов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14282" y="357166"/>
            <a:ext cx="8929718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«ПРОДВИНУТЫЙ АНАЛИТИК»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МЕТОДЫ ИССЛЕДОВАНИЯ ФАКТОРОВ И ЗАКОНОМЕРНОСТЕЙ ПОВЕДЕНИЯ РЫНКА НЕДВИЖИМОСТИ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1.1. Классификация методов углубленного исследования рынка недвижимости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1.2. Эконометрические методы сопоставления динамики различных показателей рынка и влияющих на них факторов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1.2.1. Графическое сопоставление трендов различных показателей.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1.2.2. Методология расчета индексов рынка недвижимости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1.2.3. Методика анализа разрывов рынка и определение соотношения спроса и предложения на основе анализа динамики предложения.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1.2.4. Оценка влияния факторов на основе корреляционно-регрессионного анализа.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1.3.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Квалиметрические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методы рейтинговой оценки объектов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1.3.1. Методика рейтинговой оценки зон местоположения объектов.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1.3.2. Методика рейтинговой оценки качества проектов (на примере элитных новостроек).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1.3.3. Методика рейтинговой оценки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коттеджных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поселков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1.4. Социологические методы изучения поведенческих закономерностей субъектов рынка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1.4.1. Количественный метод оценки структуры предпочтений потребителей на основе их анкетирования.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1.4.2. Качественный метод изучения рынка на основе глубинных интервью с экспертами.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1.4.3. Метод изучения структуры предпочтений потребителей на основе анкетирования экспертов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1.5.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Геоинформационный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анализ рынка недвижимости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642918"/>
            <a:ext cx="857256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МЕТОДЫ ПРОГНОЗИРОВАНИЯ НА РЫНКЕ НЕДВИЖИМОСТИ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2.1. Основные понятия теории прогнозирования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2.2. Методы прогнозирования динамики цен, применяемые на рынке недвижимости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2.2.1. Эвристическая методика прогнозирования  (фундаментальный анализ)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2.2.2. Методика и примеры прогнозирования на основе статистической регрессионной модели (технический анализ).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2.2.3. Применение методов технического анализа, применяемых на фондовом рынке, для прогнозирования рынка жилья Ярославля.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2.2.4. </a:t>
            </a:r>
            <a:r>
              <a:rPr lang="ru-RU" sz="16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Прогнозирование на основе метода негармонического разложения ценового тренда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2.2.5. Прогнозирование на основе исследования взаимосвязи отдельных факторов с динамикой цен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2.2.6. Метод многофакторного моделирования и метод нейронных сетей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2.2.7. Сценарный метод. Примеры прогнозирования в условиях кризисов 1998-1999 и 2008-2009 годов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5720" y="0"/>
            <a:ext cx="8858280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«ИНВЕСТИЦИОННЫЙ АНАЛИТИК-КОНСУЛЬТАНТ»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ОСНОВНЫЕ ПОНЯТИЯ О ДЕВЕЛОПМЕНТЕ НЕДВИЖИМОСТИ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1.1. Основные понятия и определения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1.2. Стадии развития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девелоперского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проекта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КОМПЛЕКСНЫЙ АЛГОРИТМ ИНВЕСТИЦИОННОГО АНАЛИЗА ТЕРРИТОРИИ, РЫНКА, УЧАСТКА И ПРОЕКТА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2.1. Комплексный алгоритм инвестиционного анализа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2.2. Сущность методологии инвестиционного анализа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РЫНОК НЕДВИЖИМОСТИ КАК СРЕДА ДЛЯ ДЕВЕЛОПМЕНТА (4 часа)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3.1. Рынок недвижимости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3.2. Объекты недвижимости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3.2.1. Определение понятий «недвижимый объект» (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Real Estate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«недвижимость» (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Real Property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 Классификация объектов по юридическому статусу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3.2.2. Классификация объектов недвижимости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3.3. Декомпозиция процессов создания и развития недвижимости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3.4. Профессиональные участники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девелопмента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3.5. Основные функции управляющей (инжиниринговой) компании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ru-RU" sz="16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СТРАТЕГИЧЕСКИЙ АНАЛИЗ РЕАЛИЗУЕМОСТИ МЕСТОПОЛОЖЕНИЯ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ОПЕРАТИВНЫЙ АНАЛИЗ РЕАЛИЗУЕМОСТИ МЕСТОПОЛОЖЕНИЯ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АНАЛИЗ РЕАЛИЗУЕМОСТИ ПЛОЩАДЕЙ В РАЗЛИЧНЫХ СЕГМЕНТАХ РЫНКА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6.1. Основные положения методологии анализа рынка недвижимости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6.2. Предварительная оценка рыночной реализуемости площадей на основе мониторинга агрегированного рынка 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6.3. Определение типа рынка, фазы и стадии его развития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 ПРЕДВАРИТЕЛЬНАЯ ОЦЕНКА ФИНАНСОВОЙ РЕАЛИЗУЕМОСТИ ПЛОЩАДЕЙ И ЦЕЛЕСООБРАЗНОСТИ ВХОДА ИНВЕСТОРА НА РЫНОК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428604"/>
            <a:ext cx="871543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 УГЛУБЛЕННОЕ ИССЛЕДОВАНИЕ И ПРОГНОЗИРОВАНИЕ  РЫНКА НЕДВИЖИМОСТИ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8.1. Анализ и прогноз изменения предпочтений потребителей, объема и структуры спроса и темпов поглощения в сегментах рынка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8.2. Определение и прогнозирование цен и арендных ставок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9. КОНЦЕПТУАЛЬНОЕ ПРОЕКТИРОВАНИЕ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10. ФИНАНСИРОВАНИЕ ДЕВЕЛОПЕРСКИХ ПРОЕКТОВ И РАСЧЕТ ПОЛНЫХ (ИНВЕСТИЦИОННЫХ) ЗАТРАТ НА ДЕВЕЛОПМЕНТ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10.1. Источники и способы финансирования </a:t>
            </a:r>
            <a:r>
              <a:rPr lang="ru-RU" sz="16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девелоперских</a:t>
            </a: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проектов.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10.2. Расчет полных (инвестиционных) затрат на </a:t>
            </a:r>
            <a:r>
              <a:rPr lang="ru-RU" sz="16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девелопмент</a:t>
            </a: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 итогам разработки концепции застройки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11. ОЦЕНКА ФИНАНСОВЫХ ПОКАЗАТЕЛЕЙ ВАРИАНТА ПРОЕКТА И ВЫБОР НАИБОЛЕЕ ЭКОНОМИЧЕСКИ ЭФФЕКТИВНОГО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11.1. Уточнение ценового прогноза на продукты проекта и расчет потока доходов по итогам разработки концепции застройки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11.2. Оценка эффективности инвестиционного проекта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12. АНАЛИЗ РИСКОВ ПРОЕКТА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13. ОСОБЕННОСТИ ДЕВЕЛОПМЕНТА ОБЪЕКТОВ РАЗЛИЧНОГО НАЗНАЧЕНИЯ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1651</Words>
  <PresentationFormat>Экран (4:3)</PresentationFormat>
  <Paragraphs>188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Стерник Г.М., профессор кафедры «Управление проектами и программами» РЭУ им. Г.В.Плеханова, главный аналитик Российской Гильдии риэлторов gm_sternik@sterno.ru , realtymarket.ru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Стерник Г.М., профессор кафедры «Управление проектами и программами» РЭУ им. Г.В.Плеханова, главный аналитик Российской Гильдии риэлторов gm_sternik@sterno.ru , realtymarket.ru</dc:title>
  <cp:lastModifiedBy>Комп</cp:lastModifiedBy>
  <cp:revision>15</cp:revision>
  <dcterms:modified xsi:type="dcterms:W3CDTF">2011-05-19T12:39:56Z</dcterms:modified>
</cp:coreProperties>
</file>