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62" r:id="rId8"/>
    <p:sldId id="263" r:id="rId9"/>
    <p:sldId id="264" r:id="rId10"/>
    <p:sldId id="271" r:id="rId11"/>
    <p:sldId id="266" r:id="rId12"/>
    <p:sldId id="267" r:id="rId13"/>
    <p:sldId id="268" r:id="rId14"/>
    <p:sldId id="270" r:id="rId15"/>
    <p:sldId id="27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571612"/>
            <a:ext cx="8643998" cy="1470025"/>
          </a:xfrm>
        </p:spPr>
        <p:txBody>
          <a:bodyPr>
            <a:normAutofit fontScale="90000"/>
          </a:bodyPr>
          <a:lstStyle/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Г.М.,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профессор кафедры «Управление проектами и программами»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РЭУ им. Г.В.Плеханова, главный аналитик Российской Гильдии риэлторов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gm_sternik@sterno.ru , realtymarket.ru</a:t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Методика прогнозирования цен на жилье </a:t>
            </a:r>
            <a:r>
              <a:rPr lang="en-US" sz="27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зависимости от типа рынка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(тезисы доклада на секции «Теория и практика инвестиционного консалтинга»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IV Национального конгресса по недвижимости, 7.06.11)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 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Москва, 2011 -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lum contrast="6000"/>
          </a:blip>
          <a:srcRect/>
          <a:stretch>
            <a:fillRect/>
          </a:stretch>
        </p:blipFill>
        <p:spPr bwMode="auto">
          <a:xfrm>
            <a:off x="2500298" y="214290"/>
            <a:ext cx="392909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85720" y="142852"/>
            <a:ext cx="885828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Показатель среднедушевых доходов населения среди макроэкономических 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макрофинансовых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показателей, определяющих динамику рынка недвижимости (цена на нефть, отток капитала, курс рубля к доллару), является главным драйвером, ответственным за дифференциацию уровня цен по регионам.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Исследование показало, что соотношение уровня доходов населения и цен на жилье в регионах относительно Москвы устойчиво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коррелируют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между собой. Особенно это заметно по данным 2009 года, когда цены и доходы по сравнению с Москвой составили в Петербурге 53 и 50%, в Московской области 47 и 47%, в Перми 42 и 38%, в Владимире 24 и 24%.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8913" name="Object 1"/>
          <p:cNvGraphicFramePr>
            <a:graphicFrameLocks noChangeAspect="1"/>
          </p:cNvGraphicFramePr>
          <p:nvPr/>
        </p:nvGraphicFramePr>
        <p:xfrm>
          <a:off x="215900" y="3259138"/>
          <a:ext cx="4184650" cy="3346450"/>
        </p:xfrm>
        <a:graphic>
          <a:graphicData uri="http://schemas.openxmlformats.org/presentationml/2006/ole">
            <p:oleObj spid="_x0000_s38913" name="Диаграмма" r:id="rId3" imgW="4162425" imgH="3324225" progId="MSGraph.Chart.8">
              <p:embed/>
            </p:oleObj>
          </a:graphicData>
        </a:graphic>
      </p:graphicFrame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4711700" y="3216275"/>
          <a:ext cx="4130675" cy="3367088"/>
        </p:xfrm>
        <a:graphic>
          <a:graphicData uri="http://schemas.openxmlformats.org/presentationml/2006/ole">
            <p:oleObj spid="_x0000_s38914" name="Диаграмма" r:id="rId4" imgW="4152900" imgH="3390900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714356"/>
            <a:ext cx="87154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 eaLnBrk="0" hangingPunct="0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июле 2010 г. Минэкономразвития РФ разработало среднесрочный (на 2011-2013 годы) прогноз экономического развития РФ. Некоторые показатели этого прогноза в декабре были уточнены. Основные показатели: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 прирост ВВП – 3,4-4,2%, 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 прирост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промпроизводства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– 3,2-4,2%, 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 оборот розничной торговли – 4,5-6,3%, 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 инвестиции в основной капитал за счёт всех источников финансирования – 8,8-8,1%, 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инфляция – 6,0-5,0%, 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реальные располагаемые доходы населения –3,2-4,7%.</a:t>
            </a:r>
          </a:p>
          <a:p>
            <a:pPr indent="457200" algn="just" eaLnBrk="0" hangingPunct="0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соответствии с распоряжением правительства РФ, по аналогии со среднесрочным экономическим прогнозом развития России были разработаны региональные среднесрочные прогнозы. В основном региональные показатели в прогноз заложены близкие к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среднероссийским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(за исключением Пермского края, где реальные располагаемые доходы населения прогнозируются на уровне 2-2,5%, инфляция – 12,5%).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3108" y="285728"/>
            <a:ext cx="46504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Исходные данные для прогнозирования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0"/>
            <a:ext cx="857256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 eaLnBrk="0" hangingPunct="0">
              <a:lnSpc>
                <a:spcPct val="150000"/>
              </a:lnSpc>
              <a:tabLst>
                <a:tab pos="5143500" algn="l"/>
              </a:tabLst>
            </a:pPr>
            <a:endParaRPr lang="ru-RU" sz="1600" dirty="0" smtClean="0"/>
          </a:p>
          <a:p>
            <a:pPr indent="450850" algn="just" eaLnBrk="0" hangingPunct="0">
              <a:lnSpc>
                <a:spcPct val="150000"/>
              </a:lnSpc>
              <a:tabLst>
                <a:tab pos="5143500" algn="l"/>
              </a:tabLs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Применение методики показано на примере выполненного в ноябре 2010 года прогноза динамики цен на жилье на 2011-2012 годы в 5 городах: Москва, Санкт-Петербург, Московская область, Пермь, Владимир. В соответствии с накопленными данными о динамике цен на рынке жилья, принято, что на среднесрочную перспективу рынок жилья Москвы, где в течение 2010 года происходит плавное восстановление цен, будет относиться к типу 2 (растущий). Рынки Петербурга, Московской области,  Владимира, где продолжается депрессивная стабилизация – в первом полугодии 2011 года будут относиться к типу 5/8 (стабильный/депрессивный), далее – к типу 2 (растущий). Для Перми, с учетом пониженного роста реальных доходов, а также повышенной инфляции (которая снижает склонность населения к расходованию сбережений) принят тип рынка 5 – стабильный.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Расчет для Москвы дает оценку темпов роста цен на жилье в 2011-2013 годах в 1,2% в месяц, 15% в год. Для Петербурга, Московской области и Владимира темпы роста цен получены в 1 полугодии 2011 года – близкие к нулю, за 2011 год – рост 6-10%, в 2012-2013 гг. – по 15%. Для Перми темпы роста цен в 2011-2013 гг. близки к нулю.</a:t>
            </a:r>
          </a:p>
          <a:p>
            <a:pPr indent="450850" algn="just" eaLnBrk="0" hangingPunct="0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Рассчитанный по модели и приведенный на рисунке прогноз на 2011-2013 годы является сглаженным. При этом сохраняется ранее сделанный прогноз повышенной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волатильности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(среднесрочных колебаний) цен относительно базового тренда.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0"/>
            <a:ext cx="83582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Пример прогноза динамики цен на жилье по новой методике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193675" y="268288"/>
          <a:ext cx="8778875" cy="5992812"/>
        </p:xfrm>
        <a:graphic>
          <a:graphicData uri="http://schemas.openxmlformats.org/presentationml/2006/ole">
            <p:oleObj spid="_x0000_s21507" name="Диаграмма" r:id="rId3" imgW="8734425" imgH="5962650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57158" y="142852"/>
            <a:ext cx="8643998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Риски прогноза и сопоставление с фактическими данными за декабрь-апрель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Апостериорная ошибка прогноза в сторону более высоких темпов роста цен на жилье определялась возможным ростом цен на нефть, вероятность которого принималась достаточно низкой. События в арабском мире уже в январе-феврале изменили ситуацию, что создает предпосылки для необходимости корректировки прогноза вверх.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Апостериорная ошибка прогноза в сторону более низких темпов роста цен на жилье определялась возможным негативным влиянием трудностей в европейской и мировой экономике на российскую, что приведет к усилению оттока капитала из страны и замедлению темпов роста доходов населения. Данный сценарий уже получил развитие, в связи с чем создаются предпосылки для корректировки прогноза вниз, в первую очередь в Москве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данным Росстата, среднедушевые доходы населения РФ в январе-апреле 2011 года были ниже аналогичных показателей прошлого года, что сдвигает фактические данные по ценам вниз относительно прогнозируемых.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Сопоставление результатов прогноза с фактическими данными за декабрь-апрель показало, что существенных отклонений не произошло, и корректировок прогнозов пока не требуется.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857233"/>
            <a:ext cx="7772400" cy="78581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 !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2571744"/>
            <a:ext cx="6400800" cy="1752600"/>
          </a:xfrm>
        </p:spPr>
        <p:txBody>
          <a:bodyPr/>
          <a:lstStyle/>
          <a:p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Г.М.,</a:t>
            </a: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Тел. 8(495)795-71-58</a:t>
            </a:r>
          </a:p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gm_sternik@sterno.ru , realtymarket.ru</a:t>
            </a:r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642918"/>
            <a:ext cx="8643998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Структура доклада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 Постановка задачи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2. Методические предпосылки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3. Модель для прогнозирования динамики цен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4.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Исходные данные для прогнозирования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5. Пример прогноза динамики цен на жилье по новой методике</a:t>
            </a:r>
          </a:p>
          <a:p>
            <a:pPr algn="ctr"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6. Риски прогноза и сопоставление с фактическими данными за декабрь-апрель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28992" y="0"/>
            <a:ext cx="24629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Постановка задачи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4282" y="285728"/>
            <a:ext cx="871543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Кризис 2008-2010 годов в экономике и на рынке недвижимости вновь обострил потребность в краткосрочных, среднесрочных, долгосрочных прогнозах динамики цен на рынке жилья. За последние два-три года опубликованы многочисленные работы, содержащие как экспертные предсказания, так и прогнозы, основанные на различных методических подходах и моделях различного типа, в том числе регрессионных динамических однофакторных, статических многофакторных, опирающихся на фундаментальный и технический анализ (например, по методологии фондового рынка), использующих нейронные сети  и т. д.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сожалению, результаты прогнозов не вполне удовлетворяют экспертов и потребителей, и поэтому дальнейшее развитие методов прогнозирования представляется актуальной и важной задачей аналитиков рынка недвижимости.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4357694"/>
            <a:ext cx="87154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1995 по 2005 год краткосрочные (годовые) прогнозы динамики цен на жилье в Москве нами осуществлялись на основе методик и моделей, отражающих текущую ситуацию на рынке и основанных на экономической гипотезе о предстоящей стадии развития рынка. Лишь в середине 2006 года была разработана универсальная модель, основанная на представлении о двухуровневой цикличности рынка и позволившая рассчитывать не только годовые, но и среднесрочные (на глубину 2-3 лет) прогнозы.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285720" y="2500306"/>
          <a:ext cx="8477250" cy="4151313"/>
        </p:xfrm>
        <a:graphic>
          <a:graphicData uri="http://schemas.openxmlformats.org/presentationml/2006/ole">
            <p:oleObj spid="_x0000_s16385" name="Диаграмма" r:id="rId3" imgW="8524875" imgH="4162425" progId="MSGraph.Chart.8">
              <p:embed/>
            </p:oleObj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85720" y="214290"/>
            <a:ext cx="86439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20 лет новейшей истории российский рынок недвижимости пережил два долгосрочных цикла протяженностью около 10 лет (120 и  112 месяцев от нижней до нижней точки) и сейчас находится в начале третьего долгосрочного цикла.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первом цикле цены (в долларовом выражении) за 5 лет выросли в 13 раз, затем плавно снизились на 25%, а во время кризиса 1998-99 гг. упали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35%. Во втором цикле цены за 8,5 лет выросли в 12 раз, а затем во время кризиса 2008-2009 гг. упали на 45%.</a:t>
            </a:r>
            <a:endParaRPr lang="ru-RU" sz="1600" b="1" dirty="0" smtClean="0">
              <a:solidFill>
                <a:srgbClr val="FF0000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85720" y="0"/>
            <a:ext cx="8715436" cy="22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</a:rPr>
              <a:t>Аппроксимация ценового тренда </a:t>
            </a:r>
            <a:r>
              <a:rPr lang="en-US" sz="1600" b="1" dirty="0" smtClean="0">
                <a:latin typeface="Times New Roman" pitchFamily="18" charset="0"/>
              </a:rPr>
              <a:t>II </a:t>
            </a:r>
            <a:r>
              <a:rPr lang="ru-RU" sz="1600" b="1" dirty="0" smtClean="0">
                <a:latin typeface="Times New Roman" pitchFamily="18" charset="0"/>
              </a:rPr>
              <a:t>долгосрочного периода за 6 лет (с июня 2000 по июнь 2006 гг.) полиномом второго порядка показала, что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</a:rPr>
              <a:t>рынок жилья Москвы находится в первой четверти «длинного» цикла, ответственность за который несет исторический дефицит жилья на фоне совокупности макроэкономических показателей. Это уравнение мы назвали «базовый тренд».  В качестве гипотезы предполагалось, что с 2010-11 гг. начнется вторая четверть – замедление темпов роста цен.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7411" name="Object 1"/>
          <p:cNvGraphicFramePr>
            <a:graphicFrameLocks noChangeAspect="1"/>
          </p:cNvGraphicFramePr>
          <p:nvPr/>
        </p:nvGraphicFramePr>
        <p:xfrm>
          <a:off x="215900" y="2452688"/>
          <a:ext cx="8745538" cy="4141787"/>
        </p:xfrm>
        <a:graphic>
          <a:graphicData uri="http://schemas.openxmlformats.org/presentationml/2006/ole">
            <p:oleObj spid="_x0000_s17411" name="Диаграмма" r:id="rId3" imgW="6248400" imgH="2952750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0"/>
            <a:ext cx="87154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</a:rPr>
              <a:t>Но на рынке недвижимости действуют и другие, внутренние факторы, которые накладывают на базовый тренд более быстропротекающие колебания. Эти колебания реализовывались не в колебаниях цен, а в колебаниях первой производной – темпов прироста цен относительно базового тренда. Они образуют «средние», более быстропротекающие циклы, и «короткие», еще быстрее протекающие циклы.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</a:rPr>
              <a:t>Такие циклы обладают устойчивым периодом (около 2,3 года) и амплитудой (удвоение в долларах, стабильность в процентах) и поэтому легко поддаются прогнозированию методом однофакторного регрессионного моделирования (модель модифицированной синусоиды).  </a:t>
            </a:r>
          </a:p>
        </p:txBody>
      </p:sp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214282" y="3000372"/>
          <a:ext cx="8583613" cy="3635375"/>
        </p:xfrm>
        <a:graphic>
          <a:graphicData uri="http://schemas.openxmlformats.org/presentationml/2006/ole">
            <p:oleObj spid="_x0000_s44035" name="Диаграмма" r:id="rId3" imgW="8258175" imgH="3495675" progId="MSGraph.Chart.8">
              <p:embed/>
            </p:oleObj>
          </a:graphicData>
        </a:graphic>
      </p:graphicFrame>
      <p:graphicFrame>
        <p:nvGraphicFramePr>
          <p:cNvPr id="44036" name="Object 7"/>
          <p:cNvGraphicFramePr>
            <a:graphicFrameLocks noChangeAspect="1"/>
          </p:cNvGraphicFramePr>
          <p:nvPr/>
        </p:nvGraphicFramePr>
        <p:xfrm>
          <a:off x="1000100" y="5357826"/>
          <a:ext cx="5500726" cy="357188"/>
        </p:xfrm>
        <a:graphic>
          <a:graphicData uri="http://schemas.openxmlformats.org/presentationml/2006/ole">
            <p:oleObj spid="_x0000_s44036" name="Формула" r:id="rId4" imgW="3466800" imgH="228600" progId="Equation.3">
              <p:embed/>
            </p:oleObj>
          </a:graphicData>
        </a:graphic>
      </p:graphicFrame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7286644" y="5357826"/>
            <a:ext cx="11528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ru-RU" sz="1200" b="1" dirty="0">
                <a:cs typeface="Times New Roman" pitchFamily="18" charset="0"/>
              </a:rPr>
              <a:t> 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16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=0,8408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0"/>
            <a:ext cx="87154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</a:rPr>
              <a:t>Обратная суперпозиция, интегрирование прогнозов дают окончательный среднесрочный прогноз динамики цен. 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</a:rPr>
              <a:t>До осени 2008 года результаты прогноза подтверждались фактическими данными.  Но мировой кризис изменил траекторию долгосрочного тренда и тем самым отменил дальнейшее действие среднесрочного прогноза.</a:t>
            </a:r>
            <a:endParaRPr lang="ru-RU" sz="1600" dirty="0">
              <a:solidFill>
                <a:srgbClr val="FF0000"/>
              </a:solidFill>
            </a:endParaRPr>
          </a:p>
        </p:txBody>
      </p:sp>
      <p:graphicFrame>
        <p:nvGraphicFramePr>
          <p:cNvPr id="19458" name="Object 6"/>
          <p:cNvGraphicFramePr>
            <a:graphicFrameLocks noChangeAspect="1"/>
          </p:cNvGraphicFramePr>
          <p:nvPr/>
        </p:nvGraphicFramePr>
        <p:xfrm>
          <a:off x="355600" y="1979613"/>
          <a:ext cx="8551863" cy="3775075"/>
        </p:xfrm>
        <a:graphic>
          <a:graphicData uri="http://schemas.openxmlformats.org/presentationml/2006/ole">
            <p:oleObj spid="_x0000_s19458" name="Диаграмма" r:id="rId3" imgW="8505825" imgH="3733800" progId="MSGraph.Chart.8">
              <p:embed/>
            </p:oleObj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85720" y="5786454"/>
            <a:ext cx="8572560" cy="786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связи с этим в 2010 году была разработана новая методика,  позволяющая рассчитать траекторию нового долгосрочного тренда.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715436" cy="791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Методика базируется  на ранее выполненном исследовании эластичности цен на жилье по доходам и типизации рынков в зависимости от стадии их динамики. 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1000108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Типология рынков недвижимости по эластичности цен при изменении темпов роста доходов населения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1714489"/>
          <a:ext cx="8686800" cy="4958578"/>
        </p:xfrm>
        <a:graphic>
          <a:graphicData uri="http://schemas.openxmlformats.org/drawingml/2006/table">
            <a:tbl>
              <a:tblPr/>
              <a:tblGrid>
                <a:gridCol w="798513"/>
                <a:gridCol w="1598612"/>
                <a:gridCol w="879475"/>
                <a:gridCol w="158750"/>
                <a:gridCol w="798513"/>
                <a:gridCol w="800100"/>
                <a:gridCol w="798512"/>
                <a:gridCol w="685800"/>
                <a:gridCol w="569913"/>
                <a:gridCol w="800100"/>
                <a:gridCol w="798512"/>
              </a:tblGrid>
              <a:tr h="44599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Тип рынка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Примеры статистических значений признаков в Москве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Обобщенные значения признаков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4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dP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dP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59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Развитый (насыщенный)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 0 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 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4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Развивающийся (дефицитный) 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0,025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0,015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1,61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 0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 0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 1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59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Растущий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0,021; 0,032; 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0,017; 0,020; 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18;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22; 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1,16; 1,60; 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 0 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 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 1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59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Перегретый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0,050; 0,039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0,022; 0,014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17;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2,27; 2,82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 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 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 2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9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Стабильный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0,0040; 0,006; 0,002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0,0044; 0,019; 0,005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9;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12;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0,91; 0,32; 0,40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1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Надутый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 0  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0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 2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4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Падающий (кризисный)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-0,033;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-0,948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-0,088; -0,097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13;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0,38; 0,49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1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Депрессивный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-0,0006; 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0,035; 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10; 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-0,028; 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&lt;= 0  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&lt;0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(L)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&lt;= 0  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9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Стартующий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0,017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-0,015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-1,10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 0 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 0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 (-1)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1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Взлетающий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0,090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-0,020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-4,50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 0 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 0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 (-4,5)</a:t>
                      </a:r>
                    </a:p>
                  </a:txBody>
                  <a:tcPr marL="52552" marR="5255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786050" y="0"/>
            <a:ext cx="34290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Методические предпосылки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87154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 eaLnBrk="0" hangingPunct="0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Модель представляет собой уравнение статистической связи между темпами роста цен на жилье и темпами роста среднедушевых доходов населения. С учетом ограниченности накопленной за период новейшей истории российского рынка недвижимости статистики об эластичности цен по доходам выявленные типы рынков сведены в три группы, и построено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три варианта модели: для типов 2 (развивающийся) и 7 (кризисный); 5 (стабильный) и 8 (депрессивный); 3 (растущий) и 4 (перегретый).</a:t>
            </a:r>
          </a:p>
        </p:txBody>
      </p:sp>
      <p:graphicFrame>
        <p:nvGraphicFramePr>
          <p:cNvPr id="35841" name="Object 1"/>
          <p:cNvGraphicFramePr>
            <a:graphicFrameLocks noChangeAspect="1"/>
          </p:cNvGraphicFramePr>
          <p:nvPr/>
        </p:nvGraphicFramePr>
        <p:xfrm>
          <a:off x="285720" y="2571744"/>
          <a:ext cx="8616950" cy="4132262"/>
        </p:xfrm>
        <a:graphic>
          <a:graphicData uri="http://schemas.openxmlformats.org/presentationml/2006/ole">
            <p:oleObj spid="_x0000_s35841" name="Диаграмма" r:id="rId3" imgW="6200775" imgH="2971800" progId="MSGraph.Chart.8">
              <p:embed/>
            </p:oleObj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643042" y="0"/>
            <a:ext cx="55721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Модель для прогнозирования динамики цен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1541</Words>
  <PresentationFormat>Экран (4:3)</PresentationFormat>
  <Paragraphs>155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Тема Office</vt:lpstr>
      <vt:lpstr>Диаграмма Microsoft Graph</vt:lpstr>
      <vt:lpstr>Диаграмма</vt:lpstr>
      <vt:lpstr>Формула</vt:lpstr>
      <vt:lpstr>            Стерник Г.М., профессор кафедры «Управление проектами и программами» РЭУ им. Г.В.Плеханова, главный аналитик Российской Гильдии риэлторов gm_sternik@sterno.ru , realtymarket.ru  Методика прогнозирования цен на жилье  в зависимости от типа рынка (тезисы доклада на секции «Теория и практика инвестиционного консалтинга»  XIV Национального конгресса по недвижимости, 7.06.11)    - Москва, 2011 -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Спасибо за внимание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Стерник Г.М., профессор кафедры «Управление проектами и программами» РЭУ им. Г.В.Плеханова, главный аналитик Российской Гильдии риэлторов gm_sternik@sterno.ru , realtymarket.ru  кризис на рынке строительства и продажи жилья: причины, итоги и перспективы (тезисы доклада на секции «Теория и практика консалтинга»  IV Национального конгресса по недвижимости, 7.06.11)   - Москва, 2011 - </dc:title>
  <cp:lastModifiedBy>Комп</cp:lastModifiedBy>
  <cp:revision>98</cp:revision>
  <dcterms:modified xsi:type="dcterms:W3CDTF">2011-06-06T08:57:50Z</dcterms:modified>
</cp:coreProperties>
</file>