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5" r:id="rId3"/>
    <p:sldId id="315" r:id="rId4"/>
    <p:sldId id="316" r:id="rId5"/>
    <p:sldId id="324" r:id="rId6"/>
    <p:sldId id="320" r:id="rId7"/>
    <p:sldId id="321" r:id="rId8"/>
    <p:sldId id="322" r:id="rId9"/>
    <p:sldId id="318" r:id="rId10"/>
    <p:sldId id="332" r:id="rId11"/>
    <p:sldId id="333" r:id="rId12"/>
    <p:sldId id="337" r:id="rId13"/>
    <p:sldId id="334" r:id="rId14"/>
    <p:sldId id="335" r:id="rId15"/>
    <p:sldId id="336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28" r:id="rId24"/>
    <p:sldId id="330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BA5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70" d="100"/>
          <a:sy n="70" d="100"/>
        </p:scale>
        <p:origin x="-84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02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85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8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41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41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89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34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00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36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7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26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69DDC-15E6-4D80-97CF-142CF744958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1B7F-75FF-40AA-801E-EA90E684B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80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45638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Общероссийская система мониторинга рынка недвижимости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верифицированных данных.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мифа к реальности»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Крапин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директор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Аналитического агентства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RWAY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3999" cy="764704"/>
          </a:xfrm>
          <a:solidFill>
            <a:srgbClr val="008000"/>
          </a:solidFill>
          <a:ln>
            <a:solidFill>
              <a:srgbClr val="0BA593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774" y="404664"/>
            <a:ext cx="1804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5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D:\Пользователи\Admin\Documents\RWAY 2013\06-2013\для доклада 23-24 мая_измененные карты\Интерфейс геоинформационной системы RWAY\Интерфейс_пример представления данных об организованных поселках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" y="0"/>
            <a:ext cx="9129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20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D:\Пользователи\Admin\Documents\RWAY 2013\06-2013\для доклада 23-24 мая_измененные карты\Интерфейс геоинформационной системы RWAY\Интерфейс_пример представления данных жилых комплексах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5" y="0"/>
            <a:ext cx="9126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Пользователи\Admin\Documents\RWAY 2013\06-2013\для доклада 23-24 мая_измененные карты\Московская область\Рынок Жиль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642" y="0"/>
            <a:ext cx="9232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287" y="5589587"/>
            <a:ext cx="30241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2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D:\Пользователи\Admin\Documents\RWAY 2013\06-2013\для доклада 23-24 мая_измененные карты\Москва\Рынок Жилья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333" y="5580262"/>
            <a:ext cx="30241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24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D:\Пользователи\Admin\Documents\RWAY 2013\06-2013\для доклада 23-24 мая_измененные карты\Московская область\Коммерческая Недвижимость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" y="10748"/>
            <a:ext cx="9144000" cy="684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81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Пользователи\Admin\Documents\RWAY 2013\06-2013\для доклада 23-24 мая_измененные карты\Московская область\Коммерческая Недвижимость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667" y="5580262"/>
            <a:ext cx="30241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73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Пользователи\Admin\Documents\RWAY 2013\06-2013\для доклада 23-24 мая_измененные карты\Воронеж\Рынок Жиль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960" y="5554437"/>
            <a:ext cx="30241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72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Пользователи\Admin\Documents\RWAY 2013\06-2013\для доклада 23-24 мая_измененные карты\Воронеж\Рынок Жиль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884" y="5564917"/>
            <a:ext cx="30241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85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Пользователи\Admin\Documents\RWAY 2013\06-2013\для доклада 23-24 мая_измененные карты\Сочи\Рынок Жиль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2936" y="5574153"/>
            <a:ext cx="30241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58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D:\Пользователи\Admin\Documents\RWAY 2013\06-2013\для доклада 23-24 мая_измененные карты\Сочи\Рынок Жилья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564274"/>
            <a:ext cx="30241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30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45638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Основным проектом Аналитического агентства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RWAY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 2009 г. является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«Общероссийская система мониторинга рынка недвижимости на основе верифицированных баз данных»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3999" cy="764704"/>
          </a:xfrm>
          <a:solidFill>
            <a:srgbClr val="008000"/>
          </a:solidFill>
          <a:ln>
            <a:solidFill>
              <a:srgbClr val="0BA593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774" y="404664"/>
            <a:ext cx="1804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76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D:\Пользователи\Admin\Documents\RWAY 2013\06-2013\для доклада 23-24 мая_измененные карты\Сочи\Рынок Жиль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445224"/>
            <a:ext cx="30241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8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D:\Пользователи\Admin\Documents\RWAY 2013\06-2013\для доклада 23-24 мая_измененные карты\Красноярск\Рынок Жиль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2" y="0"/>
            <a:ext cx="30241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3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9938" name="Picture 2" descr="D:\Пользователи\Admin\Documents\RWAY 2013\06-2013\для доклада 23-24 мая_измененные карты\Красноярск\Рынок Жиль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56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645024"/>
            <a:ext cx="30241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57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58417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738" y="1755953"/>
            <a:ext cx="8424936" cy="439248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ru-RU" sz="6500" kern="800" dirty="0">
                <a:solidFill>
                  <a:schemeClr val="tx1"/>
                </a:solidFill>
              </a:rPr>
              <a:t>В 2013 г. начался </a:t>
            </a:r>
            <a:r>
              <a:rPr lang="ru-RU" sz="6500" b="1" kern="800" dirty="0">
                <a:solidFill>
                  <a:schemeClr val="tx1"/>
                </a:solidFill>
              </a:rPr>
              <a:t>третий этап</a:t>
            </a:r>
            <a:r>
              <a:rPr lang="ru-RU" sz="6500" kern="800" dirty="0">
                <a:solidFill>
                  <a:schemeClr val="tx1"/>
                </a:solidFill>
              </a:rPr>
              <a:t> работ по созданию системы мониторинга рынка недвижимости </a:t>
            </a:r>
            <a:r>
              <a:rPr lang="ru-RU" sz="6500" kern="800" dirty="0" smtClean="0">
                <a:solidFill>
                  <a:schemeClr val="tx1"/>
                </a:solidFill>
              </a:rPr>
              <a:t>России </a:t>
            </a:r>
          </a:p>
          <a:p>
            <a:pPr>
              <a:lnSpc>
                <a:spcPct val="90000"/>
              </a:lnSpc>
            </a:pPr>
            <a:r>
              <a:rPr lang="ru-RU" sz="6500" kern="800" dirty="0">
                <a:solidFill>
                  <a:schemeClr val="tx1"/>
                </a:solidFill>
              </a:rPr>
              <a:t>(</a:t>
            </a:r>
            <a:r>
              <a:rPr lang="ru-RU" sz="6500" kern="800" dirty="0" smtClean="0">
                <a:solidFill>
                  <a:schemeClr val="tx1"/>
                </a:solidFill>
              </a:rPr>
              <a:t>продлится и в 2014 г.), который предусматривает</a:t>
            </a:r>
            <a:r>
              <a:rPr lang="ru-RU" sz="6500" kern="800" dirty="0">
                <a:solidFill>
                  <a:schemeClr val="tx1"/>
                </a:solidFill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ru-RU" sz="6500" kern="800" dirty="0" smtClean="0">
                <a:solidFill>
                  <a:schemeClr val="tx1"/>
                </a:solidFill>
              </a:rPr>
              <a:t>- мониторинг </a:t>
            </a:r>
            <a:r>
              <a:rPr lang="ru-RU" sz="6500" kern="800" dirty="0">
                <a:solidFill>
                  <a:schemeClr val="tx1"/>
                </a:solidFill>
              </a:rPr>
              <a:t>рынков недвижимости </a:t>
            </a:r>
            <a:r>
              <a:rPr lang="ru-RU" sz="6500" kern="800" dirty="0" smtClean="0">
                <a:solidFill>
                  <a:schemeClr val="tx1"/>
                </a:solidFill>
              </a:rPr>
              <a:t>160-165 </a:t>
            </a:r>
            <a:r>
              <a:rPr lang="ru-RU" sz="6500" kern="800" dirty="0">
                <a:solidFill>
                  <a:schemeClr val="tx1"/>
                </a:solidFill>
              </a:rPr>
              <a:t>наиболее крупных городов России;</a:t>
            </a:r>
          </a:p>
          <a:p>
            <a:pPr algn="l">
              <a:lnSpc>
                <a:spcPct val="90000"/>
              </a:lnSpc>
            </a:pPr>
            <a:r>
              <a:rPr lang="ru-RU" sz="6500" kern="800" dirty="0" smtClean="0">
                <a:solidFill>
                  <a:schemeClr val="tx1"/>
                </a:solidFill>
              </a:rPr>
              <a:t>- запуск </a:t>
            </a:r>
            <a:r>
              <a:rPr lang="ru-RU" sz="6500" kern="800" dirty="0">
                <a:solidFill>
                  <a:schemeClr val="tx1"/>
                </a:solidFill>
              </a:rPr>
              <a:t>в штатную эксплуатацию </a:t>
            </a:r>
            <a:r>
              <a:rPr lang="en-US" sz="6500" kern="800" dirty="0" smtClean="0">
                <a:solidFill>
                  <a:schemeClr val="tx1"/>
                </a:solidFill>
              </a:rPr>
              <a:t>GIS</a:t>
            </a:r>
            <a:r>
              <a:rPr lang="ru-RU" sz="6500" kern="800" dirty="0" smtClean="0">
                <a:solidFill>
                  <a:schemeClr val="tx1"/>
                </a:solidFill>
              </a:rPr>
              <a:t>-системы </a:t>
            </a:r>
            <a:r>
              <a:rPr lang="ru-RU" sz="6500" kern="800" dirty="0">
                <a:solidFill>
                  <a:schemeClr val="tx1"/>
                </a:solidFill>
              </a:rPr>
              <a:t>RWAY, которая будет способна предоставлять необходимую для профессиональных участников рынка информацию в наиболее полном объеме по широкой номенклатуре запросов;</a:t>
            </a:r>
          </a:p>
          <a:p>
            <a:pPr algn="l">
              <a:lnSpc>
                <a:spcPct val="90000"/>
              </a:lnSpc>
            </a:pPr>
            <a:r>
              <a:rPr lang="ru-RU" sz="6500" kern="800" dirty="0" smtClean="0">
                <a:solidFill>
                  <a:schemeClr val="tx1"/>
                </a:solidFill>
              </a:rPr>
              <a:t>- </a:t>
            </a:r>
            <a:r>
              <a:rPr lang="ru-RU" sz="6500" kern="800" dirty="0">
                <a:solidFill>
                  <a:schemeClr val="tx1"/>
                </a:solidFill>
              </a:rPr>
              <a:t>п</a:t>
            </a:r>
            <a:r>
              <a:rPr lang="ru-RU" sz="6500" kern="800" dirty="0" smtClean="0">
                <a:solidFill>
                  <a:schemeClr val="tx1"/>
                </a:solidFill>
              </a:rPr>
              <a:t>роработка вопросов создания </a:t>
            </a:r>
            <a:r>
              <a:rPr lang="ru-RU" sz="6500" kern="800" dirty="0">
                <a:solidFill>
                  <a:schemeClr val="tx1"/>
                </a:solidFill>
              </a:rPr>
              <a:t>ГЧП для </a:t>
            </a:r>
            <a:r>
              <a:rPr lang="ru-RU" sz="6500" kern="800" dirty="0" smtClean="0">
                <a:solidFill>
                  <a:schemeClr val="tx1"/>
                </a:solidFill>
              </a:rPr>
              <a:t>мониторинга  рынка </a:t>
            </a:r>
            <a:r>
              <a:rPr lang="ru-RU" sz="6500" kern="800" dirty="0">
                <a:solidFill>
                  <a:schemeClr val="tx1"/>
                </a:solidFill>
              </a:rPr>
              <a:t>недвижимости России.</a:t>
            </a:r>
          </a:p>
          <a:p>
            <a:endParaRPr lang="ru-RU" kern="800" dirty="0"/>
          </a:p>
        </p:txBody>
      </p:sp>
      <p:pic>
        <p:nvPicPr>
          <p:cNvPr id="4" name="Picture 4" descr="sl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70300" y="279400"/>
            <a:ext cx="1801813" cy="1133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6165304"/>
            <a:ext cx="9156700" cy="6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50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58417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10445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тренды российского рынка недвижимости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sl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70300" y="279400"/>
            <a:ext cx="1801813" cy="1133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6165304"/>
            <a:ext cx="9156700" cy="6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78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58417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104456"/>
          </a:xfrm>
        </p:spPr>
        <p:txBody>
          <a:bodyPr>
            <a:normAutofit lnSpcReduction="10000"/>
          </a:bodyPr>
          <a:lstStyle/>
          <a:p>
            <a: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Вопросы?</a:t>
            </a:r>
          </a:p>
          <a:p>
            <a: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Крапин Александр,</a:t>
            </a:r>
            <a:r>
              <a:rPr lang="en-US" sz="3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главный редактор,</a:t>
            </a:r>
          </a:p>
          <a:p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генеральный директор</a:t>
            </a:r>
            <a:b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Аналитического агентства RWAY</a:t>
            </a:r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+7 (495) 933-55-03</a:t>
            </a:r>
          </a:p>
          <a:p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gr@rway.ru</a:t>
            </a:r>
            <a:endParaRPr lang="ru-RU" sz="2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sl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70300" y="279400"/>
            <a:ext cx="1801813" cy="1133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6165304"/>
            <a:ext cx="9156700" cy="6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73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3456383"/>
          </a:xfrm>
        </p:spPr>
        <p:txBody>
          <a:bodyPr>
            <a:noAutofit/>
          </a:bodyPr>
          <a:lstStyle/>
          <a:p>
            <a:r>
              <a:rPr lang="ru-RU" sz="3200" dirty="0" smtClean="0"/>
              <a:t>К </a:t>
            </a:r>
            <a:r>
              <a:rPr lang="ru-RU" sz="3200" dirty="0"/>
              <a:t>середине 2013 г., после 12 месяцев окончательной отработки алгоритмов сбора и верификации информации, у меня есть право </a:t>
            </a:r>
            <a:r>
              <a:rPr lang="ru-RU" sz="3200" dirty="0" smtClean="0"/>
              <a:t>сделать заявление о создании </a:t>
            </a:r>
            <a:r>
              <a:rPr lang="ru-RU" sz="3200" b="1" dirty="0" smtClean="0"/>
              <a:t>Общероссийской системы мониторинга рынка недвижимости на основе верифицированных баз данных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3999" cy="764704"/>
          </a:xfrm>
          <a:solidFill>
            <a:srgbClr val="008000"/>
          </a:solidFill>
          <a:ln>
            <a:solidFill>
              <a:srgbClr val="0BA593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774" y="404664"/>
            <a:ext cx="1804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456383"/>
          </a:xfrm>
        </p:spPr>
        <p:txBody>
          <a:bodyPr>
            <a:noAutofit/>
          </a:bodyPr>
          <a:lstStyle/>
          <a:p>
            <a:r>
              <a:rPr lang="ru-RU" sz="3000" b="1" dirty="0"/>
              <a:t>Основные достигнутые результаты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dirty="0" smtClean="0"/>
              <a:t>к середине 2013 </a:t>
            </a:r>
            <a:r>
              <a:rPr lang="ru-RU" sz="3000" dirty="0"/>
              <a:t>года:</a:t>
            </a:r>
            <a:br>
              <a:rPr lang="ru-RU" sz="3000" dirty="0"/>
            </a:br>
            <a:r>
              <a:rPr lang="ru-RU" sz="3000" dirty="0"/>
              <a:t>мониторинг цен предложений ведется в </a:t>
            </a:r>
            <a:r>
              <a:rPr lang="ru-RU" sz="3000" b="1" dirty="0"/>
              <a:t>75 субъектах федерации</a:t>
            </a:r>
            <a:r>
              <a:rPr lang="ru-RU" sz="3000" dirty="0"/>
              <a:t>, и включает в себя сбор и верификацию данных о рынках недвижимости </a:t>
            </a:r>
            <a:r>
              <a:rPr lang="ru-RU" sz="3000" b="1" dirty="0"/>
              <a:t>373 населенных пунктов</a:t>
            </a:r>
            <a:r>
              <a:rPr lang="ru-RU" sz="3000" dirty="0"/>
              <a:t>, в том числе </a:t>
            </a:r>
            <a:r>
              <a:rPr lang="ru-RU" sz="3000" b="1" dirty="0"/>
              <a:t>118 городов </a:t>
            </a:r>
            <a:r>
              <a:rPr lang="ru-RU" sz="3000" dirty="0"/>
              <a:t>с населением больше 100 тыс. </a:t>
            </a:r>
            <a:r>
              <a:rPr lang="ru-RU" sz="3000" dirty="0" smtClean="0"/>
              <a:t>человек.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3999" cy="764704"/>
          </a:xfrm>
          <a:solidFill>
            <a:srgbClr val="008000"/>
          </a:solidFill>
          <a:ln>
            <a:solidFill>
              <a:srgbClr val="0BA593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774" y="404664"/>
            <a:ext cx="1804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456383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 В течение 2009-2011 гг. мониторинг велся в ежемесячном режиме,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 </a:t>
            </a:r>
            <a:r>
              <a:rPr lang="ru-RU" sz="2800" dirty="0"/>
              <a:t>с 2012 г. – в </a:t>
            </a:r>
            <a:r>
              <a:rPr lang="ru-RU" sz="2800" b="1" dirty="0"/>
              <a:t>ежеквартальном</a:t>
            </a:r>
            <a:r>
              <a:rPr lang="ru-RU" sz="2800" dirty="0"/>
              <a:t> </a:t>
            </a:r>
            <a:r>
              <a:rPr lang="ru-RU" sz="2800" dirty="0" smtClean="0"/>
              <a:t>режиме: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земельный </a:t>
            </a:r>
            <a:r>
              <a:rPr lang="ru-RU" sz="2800" dirty="0"/>
              <a:t>рынок (три категории земель),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рынок </a:t>
            </a:r>
            <a:r>
              <a:rPr lang="ru-RU" sz="2800" dirty="0"/>
              <a:t>жилья (первичный и вторичный</a:t>
            </a:r>
            <a:r>
              <a:rPr lang="ru-RU" sz="2800" dirty="0" smtClean="0"/>
              <a:t>),</a:t>
            </a:r>
            <a:br>
              <a:rPr lang="ru-RU" sz="2800" dirty="0" smtClean="0"/>
            </a:br>
            <a:r>
              <a:rPr lang="ru-RU" sz="2800" dirty="0" smtClean="0"/>
              <a:t>- загородный </a:t>
            </a:r>
            <a:r>
              <a:rPr lang="ru-RU" sz="2800" dirty="0"/>
              <a:t>рынок (организованные КП),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рынок </a:t>
            </a:r>
            <a:r>
              <a:rPr lang="ru-RU" sz="2800" dirty="0"/>
              <a:t>коммерческой недвижимости (пока в 21 городе России с наиболее высокой численностью населения).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3999" cy="764704"/>
          </a:xfrm>
          <a:solidFill>
            <a:srgbClr val="008000"/>
          </a:solidFill>
          <a:ln>
            <a:solidFill>
              <a:srgbClr val="0BA593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774" y="404664"/>
            <a:ext cx="1804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13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456383"/>
          </a:xfrm>
        </p:spPr>
        <p:txBody>
          <a:bodyPr>
            <a:noAutofit/>
          </a:bodyPr>
          <a:lstStyle/>
          <a:p>
            <a:r>
              <a:rPr lang="ru-RU" sz="3200" b="1" dirty="0"/>
              <a:t>Первичный рынок жилья </a:t>
            </a:r>
            <a:r>
              <a:rPr lang="ru-RU" sz="3200" dirty="0"/>
              <a:t>– около 11 тыс. многоэтажных жилых домов к продаже на первичном рынке представлено 207 тыс. квартир; </a:t>
            </a:r>
            <a:r>
              <a:rPr lang="ru-RU" sz="3200" b="1" dirty="0"/>
              <a:t>вторичный рынок жилья </a:t>
            </a:r>
            <a:r>
              <a:rPr lang="ru-RU" sz="3200" dirty="0"/>
              <a:t>– порядка 700 тыс. квартир.</a:t>
            </a:r>
            <a:br>
              <a:rPr lang="ru-RU" sz="3200" dirty="0"/>
            </a:br>
            <a:r>
              <a:rPr lang="ru-RU" sz="3200" dirty="0"/>
              <a:t>В </a:t>
            </a:r>
            <a:r>
              <a:rPr lang="ru-RU" sz="3200" b="1" dirty="0"/>
              <a:t>организованных коттеджных поселках </a:t>
            </a:r>
            <a:r>
              <a:rPr lang="ru-RU" sz="3200" dirty="0"/>
              <a:t>продается около 97 тыс. объектов (домов и иных объектов рынка).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3999" cy="764704"/>
          </a:xfrm>
          <a:solidFill>
            <a:srgbClr val="008000"/>
          </a:solidFill>
          <a:ln>
            <a:solidFill>
              <a:srgbClr val="0BA593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774" y="404664"/>
            <a:ext cx="1804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52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456383"/>
          </a:xfrm>
        </p:spPr>
        <p:txBody>
          <a:bodyPr>
            <a:noAutofit/>
          </a:bodyPr>
          <a:lstStyle/>
          <a:p>
            <a:r>
              <a:rPr lang="ru-RU" sz="3000" b="1" dirty="0"/>
              <a:t>Земельный рынок </a:t>
            </a:r>
            <a:r>
              <a:rPr lang="ru-RU" sz="3000" dirty="0"/>
              <a:t>– порядка 25 тыс. </a:t>
            </a:r>
            <a:r>
              <a:rPr lang="ru-RU" sz="3000" dirty="0" smtClean="0"/>
              <a:t>земельных участков </a:t>
            </a:r>
            <a:br>
              <a:rPr lang="ru-RU" sz="3000" dirty="0" smtClean="0"/>
            </a:br>
            <a:r>
              <a:rPr lang="ru-RU" sz="3000" dirty="0" smtClean="0"/>
              <a:t>по </a:t>
            </a:r>
            <a:r>
              <a:rPr lang="ru-RU" sz="3000" dirty="0"/>
              <a:t>трем категориям земель. </a:t>
            </a:r>
            <a:br>
              <a:rPr lang="ru-RU" sz="3000" dirty="0"/>
            </a:br>
            <a:r>
              <a:rPr lang="ru-RU" sz="3000" b="1" dirty="0"/>
              <a:t>Рынок коммерческой недвижимости </a:t>
            </a:r>
            <a:r>
              <a:rPr lang="ru-RU" sz="3000" dirty="0"/>
              <a:t>– мониторинг ведется в 21 наиболее крупном городе России по всем основным сегментам рынка (офисы, торговые, склады, гостиницы) – около </a:t>
            </a:r>
            <a:r>
              <a:rPr lang="ru-RU" sz="3000" dirty="0" smtClean="0"/>
              <a:t>18 </a:t>
            </a:r>
            <a:r>
              <a:rPr lang="ru-RU" sz="3000" dirty="0"/>
              <a:t>тыс. объектов.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3999" cy="764704"/>
          </a:xfrm>
          <a:solidFill>
            <a:srgbClr val="008000"/>
          </a:solidFill>
          <a:ln>
            <a:solidFill>
              <a:srgbClr val="0BA593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774" y="404664"/>
            <a:ext cx="1804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52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45638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настоящее время ведутся работы по интеграции информации от системы мониторинга в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GIS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-систему Аналитического агентс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RWAY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3999" cy="764704"/>
          </a:xfrm>
          <a:solidFill>
            <a:srgbClr val="008000"/>
          </a:solidFill>
          <a:ln>
            <a:solidFill>
              <a:srgbClr val="0BA593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774" y="404664"/>
            <a:ext cx="1804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86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067" y="1772816"/>
            <a:ext cx="7772400" cy="3456383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</a:t>
            </a:r>
            <a:r>
              <a:rPr lang="ru-RU" sz="3600" b="1" spc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возможностей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3999" cy="764704"/>
          </a:xfrm>
          <a:solidFill>
            <a:srgbClr val="008000"/>
          </a:solidFill>
          <a:ln>
            <a:solidFill>
              <a:srgbClr val="0BA593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774" y="404664"/>
            <a:ext cx="1804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6984</TotalTime>
  <Words>180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«Общероссийская система мониторинга рынка недвижимости  на верифицированных данных.  От мифа к реальности»  Александр Крапин, генеральный директор Аналитического агентства RWAY   </vt:lpstr>
      <vt:lpstr> Основным проектом Аналитического агентства RWAY с 2009 г. является «Общероссийская система мониторинга рынка недвижимости на основе верифицированных баз данных»</vt:lpstr>
      <vt:lpstr>К середине 2013 г., после 12 месяцев окончательной отработки алгоритмов сбора и верификации информации, у меня есть право сделать заявление о создании Общероссийской системы мониторинга рынка недвижимости на основе верифицированных баз данных</vt:lpstr>
      <vt:lpstr>Основные достигнутые результаты  к середине 2013 года: мониторинг цен предложений ведется в 75 субъектах федерации, и включает в себя сбор и верификацию данных о рынках недвижимости 373 населенных пунктов, в том числе 118 городов с населением больше 100 тыс. человек.</vt:lpstr>
      <vt:lpstr> В течение 2009-2011 гг. мониторинг велся в ежемесячном режиме,  но с 2012 г. – в ежеквартальном режиме: - земельный рынок (три категории земель),  - рынок жилья (первичный и вторичный), - загородный рынок (организованные КП),  - рынок коммерческой недвижимости (пока в 21 городе России с наиболее высокой численностью населения).</vt:lpstr>
      <vt:lpstr>Первичный рынок жилья – около 11 тыс. многоэтажных жилых домов к продаже на первичном рынке представлено 207 тыс. квартир; вторичный рынок жилья – порядка 700 тыс. квартир. В организованных коттеджных поселках продается около 97 тыс. объектов (домов и иных объектов рынка).</vt:lpstr>
      <vt:lpstr>Земельный рынок – порядка 25 тыс. земельных участков  по трем категориям земель.  Рынок коммерческой недвижимости – мониторинг ведется в 21 наиболее крупном городе России по всем основным сегментам рынка (офисы, торговые, склады, гостиницы) – около 18 тыс. объектов.</vt:lpstr>
      <vt:lpstr> В настоящее время ведутся работы по интеграции информации от системы мониторинга в GIS-систему Аналитического агентства RWAY</vt:lpstr>
      <vt:lpstr>Примеры возможностей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мониторинга рынка недвижимости России.  Первые результаты</dc:title>
  <dc:creator>Admin</dc:creator>
  <cp:lastModifiedBy>lenovo</cp:lastModifiedBy>
  <cp:revision>112</cp:revision>
  <dcterms:created xsi:type="dcterms:W3CDTF">2012-05-16T09:01:02Z</dcterms:created>
  <dcterms:modified xsi:type="dcterms:W3CDTF">2013-08-31T07:46:11Z</dcterms:modified>
</cp:coreProperties>
</file>