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2"/>
  </p:notesMasterIdLst>
  <p:sldIdLst>
    <p:sldId id="310" r:id="rId3"/>
    <p:sldId id="296" r:id="rId4"/>
    <p:sldId id="320" r:id="rId5"/>
    <p:sldId id="311" r:id="rId6"/>
    <p:sldId id="274" r:id="rId7"/>
    <p:sldId id="317" r:id="rId8"/>
    <p:sldId id="319" r:id="rId9"/>
    <p:sldId id="318" r:id="rId10"/>
    <p:sldId id="315" r:id="rId11"/>
    <p:sldId id="322" r:id="rId12"/>
    <p:sldId id="325" r:id="rId13"/>
    <p:sldId id="316" r:id="rId14"/>
    <p:sldId id="324" r:id="rId15"/>
    <p:sldId id="328" r:id="rId16"/>
    <p:sldId id="314" r:id="rId17"/>
    <p:sldId id="312" r:id="rId18"/>
    <p:sldId id="326" r:id="rId19"/>
    <p:sldId id="327" r:id="rId20"/>
    <p:sldId id="308" r:id="rId2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CC99"/>
    <a:srgbClr val="FF9966"/>
    <a:srgbClr val="C12031"/>
    <a:srgbClr val="FFFFFF"/>
    <a:srgbClr val="FF4FA7"/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95" autoAdjust="0"/>
    <p:restoredTop sz="95383" autoAdjust="0"/>
  </p:normalViewPr>
  <p:slideViewPr>
    <p:cSldViewPr>
      <p:cViewPr>
        <p:scale>
          <a:sx n="100" d="100"/>
          <a:sy n="100" d="100"/>
        </p:scale>
        <p:origin x="-1325" y="7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1F7D48-5F0B-43CD-8FA3-09A90A52C7B5}" type="datetimeFigureOut">
              <a:rPr lang="ru-RU"/>
              <a:pPr>
                <a:defRPr/>
              </a:pPr>
              <a:t>18.07.2013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BB32A6-7764-49C7-BFFA-DC3FE8433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5D7AB-8C04-4DEA-852B-EC8F41A2E182}" type="datetimeFigureOut">
              <a:rPr lang="ru-RU"/>
              <a:pPr>
                <a:defRPr/>
              </a:pPr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02792-DF4F-4029-8D58-FA170064F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BA61D-EF1C-4ED0-8F57-1F14BB6894D6}" type="datetimeFigureOut">
              <a:rPr lang="ru-RU"/>
              <a:pPr>
                <a:defRPr/>
              </a:pPr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4A30C-D09E-490A-BF7E-7D517A2CB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C0551-0FAE-4DD0-B46F-6319F71E06B3}" type="datetimeFigureOut">
              <a:rPr lang="ru-RU"/>
              <a:pPr>
                <a:defRPr/>
              </a:pPr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F2E7D-BC6C-4577-977B-1D9B9439E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A98A8-F0E5-484E-90B7-2AB944384A56}" type="datetimeFigureOut">
              <a:rPr lang="ru-RU"/>
              <a:pPr>
                <a:defRPr/>
              </a:pPr>
              <a:t>18.07.2013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7C028-3995-4988-8C74-0E5D6F1FC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DF302-7560-4918-80E6-FEAEF639A0A7}" type="datetimeFigureOut">
              <a:rPr lang="ru-RU"/>
              <a:pPr>
                <a:defRPr/>
              </a:pPr>
              <a:t>18.07.2013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15B90-A8D5-4F4D-A006-45CFCCCA0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5B158-9CA5-4F06-8ED2-F5EC2B6DFC58}" type="datetimeFigureOut">
              <a:rPr lang="ru-RU"/>
              <a:pPr>
                <a:defRPr/>
              </a:pPr>
              <a:t>18.07.2013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3AC5C-E6D7-49E5-8D6C-00E34BD2D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BCE0B-2329-4A72-BAB7-3CDB981A5156}" type="datetimeFigureOut">
              <a:rPr lang="ru-RU"/>
              <a:pPr>
                <a:defRPr/>
              </a:pPr>
              <a:t>18.07.2013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B7B05-F919-4ED4-83F1-C8737EF6F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FDE0F-4B98-4FAB-BFAD-E1985FD5686A}" type="datetimeFigureOut">
              <a:rPr lang="ru-RU"/>
              <a:pPr>
                <a:defRPr/>
              </a:pPr>
              <a:t>18.07.2013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A4F36-4A3B-404B-B38F-A2FC769F9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73442-C2C0-42D7-BDE8-535DC0F4B1AD}" type="datetimeFigureOut">
              <a:rPr lang="ru-RU"/>
              <a:pPr>
                <a:defRPr/>
              </a:pPr>
              <a:t>18.07.2013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02E96-D02E-43A7-836A-2D36A4025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1376-8FDD-4DDC-B92D-B8D077592E1D}" type="datetimeFigureOut">
              <a:rPr lang="ru-RU"/>
              <a:pPr>
                <a:defRPr/>
              </a:pPr>
              <a:t>18.07.2013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A755B-D93C-4DB9-970B-4E81DE3C6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C69BB-352C-4DE6-9B6E-86BBE47905D9}" type="datetimeFigureOut">
              <a:rPr lang="ru-RU"/>
              <a:pPr>
                <a:defRPr/>
              </a:pPr>
              <a:t>18.07.2013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95371-CC61-4114-BA2D-CAD6920DE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7732-84CA-4B25-A583-710C895648A1}" type="datetimeFigureOut">
              <a:rPr lang="ru-RU"/>
              <a:pPr>
                <a:defRPr/>
              </a:pPr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B6411-FEE3-48F4-8495-C458D16F5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5039C-0582-440D-B87A-40EBF825A0DB}" type="datetimeFigureOut">
              <a:rPr lang="ru-RU"/>
              <a:pPr>
                <a:defRPr/>
              </a:pPr>
              <a:t>18.07.2013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CEF5E-D31F-428D-8BC2-16D5E4DC4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33858-C38A-432B-833D-249435331E04}" type="datetimeFigureOut">
              <a:rPr lang="ru-RU"/>
              <a:pPr>
                <a:defRPr/>
              </a:pPr>
              <a:t>18.07.2013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A22A9-06BE-4A19-BBA7-47BBFD9EB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49FAD-2179-4C66-A61D-7588BF798786}" type="datetimeFigureOut">
              <a:rPr lang="ru-RU"/>
              <a:pPr>
                <a:defRPr/>
              </a:pPr>
              <a:t>18.07.2013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CD9BD-FA36-4DBA-A718-0C1BD302C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DD9ED-9472-4C37-9E45-B1EB980F6D72}" type="datetimeFigureOut">
              <a:rPr lang="ru-RU"/>
              <a:pPr>
                <a:defRPr/>
              </a:pPr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F7B0-807B-4C96-A3AB-0EDF21199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A4B31-E652-4B67-8F84-29065B807317}" type="datetimeFigureOut">
              <a:rPr lang="ru-RU"/>
              <a:pPr>
                <a:defRPr/>
              </a:pPr>
              <a:t>18.07.2013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E4B2D-C942-4CE3-92A7-2BC701A63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FC724-3F62-4A4A-A171-BA0C3ABB9ED2}" type="datetimeFigureOut">
              <a:rPr lang="ru-RU"/>
              <a:pPr>
                <a:defRPr/>
              </a:pPr>
              <a:t>18.07.2013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E1D68-7BBB-4F4C-AD28-C00EAD750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6A012-8FB5-4FDD-9497-F84A89E17A3C}" type="datetimeFigureOut">
              <a:rPr lang="ru-RU"/>
              <a:pPr>
                <a:defRPr/>
              </a:pPr>
              <a:t>18.07.2013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2B358-C1DD-4302-B28B-1BF67A0DB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DCCD2-6923-493A-891A-8205F20466E0}" type="datetimeFigureOut">
              <a:rPr lang="ru-RU"/>
              <a:pPr>
                <a:defRPr/>
              </a:pPr>
              <a:t>18.07.2013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21ADC-E7E0-4FF7-848F-9861D226B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03230-23F8-4140-86DF-1D73C6D46DE0}" type="datetimeFigureOut">
              <a:rPr lang="ru-RU"/>
              <a:pPr>
                <a:defRPr/>
              </a:pPr>
              <a:t>18.07.2013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7B123-6DB0-443A-B43E-52773C647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50D67-DF10-47BA-B737-6785CE85A59F}" type="datetimeFigureOut">
              <a:rPr lang="ru-RU"/>
              <a:pPr>
                <a:defRPr/>
              </a:pPr>
              <a:t>18.07.2013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2D3E5-5DEA-4F49-A633-17B13921D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8C61AD-F769-4876-BD26-16DAD8508418}" type="datetimeFigureOut">
              <a:rPr lang="ru-RU"/>
              <a:pPr>
                <a:defRPr/>
              </a:pPr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99BDA0-D7A4-4B7B-8DB8-94CAE6161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EE26FA9-8BC8-4897-B470-847879654DFE}" type="datetimeFigureOut">
              <a:rPr lang="ru-RU"/>
              <a:pPr>
                <a:defRPr/>
              </a:pPr>
              <a:t>18.07.2013</a:t>
            </a:fld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C890D18-67A3-46DD-B108-EF373B4FA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.properm.ru/localStorage/collection/46/13/24/94/46132494_resizedScaled_516to387.jpg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8.png"/><Relationship Id="rId7" Type="http://schemas.openxmlformats.org/officeDocument/2006/relationships/image" Target="../media/image4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5.png"/><Relationship Id="rId3" Type="http://schemas.openxmlformats.org/officeDocument/2006/relationships/image" Target="../media/image8.png"/><Relationship Id="rId7" Type="http://schemas.openxmlformats.org/officeDocument/2006/relationships/hyperlink" Target="http://www.funk-perm.ru/img/viktoria/vik_big1.jpg" TargetMode="External"/><Relationship Id="rId12" Type="http://schemas.openxmlformats.org/officeDocument/2006/relationships/hyperlink" Target="http://www.mega.perm.ru/upload/image/petr/ph1.gi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54.jpeg"/><Relationship Id="rId5" Type="http://schemas.openxmlformats.org/officeDocument/2006/relationships/hyperlink" Target="http://s.properm.ru/localStorage/collection/46/13/24/94/46132494_resizedScaled_516to387.jpg" TargetMode="External"/><Relationship Id="rId10" Type="http://schemas.openxmlformats.org/officeDocument/2006/relationships/image" Target="../media/image53.jpeg"/><Relationship Id="rId4" Type="http://schemas.openxmlformats.org/officeDocument/2006/relationships/image" Target="../media/image51.jpeg"/><Relationship Id="rId9" Type="http://schemas.openxmlformats.org/officeDocument/2006/relationships/hyperlink" Target="http://www.panperm.ru/storages/realty_images/data_110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8.png"/><Relationship Id="rId7" Type="http://schemas.openxmlformats.org/officeDocument/2006/relationships/image" Target="../media/image5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8.png"/><Relationship Id="rId7" Type="http://schemas.openxmlformats.org/officeDocument/2006/relationships/image" Target="../media/image6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8.png"/><Relationship Id="rId7" Type="http://schemas.openxmlformats.org/officeDocument/2006/relationships/image" Target="../media/image6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rk.ru/img/site/gallery/213/0f549c62-9615-425c-b3ac-2e7c87155a55_jpg_300x100000_q85.jpg" TargetMode="External"/><Relationship Id="rId5" Type="http://schemas.openxmlformats.org/officeDocument/2006/relationships/image" Target="../media/image68.jpeg"/><Relationship Id="rId4" Type="http://schemas.openxmlformats.org/officeDocument/2006/relationships/hyperlink" Target="http://naydikvartiru.ru/novostroyka_photo.php?nid=3065&amp;num=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mg.rufox.ru/files/big2/573455.jpg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7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5" Type="http://schemas.openxmlformats.org/officeDocument/2006/relationships/image" Target="../media/image72.jpeg"/><Relationship Id="rId4" Type="http://schemas.openxmlformats.org/officeDocument/2006/relationships/image" Target="../media/image71.png"/><Relationship Id="rId9" Type="http://schemas.openxmlformats.org/officeDocument/2006/relationships/image" Target="../media/image7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8.png"/><Relationship Id="rId7" Type="http://schemas.openxmlformats.org/officeDocument/2006/relationships/image" Target="../media/image7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7.jpeg"/><Relationship Id="rId5" Type="http://schemas.openxmlformats.org/officeDocument/2006/relationships/hyperlink" Target="http://s.properm.ru/localStorage/collection/46/13/24/94/46132494_resizedScaled_516to387.jpg" TargetMode="External"/><Relationship Id="rId4" Type="http://schemas.openxmlformats.org/officeDocument/2006/relationships/image" Target="../media/image7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stoim.com.ua/img/5055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bn-1.ru/img/news/70/3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8.png"/><Relationship Id="rId7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8.png"/><Relationship Id="rId7" Type="http://schemas.openxmlformats.org/officeDocument/2006/relationships/image" Target="../media/image3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9.jpeg"/><Relationship Id="rId4" Type="http://schemas.openxmlformats.org/officeDocument/2006/relationships/image" Target="../media/image34.png"/><Relationship Id="rId9" Type="http://schemas.openxmlformats.org/officeDocument/2006/relationships/hyperlink" Target="http://rngs-nsk.ru/upload/iblock/d71/d71ff5ef1bae9d2db2f62796cdbe9085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8.png"/><Relationship Id="rId7" Type="http://schemas.openxmlformats.org/officeDocument/2006/relationships/image" Target="../media/image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3168650" cy="9683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812088" y="0"/>
            <a:ext cx="1331912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268413"/>
            <a:ext cx="6084887" cy="96837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6628" name="TextBox 18"/>
          <p:cNvSpPr txBox="1">
            <a:spLocks noChangeArrowheads="1"/>
          </p:cNvSpPr>
          <p:nvPr/>
        </p:nvSpPr>
        <p:spPr bwMode="auto">
          <a:xfrm>
            <a:off x="3276600" y="1484313"/>
            <a:ext cx="5614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solidFill>
                  <a:schemeClr val="bg1"/>
                </a:solidFill>
              </a:rPr>
              <a:t>ОСОБЕННОСТИ РАЗВИТИЯ  ЖИЛЬЯ </a:t>
            </a:r>
            <a:endParaRPr lang="en-US" sz="1400" b="1">
              <a:solidFill>
                <a:schemeClr val="bg1"/>
              </a:solidFill>
            </a:endParaRPr>
          </a:p>
          <a:p>
            <a:pPr algn="r"/>
            <a:r>
              <a:rPr lang="ru-RU" sz="1400" b="1">
                <a:solidFill>
                  <a:schemeClr val="bg1"/>
                </a:solidFill>
              </a:rPr>
              <a:t>ПОВЫШЕННОЙ КОМФОРТНОСТИ В РЕГИОНАХ РФ</a:t>
            </a: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4284663" y="2924175"/>
            <a:ext cx="3455987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ts val="100"/>
              </a:spcBef>
              <a:spcAft>
                <a:spcPts val="100"/>
              </a:spcAft>
            </a:pPr>
            <a:r>
              <a:rPr lang="ru-RU" sz="1200" b="1">
                <a:solidFill>
                  <a:srgbClr val="C00000"/>
                </a:solidFill>
                <a:cs typeface="Arial" charset="0"/>
              </a:rPr>
              <a:t>Епишина Эльвира Дмитриевна</a:t>
            </a:r>
          </a:p>
          <a:p>
            <a:pPr algn="r">
              <a:spcBef>
                <a:spcPts val="100"/>
              </a:spcBef>
              <a:spcAft>
                <a:spcPts val="100"/>
              </a:spcAft>
            </a:pPr>
            <a:endParaRPr lang="ru-RU" sz="800" b="1">
              <a:solidFill>
                <a:srgbClr val="C00000"/>
              </a:solidFill>
              <a:cs typeface="Arial" charset="0"/>
            </a:endParaRPr>
          </a:p>
          <a:p>
            <a:pPr algn="r">
              <a:spcBef>
                <a:spcPts val="100"/>
              </a:spcBef>
              <a:spcAft>
                <a:spcPts val="100"/>
              </a:spcAft>
            </a:pPr>
            <a:r>
              <a:rPr lang="ru-RU" sz="1200" b="1" i="1">
                <a:cs typeface="Arial" charset="0"/>
              </a:rPr>
              <a:t>директор ООО «Аналитический центр «КД-консалтинг», </a:t>
            </a:r>
            <a:endParaRPr lang="en-US" sz="1200" b="1" i="1">
              <a:cs typeface="Arial" charset="0"/>
            </a:endParaRPr>
          </a:p>
          <a:p>
            <a:pPr algn="r">
              <a:spcBef>
                <a:spcPts val="100"/>
              </a:spcBef>
              <a:spcAft>
                <a:spcPts val="100"/>
              </a:spcAft>
            </a:pPr>
            <a:r>
              <a:rPr lang="ru-RU" sz="1200" b="1" i="1">
                <a:cs typeface="Arial" charset="0"/>
              </a:rPr>
              <a:t>председатель комитета по аналитике </a:t>
            </a:r>
            <a:endParaRPr lang="en-US" sz="1200" b="1" i="1">
              <a:cs typeface="Arial" charset="0"/>
            </a:endParaRPr>
          </a:p>
          <a:p>
            <a:pPr algn="r">
              <a:spcBef>
                <a:spcPts val="100"/>
              </a:spcBef>
              <a:spcAft>
                <a:spcPts val="100"/>
              </a:spcAft>
            </a:pPr>
            <a:r>
              <a:rPr lang="ru-RU" sz="1200" b="1" i="1">
                <a:cs typeface="Arial" charset="0"/>
              </a:rPr>
              <a:t>НП «РГР. Пермский край», к.э.н.</a:t>
            </a:r>
          </a:p>
          <a:p>
            <a:pPr algn="r">
              <a:spcBef>
                <a:spcPts val="100"/>
              </a:spcBef>
              <a:spcAft>
                <a:spcPts val="100"/>
              </a:spcAft>
            </a:pPr>
            <a:endParaRPr lang="ru-RU" sz="800" b="1" i="1">
              <a:cs typeface="Arial" charset="0"/>
            </a:endParaRPr>
          </a:p>
          <a:p>
            <a:pPr algn="r">
              <a:spcBef>
                <a:spcPts val="100"/>
              </a:spcBef>
              <a:spcAft>
                <a:spcPts val="100"/>
              </a:spcAft>
            </a:pPr>
            <a:r>
              <a:rPr lang="ru-RU" sz="1200" b="1">
                <a:cs typeface="Arial" charset="0"/>
              </a:rPr>
              <a:t>Конференция «Рынок недвижимости: ситуация, тенденции, прогноз», Московская Ассоциация Риэлторов, 30.08.2013</a:t>
            </a:r>
          </a:p>
        </p:txBody>
      </p:sp>
      <p:pic>
        <p:nvPicPr>
          <p:cNvPr id="26630" name="Picture 2" descr="http://www.akvareli.info/files/album/element/picture_335.jpg.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852738"/>
            <a:ext cx="1354137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4" descr="http://kamdolina.ru/images/photo_list/watermark/alp_10-05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2852738"/>
            <a:ext cx="25923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6" descr="http://s.properm.ru/localStorage/collection/46/13/24/94/46132494_resizedScaled_516to387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73350" y="4989513"/>
            <a:ext cx="23034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8" descr="http://metrosphera.ru/storage/site/images/13646kh2psf4o45x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5013325"/>
            <a:ext cx="23812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74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724650"/>
            <a:ext cx="9144000" cy="1333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50"/>
            <a:ext cx="9144000" cy="9048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</p:pic>
      <p:sp>
        <p:nvSpPr>
          <p:cNvPr id="35844" name="Прямоугольник 8"/>
          <p:cNvSpPr>
            <a:spLocks noChangeArrowheads="1"/>
          </p:cNvSpPr>
          <p:nvPr/>
        </p:nvSpPr>
        <p:spPr bwMode="auto">
          <a:xfrm>
            <a:off x="1268413" y="95250"/>
            <a:ext cx="6543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РЕГИОНАЛЬНЫЕ ОСОБЕННОСТИ ЖИЛЫХ НОВОСТРОЕК БИЗНЕС-КЛАССА: </a:t>
            </a:r>
          </a:p>
          <a:p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г. ТЮМЕНЬ</a:t>
            </a:r>
          </a:p>
        </p:txBody>
      </p:sp>
      <p:sp>
        <p:nvSpPr>
          <p:cNvPr id="35845" name="Rectangle 1"/>
          <p:cNvSpPr>
            <a:spLocks noChangeArrowheads="1"/>
          </p:cNvSpPr>
          <p:nvPr/>
        </p:nvSpPr>
        <p:spPr bwMode="auto">
          <a:xfrm>
            <a:off x="273050" y="5029200"/>
            <a:ext cx="84963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ru-RU" sz="1000" b="1" i="1">
                <a:ea typeface="Calibri" pitchFamily="34" charset="0"/>
                <a:cs typeface="Arial" charset="0"/>
              </a:rPr>
              <a:t>Особенности бизнес-класса в Тюмени:</a:t>
            </a:r>
            <a:endParaRPr lang="ru-RU" sz="1000" i="1">
              <a:ea typeface="Calibri" pitchFamily="34" charset="0"/>
              <a:cs typeface="Arial" charset="0"/>
            </a:endParaRP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000" i="1">
                <a:ea typeface="Calibri" pitchFamily="34" charset="0"/>
                <a:cs typeface="Arial" charset="0"/>
              </a:rPr>
              <a:t> Монолитно-каркасное исполнение жилых комплексов бизнес-класса</a:t>
            </a: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000" i="1">
                <a:ea typeface="Calibri" pitchFamily="34" charset="0"/>
                <a:cs typeface="Arial" charset="0"/>
              </a:rPr>
              <a:t> Свободная планировка квартир</a:t>
            </a: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000" i="1">
                <a:ea typeface="Calibri" pitchFamily="34" charset="0"/>
                <a:cs typeface="Arial" charset="0"/>
              </a:rPr>
              <a:t> Разные стратегии ценовой политики застройщиков: одни сразу устанавливают цену на этапе котлована и не меняют ее до срока сдачи дома, другие периодически ее повышают (раз в полгода, в год). Тем не менее, цены на отдельные объекты бизнес-класса сопоставимы с ценами на массовом сегменте</a:t>
            </a: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000" i="1">
                <a:ea typeface="Calibri" pitchFamily="34" charset="0"/>
                <a:cs typeface="Arial" charset="0"/>
              </a:rPr>
              <a:t> 40-50% сделок на первичном рынке проходит с северянами, активная работа с агентствами недвижимости, акции и рассрочки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395288" y="4508500"/>
            <a:ext cx="2160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000" b="1">
                <a:solidFill>
                  <a:srgbClr val="C00000"/>
                </a:solidFill>
              </a:rPr>
              <a:t>ЖК </a:t>
            </a:r>
            <a:r>
              <a:rPr lang="ru-RU" sz="1000" b="1">
                <a:solidFill>
                  <a:srgbClr val="C00000"/>
                </a:solidFill>
                <a:cs typeface="Times New Roman" pitchFamily="18" charset="0"/>
              </a:rPr>
              <a:t>«Даудель» (клубный)</a:t>
            </a:r>
          </a:p>
          <a:p>
            <a:pPr algn="ctr" eaLnBrk="0" hangingPunct="0"/>
            <a:r>
              <a:rPr lang="ru-RU" sz="1000" b="1" u="sng">
                <a:cs typeface="Times New Roman" pitchFamily="18" charset="0"/>
              </a:rPr>
              <a:t>Цены:</a:t>
            </a:r>
            <a:r>
              <a:rPr lang="ru-RU" sz="1000" b="1">
                <a:cs typeface="Times New Roman" pitchFamily="18" charset="0"/>
              </a:rPr>
              <a:t>  81 – 82 тыс.руб./кв.м.</a:t>
            </a:r>
            <a:endParaRPr lang="ru-RU" sz="10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3563938" y="4508500"/>
            <a:ext cx="2303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000" b="1">
                <a:solidFill>
                  <a:srgbClr val="C00000"/>
                </a:solidFill>
              </a:rPr>
              <a:t>ЖК </a:t>
            </a:r>
            <a:r>
              <a:rPr lang="ru-RU" sz="1000" b="1">
                <a:solidFill>
                  <a:srgbClr val="C00000"/>
                </a:solidFill>
                <a:cs typeface="Times New Roman" pitchFamily="18" charset="0"/>
              </a:rPr>
              <a:t>«Паруса»</a:t>
            </a:r>
          </a:p>
          <a:p>
            <a:pPr algn="ctr" eaLnBrk="0" hangingPunct="0"/>
            <a:r>
              <a:rPr lang="ru-RU" sz="1000" b="1" u="sng">
                <a:cs typeface="Times New Roman" pitchFamily="18" charset="0"/>
              </a:rPr>
              <a:t>Цены:</a:t>
            </a:r>
            <a:r>
              <a:rPr lang="ru-RU" sz="1000" b="1">
                <a:cs typeface="Times New Roman" pitchFamily="18" charset="0"/>
              </a:rPr>
              <a:t>  53,6 – 58,6 тыс.руб./кв.м.</a:t>
            </a:r>
            <a:endParaRPr lang="ru-RU" sz="10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848" name="Rectangle 6"/>
          <p:cNvSpPr>
            <a:spLocks noChangeArrowheads="1"/>
          </p:cNvSpPr>
          <p:nvPr/>
        </p:nvSpPr>
        <p:spPr bwMode="auto">
          <a:xfrm>
            <a:off x="6588125" y="4508500"/>
            <a:ext cx="201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000" b="1">
                <a:solidFill>
                  <a:srgbClr val="C00000"/>
                </a:solidFill>
              </a:rPr>
              <a:t>ЖК </a:t>
            </a:r>
            <a:r>
              <a:rPr lang="ru-RU" sz="1000" b="1">
                <a:solidFill>
                  <a:srgbClr val="C00000"/>
                </a:solidFill>
                <a:cs typeface="Times New Roman" pitchFamily="18" charset="0"/>
              </a:rPr>
              <a:t>«Манхеттен»</a:t>
            </a:r>
          </a:p>
          <a:p>
            <a:pPr algn="ctr" eaLnBrk="0" hangingPunct="0"/>
            <a:r>
              <a:rPr lang="ru-RU" sz="1000" b="1" u="sng">
                <a:cs typeface="Times New Roman" pitchFamily="18" charset="0"/>
              </a:rPr>
              <a:t>Цены:</a:t>
            </a:r>
            <a:r>
              <a:rPr lang="ru-RU" sz="1000" b="1">
                <a:cs typeface="Times New Roman" pitchFamily="18" charset="0"/>
              </a:rPr>
              <a:t> 77 – 91 тыс.руб./кв.м.</a:t>
            </a:r>
            <a:endParaRPr lang="ru-RU" sz="1000" b="1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5849" name="Picture 4" descr="http://www.daudel-tmn.ru/view/img_7216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836613"/>
            <a:ext cx="25923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6" descr="http://www.daudel-tmn.ru/view/img_30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636838"/>
            <a:ext cx="259238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8" descr="http://72new.ru/sites/default/files/parusa_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2708275"/>
            <a:ext cx="25209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2" descr="http://72new.ru/sites/default/files/10.10.20_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836613"/>
            <a:ext cx="25209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14" descr="http://72new.ru/sites/default/files/man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0788" y="908050"/>
            <a:ext cx="24320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16" descr="http://72new.ru/sites/default/files/ma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00788" y="2924175"/>
            <a:ext cx="24352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74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724650"/>
            <a:ext cx="9144000" cy="1333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50"/>
            <a:ext cx="9144000" cy="9048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</p:pic>
      <p:sp>
        <p:nvSpPr>
          <p:cNvPr id="36868" name="Прямоугольник 8"/>
          <p:cNvSpPr>
            <a:spLocks noChangeArrowheads="1"/>
          </p:cNvSpPr>
          <p:nvPr/>
        </p:nvSpPr>
        <p:spPr bwMode="auto">
          <a:xfrm>
            <a:off x="1268413" y="95250"/>
            <a:ext cx="6543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РЕГИОНАЛЬНЫЕ ОСОБЕННОСТИ ЖИЛЫХ НОВОСТРОЕК БИЗНЕС-КЛАССА: </a:t>
            </a:r>
          </a:p>
          <a:p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г. ПЕРМЬ</a:t>
            </a:r>
          </a:p>
        </p:txBody>
      </p:sp>
      <p:sp>
        <p:nvSpPr>
          <p:cNvPr id="36869" name="Rectangle 1"/>
          <p:cNvSpPr>
            <a:spLocks noChangeArrowheads="1"/>
          </p:cNvSpPr>
          <p:nvPr/>
        </p:nvSpPr>
        <p:spPr bwMode="auto">
          <a:xfrm>
            <a:off x="250825" y="5084763"/>
            <a:ext cx="84248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ru-RU" sz="1100" b="1" i="1">
                <a:ea typeface="Calibri" pitchFamily="34" charset="0"/>
                <a:cs typeface="Arial" charset="0"/>
              </a:rPr>
              <a:t>Особенности бизнес-класса в Перми:</a:t>
            </a: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000" b="1" i="1">
                <a:ea typeface="Calibri" pitchFamily="34" charset="0"/>
                <a:cs typeface="Arial" charset="0"/>
              </a:rPr>
              <a:t> </a:t>
            </a:r>
            <a:r>
              <a:rPr lang="ru-RU" sz="1000" i="1">
                <a:ea typeface="Calibri" pitchFamily="34" charset="0"/>
                <a:cs typeface="Arial" charset="0"/>
              </a:rPr>
              <a:t>Доля жилья бизнес-класса небольшая, составляет порядка 12-15%</a:t>
            </a: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000" i="1">
                <a:ea typeface="Calibri" pitchFamily="34" charset="0"/>
                <a:cs typeface="Arial" charset="0"/>
              </a:rPr>
              <a:t> Монолитное </a:t>
            </a:r>
            <a:r>
              <a:rPr lang="ru-RU" sz="900" i="1">
                <a:ea typeface="Calibri" pitchFamily="34" charset="0"/>
                <a:cs typeface="Arial" charset="0"/>
              </a:rPr>
              <a:t>или  кирпичное </a:t>
            </a:r>
            <a:r>
              <a:rPr lang="ru-RU" sz="1000" i="1">
                <a:ea typeface="Calibri" pitchFamily="34" charset="0"/>
                <a:cs typeface="Arial" charset="0"/>
              </a:rPr>
              <a:t>исполнение жилых комплексов, среднеэтажное и высотное строительство (до 25 этажей)</a:t>
            </a: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000" i="1">
                <a:ea typeface="Calibri" pitchFamily="34" charset="0"/>
                <a:cs typeface="Arial" charset="0"/>
              </a:rPr>
              <a:t> В основном точечная застройка </a:t>
            </a: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000" i="1">
                <a:ea typeface="Calibri" pitchFamily="34" charset="0"/>
                <a:cs typeface="Arial" charset="0"/>
              </a:rPr>
              <a:t> По архитектурной проработке – выделяются в городской среде своей «монументальностью» или проработкой архитектурных элементов на внешнем фасаде</a:t>
            </a: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000" i="1">
                <a:ea typeface="Calibri" pitchFamily="34" charset="0"/>
                <a:cs typeface="Arial" charset="0"/>
              </a:rPr>
              <a:t> Наличие так называемых «клубных домов»</a:t>
            </a:r>
            <a:r>
              <a:rPr lang="ru-RU" sz="1000" i="1">
                <a:cs typeface="Arial" charset="0"/>
              </a:rPr>
              <a:t>, </a:t>
            </a:r>
            <a:r>
              <a:rPr lang="ru-RU" sz="900" i="1">
                <a:cs typeface="Arial" charset="0"/>
              </a:rPr>
              <a:t>в которых квартиры на рынок не выходят  </a:t>
            </a:r>
            <a:r>
              <a:rPr lang="ru-RU" sz="900" i="1">
                <a:ea typeface="Calibri" pitchFamily="34" charset="0"/>
                <a:cs typeface="Calibri" pitchFamily="34" charset="0"/>
              </a:rPr>
              <a:t> </a:t>
            </a:r>
            <a:r>
              <a:rPr lang="ru-RU" sz="1000" i="1">
                <a:ea typeface="Calibri" pitchFamily="34" charset="0"/>
                <a:cs typeface="Calibri" pitchFamily="34" charset="0"/>
              </a:rPr>
              <a:t> </a:t>
            </a: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000" i="1">
                <a:ea typeface="Calibri" pitchFamily="34" charset="0"/>
                <a:cs typeface="Calibri" pitchFamily="34" charset="0"/>
              </a:rPr>
              <a:t>  Цены на отдельные объекты бизнес-класса сопоставимы с ценами на массовом сегменте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539750" y="4581525"/>
            <a:ext cx="2305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000" b="1">
                <a:solidFill>
                  <a:srgbClr val="C00000"/>
                </a:solidFill>
              </a:rPr>
              <a:t>ЖК </a:t>
            </a:r>
            <a:r>
              <a:rPr lang="ru-RU" sz="1000" b="1">
                <a:solidFill>
                  <a:srgbClr val="C00000"/>
                </a:solidFill>
                <a:cs typeface="Times New Roman" pitchFamily="18" charset="0"/>
              </a:rPr>
              <a:t>«Виктория»</a:t>
            </a:r>
          </a:p>
          <a:p>
            <a:pPr algn="ctr" eaLnBrk="0" hangingPunct="0"/>
            <a:r>
              <a:rPr lang="ru-RU" sz="1000" b="1" u="sng">
                <a:cs typeface="Times New Roman" pitchFamily="18" charset="0"/>
              </a:rPr>
              <a:t>Цены:</a:t>
            </a:r>
            <a:r>
              <a:rPr lang="ru-RU" sz="1000" b="1">
                <a:cs typeface="Times New Roman" pitchFamily="18" charset="0"/>
              </a:rPr>
              <a:t>  72 – 80 тыс.руб./кв.м.</a:t>
            </a:r>
            <a:endParaRPr lang="ru-RU" sz="10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3419475" y="4581525"/>
            <a:ext cx="23034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000" b="1">
                <a:solidFill>
                  <a:srgbClr val="C00000"/>
                </a:solidFill>
              </a:rPr>
              <a:t>ЖК </a:t>
            </a:r>
            <a:r>
              <a:rPr lang="ru-RU" sz="1000" b="1">
                <a:solidFill>
                  <a:srgbClr val="C00000"/>
                </a:solidFill>
                <a:cs typeface="Times New Roman" pitchFamily="18" charset="0"/>
              </a:rPr>
              <a:t>«Альпийская горка»</a:t>
            </a:r>
          </a:p>
          <a:p>
            <a:pPr algn="ctr" eaLnBrk="0" hangingPunct="0"/>
            <a:r>
              <a:rPr lang="ru-RU" sz="1000" b="1" u="sng">
                <a:cs typeface="Times New Roman" pitchFamily="18" charset="0"/>
              </a:rPr>
              <a:t>Цены:</a:t>
            </a:r>
            <a:r>
              <a:rPr lang="ru-RU" sz="1000" b="1">
                <a:cs typeface="Times New Roman" pitchFamily="18" charset="0"/>
              </a:rPr>
              <a:t>  47 – 59 тыс.руб./кв.м.</a:t>
            </a:r>
          </a:p>
          <a:p>
            <a:pPr algn="ctr" eaLnBrk="0" hangingPunct="0"/>
            <a:r>
              <a:rPr lang="ru-RU" sz="1000" b="1">
                <a:ea typeface="Calibri" pitchFamily="34" charset="0"/>
                <a:cs typeface="Times New Roman" pitchFamily="18" charset="0"/>
              </a:rPr>
              <a:t>Пентахусы: 61 – 63 тыс.руб./кв.м.</a:t>
            </a:r>
          </a:p>
        </p:txBody>
      </p:sp>
      <p:sp>
        <p:nvSpPr>
          <p:cNvPr id="36872" name="Rectangle 6"/>
          <p:cNvSpPr>
            <a:spLocks noChangeArrowheads="1"/>
          </p:cNvSpPr>
          <p:nvPr/>
        </p:nvSpPr>
        <p:spPr bwMode="auto">
          <a:xfrm>
            <a:off x="6156325" y="4868863"/>
            <a:ext cx="28082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000" b="1">
                <a:solidFill>
                  <a:srgbClr val="C00000"/>
                </a:solidFill>
              </a:rPr>
              <a:t>ЖД на ул. 1-я Красноармейская, 41а</a:t>
            </a:r>
          </a:p>
          <a:p>
            <a:pPr algn="ctr" eaLnBrk="0" hangingPunct="0"/>
            <a:r>
              <a:rPr lang="ru-RU" sz="1000" b="1" u="sng">
                <a:cs typeface="Times New Roman" pitchFamily="18" charset="0"/>
              </a:rPr>
              <a:t>Цены:</a:t>
            </a:r>
            <a:r>
              <a:rPr lang="ru-RU" sz="1000" b="1">
                <a:cs typeface="Times New Roman" pitchFamily="18" charset="0"/>
              </a:rPr>
              <a:t>  72 – 80 тыс.руб./кв.м. </a:t>
            </a:r>
          </a:p>
          <a:p>
            <a:pPr algn="ctr" eaLnBrk="0" hangingPunct="0"/>
            <a:r>
              <a:rPr lang="ru-RU" sz="1000" b="1">
                <a:cs typeface="Times New Roman" pitchFamily="18" charset="0"/>
              </a:rPr>
              <a:t>(в продаже остались 3-4-комн.квартиры)</a:t>
            </a:r>
            <a:endParaRPr lang="ru-RU" sz="1000" b="1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6873" name="Picture 2" descr="http://kamdolina.ru/images/photo_list/watermark/alp_10-05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836613"/>
            <a:ext cx="251936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6" descr="http://s.properm.ru/localStorage/collection/46/13/24/94/46132494_resizedScaled_516to387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908050"/>
            <a:ext cx="24018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6" descr="http://www.funk-perm.ru/img/viktoria/vik_big1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2781300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0" descr="http://www.panperm.ru/storages/realty_images/data_110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48038" y="2781300"/>
            <a:ext cx="2519362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2" descr="http://www.permglavsnab.ru/upload/image/10551312172012a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72225" y="3068638"/>
            <a:ext cx="2447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Picture 4" descr="http://www.mega.perm.ru/upload/image/petr/ph1.gif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56325" y="836613"/>
            <a:ext cx="2749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9" name="Rectangle 6"/>
          <p:cNvSpPr>
            <a:spLocks noChangeArrowheads="1"/>
          </p:cNvSpPr>
          <p:nvPr/>
        </p:nvSpPr>
        <p:spPr bwMode="auto">
          <a:xfrm>
            <a:off x="6443663" y="2714625"/>
            <a:ext cx="2305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000" b="1">
                <a:solidFill>
                  <a:srgbClr val="C00000"/>
                </a:solidFill>
              </a:rPr>
              <a:t>ЖД на ул. Петропавловская,52</a:t>
            </a:r>
            <a:endParaRPr lang="ru-RU" sz="1000" b="1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74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50"/>
            <a:ext cx="9144000" cy="9048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</p:pic>
      <p:sp>
        <p:nvSpPr>
          <p:cNvPr id="37892" name="Прямоугольник 8"/>
          <p:cNvSpPr>
            <a:spLocks noChangeArrowheads="1"/>
          </p:cNvSpPr>
          <p:nvPr/>
        </p:nvSpPr>
        <p:spPr bwMode="auto">
          <a:xfrm>
            <a:off x="1268413" y="95250"/>
            <a:ext cx="6543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РЕГИОНАЛЬНЫЕ ОСОБЕННОСТИ ЖИЛЫХ НОВОСТРОЕК БИЗНЕС-КЛАССА: </a:t>
            </a:r>
          </a:p>
          <a:p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г. КРАСНОЯРСК</a:t>
            </a: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395288" y="4508500"/>
            <a:ext cx="2089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000" b="1">
                <a:solidFill>
                  <a:srgbClr val="C00000"/>
                </a:solidFill>
              </a:rPr>
              <a:t>ЖК</a:t>
            </a:r>
            <a:r>
              <a:rPr lang="ru-RU" sz="1000" b="1">
                <a:solidFill>
                  <a:srgbClr val="C00000"/>
                </a:solidFill>
                <a:cs typeface="Times New Roman" pitchFamily="18" charset="0"/>
              </a:rPr>
              <a:t> «Перья»</a:t>
            </a:r>
          </a:p>
          <a:p>
            <a:pPr algn="ctr"/>
            <a:r>
              <a:rPr lang="ru-RU" sz="1000" b="1" u="sng"/>
              <a:t>Цены:</a:t>
            </a:r>
            <a:r>
              <a:rPr lang="ru-RU" sz="1000" b="1"/>
              <a:t> 49 – 63 тыс.руб./кв.м.</a:t>
            </a:r>
            <a:endParaRPr lang="ru-RU" sz="1000" b="1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3203575" y="4221163"/>
            <a:ext cx="2520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000" b="1">
                <a:solidFill>
                  <a:srgbClr val="C00000"/>
                </a:solidFill>
                <a:cs typeface="Arial" charset="0"/>
              </a:rPr>
              <a:t>ЖК «Фрегат – NEO»</a:t>
            </a:r>
          </a:p>
          <a:p>
            <a:pPr algn="ctr"/>
            <a:r>
              <a:rPr lang="ru-RU" sz="1000" b="1" u="sng">
                <a:cs typeface="Arial" charset="0"/>
              </a:rPr>
              <a:t>Цены:</a:t>
            </a:r>
            <a:r>
              <a:rPr lang="ru-RU" sz="1000" b="1">
                <a:cs typeface="Arial" charset="0"/>
              </a:rPr>
              <a:t> 56 – 62 тыс.руб./кв.м.</a:t>
            </a:r>
            <a:endParaRPr lang="ru-RU" sz="1000" b="1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6227763" y="4365625"/>
            <a:ext cx="27368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0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ЖК «Толстого» (премиум класса)</a:t>
            </a:r>
          </a:p>
          <a:p>
            <a:r>
              <a:rPr lang="ru-RU" sz="1000" b="1" u="sng">
                <a:ea typeface="Times New Roman" pitchFamily="18" charset="0"/>
                <a:cs typeface="Arial" charset="0"/>
              </a:rPr>
              <a:t>Цены:</a:t>
            </a:r>
            <a:r>
              <a:rPr lang="ru-RU" sz="1000" b="1">
                <a:ea typeface="Times New Roman" pitchFamily="18" charset="0"/>
                <a:cs typeface="Arial" charset="0"/>
              </a:rPr>
              <a:t> 70 – 78 тыс.руб./кв.м.</a:t>
            </a:r>
          </a:p>
          <a:p>
            <a:r>
              <a:rPr lang="ru-RU" sz="1000" b="1" u="sng">
                <a:ea typeface="Times New Roman" pitchFamily="18" charset="0"/>
                <a:cs typeface="Arial" charset="0"/>
              </a:rPr>
              <a:t>Паркинг:</a:t>
            </a:r>
            <a:r>
              <a:rPr lang="ru-RU" sz="1000" b="1">
                <a:ea typeface="Times New Roman" pitchFamily="18" charset="0"/>
                <a:cs typeface="Arial" charset="0"/>
              </a:rPr>
              <a:t> парковочное место в подарок</a:t>
            </a:r>
            <a:endParaRPr lang="ru-RU" sz="1000" b="1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37896" name="Picture 2" descr="http://www.pskomega.ru/pictures/head_1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836613"/>
            <a:ext cx="23764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4" descr="http://www.pskomega.ru/photos/13-2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420938"/>
            <a:ext cx="22129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fancybox-img" descr="жилой комплекс Фрега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908050"/>
            <a:ext cx="29511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8" descr="Фрегат-Нео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1775" y="3068638"/>
            <a:ext cx="155098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0" descr="Фрегат-Нео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7538" y="3068638"/>
            <a:ext cx="158432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fancybox-img" descr="жилой комплекс Толстого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72225" y="836613"/>
            <a:ext cx="2232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fancybox-img" descr="жилой комплекс Толстого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72225" y="2708275"/>
            <a:ext cx="22320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3" name="Rectangle 1"/>
          <p:cNvSpPr>
            <a:spLocks noChangeArrowheads="1"/>
          </p:cNvSpPr>
          <p:nvPr/>
        </p:nvSpPr>
        <p:spPr bwMode="auto">
          <a:xfrm>
            <a:off x="179388" y="5084763"/>
            <a:ext cx="87852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ru-RU" sz="1100" b="1" i="1">
                <a:ea typeface="Times New Roman" pitchFamily="18" charset="0"/>
                <a:cs typeface="Arial" charset="0"/>
              </a:rPr>
              <a:t>Особенности бизнес-класса в Красноярске:</a:t>
            </a:r>
            <a:endParaRPr lang="ru-RU" sz="1100" i="1">
              <a:ea typeface="Times New Roman" pitchFamily="18" charset="0"/>
              <a:cs typeface="Arial" charset="0"/>
            </a:endParaRP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100" i="1">
                <a:ea typeface="Times New Roman" pitchFamily="18" charset="0"/>
                <a:cs typeface="Arial" charset="0"/>
              </a:rPr>
              <a:t> Незначительная доля жилья бизнес-класса в общем объеме строительства.</a:t>
            </a:r>
          </a:p>
          <a:p>
            <a:pPr algn="just" eaLnBrk="0" fontAlgn="t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100" i="1">
                <a:ea typeface="Times New Roman" pitchFamily="18" charset="0"/>
                <a:cs typeface="Arial" charset="0"/>
              </a:rPr>
              <a:t> Понятие «жилье бизнес-класса» (как и «элитное жилье») в Красноярске размыто и условно. Пока все строят, что называется, кто во что горазд и самостоятельно определяют уровень качества своего жилья. Однако наметился путь к цивилизованному развитию рынка жилья – попытки классифицирования новостроек города в соответствии с критериями ЕК.</a:t>
            </a: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100" i="1">
                <a:ea typeface="Times New Roman" pitchFamily="18" charset="0"/>
                <a:cs typeface="Arial" charset="0"/>
              </a:rPr>
              <a:t> Ввиду отсутствия выбора в сегментах жилья «бизнес» и «элит» состоятельные красноярцы всё больше предпочитают приобретать жилье в элитных коттеджных поселках в пригороде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74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724650"/>
            <a:ext cx="9144000" cy="1333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50"/>
            <a:ext cx="9144000" cy="9048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</p:pic>
      <p:sp>
        <p:nvSpPr>
          <p:cNvPr id="39940" name="Прямоугольник 8"/>
          <p:cNvSpPr>
            <a:spLocks noChangeArrowheads="1"/>
          </p:cNvSpPr>
          <p:nvPr/>
        </p:nvSpPr>
        <p:spPr bwMode="auto">
          <a:xfrm>
            <a:off x="1268413" y="95250"/>
            <a:ext cx="6543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РЕГИОНАЛЬНЫЕ ОСОБЕННОСТИ ЖИЛЫХ НОВОСТРОЕК БИЗНЕС-КЛАССА: </a:t>
            </a:r>
          </a:p>
          <a:p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г. ОМСК</a:t>
            </a:r>
          </a:p>
        </p:txBody>
      </p:sp>
      <p:sp>
        <p:nvSpPr>
          <p:cNvPr id="39941" name="Rectangle 1"/>
          <p:cNvSpPr>
            <a:spLocks noChangeArrowheads="1"/>
          </p:cNvSpPr>
          <p:nvPr/>
        </p:nvSpPr>
        <p:spPr bwMode="auto">
          <a:xfrm>
            <a:off x="250825" y="5157788"/>
            <a:ext cx="85693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ru-RU" sz="1100" b="1" i="1">
                <a:ea typeface="Calibri" pitchFamily="34" charset="0"/>
                <a:cs typeface="Arial" charset="0"/>
              </a:rPr>
              <a:t>Особенности бизнес-класса в Омске:</a:t>
            </a:r>
            <a:endParaRPr lang="ru-RU" sz="1100" i="1">
              <a:ea typeface="Calibri" pitchFamily="34" charset="0"/>
              <a:cs typeface="Arial" charset="0"/>
            </a:endParaRP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100" i="1">
                <a:ea typeface="Calibri" pitchFamily="34" charset="0"/>
                <a:cs typeface="Arial" charset="0"/>
              </a:rPr>
              <a:t> </a:t>
            </a:r>
            <a:r>
              <a:rPr lang="ru-RU" sz="900" i="1">
                <a:ea typeface="Calibri" pitchFamily="34" charset="0"/>
                <a:cs typeface="Arial" charset="0"/>
              </a:rPr>
              <a:t>Наличие единичных объектов, соответствующих бизнес-классу согласно ЕК МЖН</a:t>
            </a: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100" i="1">
                <a:ea typeface="Calibri" pitchFamily="34" charset="0"/>
                <a:cs typeface="Arial" charset="0"/>
              </a:rPr>
              <a:t> Наличие региональной классификации жилья, включающей такие классы, как «люкс», «дома клубного типа», «бизнес-класс», «жилье повышенной комфортности» и др. Классификация едина для первичного и вторичного рынков жилья.</a:t>
            </a: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100" i="1">
                <a:ea typeface="Calibri" pitchFamily="34" charset="0"/>
                <a:cs typeface="Arial" charset="0"/>
              </a:rPr>
              <a:t> Подмена понятий «жилой комплекс бизнес-класса» и «квартира бизнес-класса»: </a:t>
            </a:r>
            <a:r>
              <a:rPr lang="ru-RU" sz="900" i="1">
                <a:cs typeface="Arial" charset="0"/>
              </a:rPr>
              <a:t>в большинстве случаев</a:t>
            </a:r>
            <a:r>
              <a:rPr lang="ru-RU" sz="1100" i="1">
                <a:cs typeface="Arial" charset="0"/>
              </a:rPr>
              <a:t> </a:t>
            </a:r>
            <a:r>
              <a:rPr lang="ru-RU" sz="1100" i="1">
                <a:ea typeface="Calibri" pitchFamily="34" charset="0"/>
                <a:cs typeface="Calibri" pitchFamily="34" charset="0"/>
              </a:rPr>
              <a:t>риэлторы и покупатели сводят понятие жилья бизнес-класса к квартирам повышенной комфортности на вторичном рынке (с ремонтом, дизайном, т.п.). </a:t>
            </a:r>
            <a:endParaRPr lang="ru-RU" sz="1100" i="1">
              <a:cs typeface="Arial" charset="0"/>
            </a:endParaRP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None/>
            </a:pPr>
            <a:endParaRPr lang="ru-RU" sz="1100" i="1">
              <a:cs typeface="Arial" charset="0"/>
            </a:endParaRP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None/>
            </a:pPr>
            <a:endParaRPr lang="ru-RU" sz="1100" i="1">
              <a:ea typeface="Calibri" pitchFamily="34" charset="0"/>
              <a:cs typeface="Calibri" pitchFamily="34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684213" y="4668838"/>
            <a:ext cx="2232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000" b="1">
                <a:solidFill>
                  <a:srgbClr val="C00000"/>
                </a:solidFill>
              </a:rPr>
              <a:t>ЖК</a:t>
            </a:r>
            <a:r>
              <a:rPr lang="ru-RU" sz="1000" b="1">
                <a:solidFill>
                  <a:srgbClr val="C00000"/>
                </a:solidFill>
                <a:cs typeface="Times New Roman" pitchFamily="18" charset="0"/>
              </a:rPr>
              <a:t> «Ласточкино»</a:t>
            </a:r>
          </a:p>
          <a:p>
            <a:pPr algn="ctr"/>
            <a:r>
              <a:rPr lang="ru-RU" sz="1000" b="1" u="sng"/>
              <a:t>Цены:</a:t>
            </a:r>
            <a:r>
              <a:rPr lang="ru-RU" sz="1000" b="1"/>
              <a:t> от 44 тыс.руб./кв.м.</a:t>
            </a:r>
            <a:endParaRPr lang="ru-RU" sz="1000" b="1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3924300" y="3429000"/>
            <a:ext cx="2160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000" b="1">
                <a:solidFill>
                  <a:srgbClr val="C00000"/>
                </a:solidFill>
              </a:rPr>
              <a:t>ЖД по ул. Петра Ильичева, 1/1</a:t>
            </a:r>
            <a:endParaRPr lang="ru-RU" sz="1000" b="1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r>
              <a:rPr lang="ru-RU" sz="1000" b="1"/>
              <a:t>В продаже от застройщика квартир нет, н</a:t>
            </a:r>
            <a:r>
              <a:rPr lang="ru-RU" sz="1000" b="1">
                <a:cs typeface="Times New Roman" pitchFamily="18" charset="0"/>
              </a:rPr>
              <a:t>а вторичном рынке цена ок. 50 т.р./кв.м.</a:t>
            </a:r>
          </a:p>
        </p:txBody>
      </p:sp>
      <p:pic>
        <p:nvPicPr>
          <p:cNvPr id="39944" name="Picture 1" descr="objekt_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196975"/>
            <a:ext cx="1901825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2" descr="objekt_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1196975"/>
            <a:ext cx="1604963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3" descr="objekt_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2781300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Рисунок 12" descr="C:\Documents and Settings\lagunova\Рабочий стол\города РФ\Анкеты заполненные\ФОТО ул.Ильичева 1-1 Омск\Ильичева 1-1\Фасад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4300" y="836613"/>
            <a:ext cx="266382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5" descr="http://www.eraomsk.com/images/com_jea/images/325/preview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0788" y="2924175"/>
            <a:ext cx="2735262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9" name="Rectangle 6"/>
          <p:cNvSpPr>
            <a:spLocks noChangeArrowheads="1"/>
          </p:cNvSpPr>
          <p:nvPr/>
        </p:nvSpPr>
        <p:spPr bwMode="auto">
          <a:xfrm>
            <a:off x="5867400" y="5013325"/>
            <a:ext cx="3157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000" b="1">
                <a:solidFill>
                  <a:srgbClr val="C00000"/>
                </a:solidFill>
              </a:rPr>
              <a:t>ЖД по ул. Красина, 6 (элит)</a:t>
            </a:r>
          </a:p>
          <a:p>
            <a:pPr algn="ctr"/>
            <a:r>
              <a:rPr lang="ru-RU" sz="1000" b="1"/>
              <a:t>единичные предложения на вторичном рынке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74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724650"/>
            <a:ext cx="9144000" cy="1333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50"/>
            <a:ext cx="9144000" cy="9048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</p:pic>
      <p:sp>
        <p:nvSpPr>
          <p:cNvPr id="46085" name="Прямоугольник 8"/>
          <p:cNvSpPr>
            <a:spLocks noChangeArrowheads="1"/>
          </p:cNvSpPr>
          <p:nvPr/>
        </p:nvSpPr>
        <p:spPr bwMode="auto">
          <a:xfrm>
            <a:off x="1268413" y="95250"/>
            <a:ext cx="6543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РЕГИОНАЛЬНЫЕ ОСОБЕННОСТИ ЖИЛЫХ НОВОСТРОЕК БИЗНЕС-КЛАССА: </a:t>
            </a:r>
          </a:p>
          <a:p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г. ИРКУТСК</a:t>
            </a:r>
          </a:p>
        </p:txBody>
      </p:sp>
      <p:sp>
        <p:nvSpPr>
          <p:cNvPr id="46086" name="Rectangle 1"/>
          <p:cNvSpPr>
            <a:spLocks noChangeArrowheads="1"/>
          </p:cNvSpPr>
          <p:nvPr/>
        </p:nvSpPr>
        <p:spPr bwMode="auto">
          <a:xfrm>
            <a:off x="395288" y="5229225"/>
            <a:ext cx="82089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ru-RU" sz="1100" b="1" i="1">
                <a:ea typeface="Calibri" pitchFamily="34" charset="0"/>
                <a:cs typeface="Arial" charset="0"/>
              </a:rPr>
              <a:t>Особенности бизнес-класса в Иркутске:</a:t>
            </a:r>
            <a:endParaRPr lang="ru-RU" sz="1100" i="1">
              <a:ea typeface="Calibri" pitchFamily="34" charset="0"/>
              <a:cs typeface="Arial" charset="0"/>
            </a:endParaRP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100" i="1">
                <a:ea typeface="Calibri" pitchFamily="34" charset="0"/>
                <a:cs typeface="Arial" charset="0"/>
              </a:rPr>
              <a:t> Процесс формирования сегмента жилья бизнес-класса</a:t>
            </a: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100" i="1">
                <a:ea typeface="Calibri" pitchFamily="34" charset="0"/>
                <a:cs typeface="Arial" charset="0"/>
              </a:rPr>
              <a:t> В городе имеется не более десятка жилых комплексов с разной степенью «претензий» на статус «бизнес». Но по ключевым параметрам ЕК МЖН к статусу «бизнес» можно отнести лишь два комплекса</a:t>
            </a: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100" i="1">
                <a:ea typeface="Calibri" pitchFamily="34" charset="0"/>
                <a:cs typeface="Arial" charset="0"/>
              </a:rPr>
              <a:t> Жилой дом бизнес-класса в Иркутске, согласно региональным представлениям, - это, прежде всего, дом с большими площадями квартир. Однако по целому ряду параметров ЕК МЖН наблюдается несоответствие бизнес-классу</a:t>
            </a:r>
          </a:p>
        </p:txBody>
      </p:sp>
      <p:sp>
        <p:nvSpPr>
          <p:cNvPr id="46087" name="Rectangle 6"/>
          <p:cNvSpPr>
            <a:spLocks noChangeArrowheads="1"/>
          </p:cNvSpPr>
          <p:nvPr/>
        </p:nvSpPr>
        <p:spPr bwMode="auto">
          <a:xfrm>
            <a:off x="1116013" y="4149725"/>
            <a:ext cx="2232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000" b="1">
                <a:solidFill>
                  <a:srgbClr val="C00000"/>
                </a:solidFill>
              </a:rPr>
              <a:t>ЖК</a:t>
            </a:r>
            <a:r>
              <a:rPr lang="ru-RU" sz="1000" b="1">
                <a:solidFill>
                  <a:srgbClr val="C00000"/>
                </a:solidFill>
                <a:cs typeface="Times New Roman" pitchFamily="18" charset="0"/>
              </a:rPr>
              <a:t> «На Декабрьских событий»</a:t>
            </a:r>
          </a:p>
          <a:p>
            <a:pPr algn="ctr"/>
            <a:r>
              <a:rPr lang="ru-RU" sz="1000" b="1" u="sng"/>
              <a:t>Цены:</a:t>
            </a:r>
            <a:r>
              <a:rPr lang="ru-RU" sz="1000" b="1"/>
              <a:t> от 60 – 70 тыс.руб./кв.м.</a:t>
            </a:r>
            <a:endParaRPr lang="ru-RU" sz="1000" b="1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6088" name="Rectangle 6"/>
          <p:cNvSpPr>
            <a:spLocks noChangeArrowheads="1"/>
          </p:cNvSpPr>
          <p:nvPr/>
        </p:nvSpPr>
        <p:spPr bwMode="auto">
          <a:xfrm>
            <a:off x="5003800" y="4797425"/>
            <a:ext cx="3529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000" b="1">
                <a:solidFill>
                  <a:srgbClr val="C00000"/>
                </a:solidFill>
              </a:rPr>
              <a:t>Комплекс особняков</a:t>
            </a:r>
            <a:r>
              <a:rPr lang="ru-RU" sz="1000" b="1">
                <a:solidFill>
                  <a:srgbClr val="C00000"/>
                </a:solidFill>
                <a:cs typeface="Times New Roman" pitchFamily="18" charset="0"/>
              </a:rPr>
              <a:t> «Театральный квартал» (элит)</a:t>
            </a:r>
          </a:p>
          <a:p>
            <a:pPr algn="ctr"/>
            <a:r>
              <a:rPr lang="ru-RU" sz="1000" b="1" u="sng"/>
              <a:t>Цены:</a:t>
            </a:r>
            <a:r>
              <a:rPr lang="ru-RU" sz="1000" b="1"/>
              <a:t> 80 – 113 тыс.руб./кв.м.</a:t>
            </a:r>
            <a:endParaRPr lang="ru-RU" sz="1000" b="1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46089" name="Picture 2" descr="ЖК на улице Декабрьских событий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341438"/>
            <a:ext cx="3586163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4" descr="http://www.irk.ru/img/site/gallery/213/0f549c62-9615-425c-b3ac-2e7c87155a55_jpg_300x100000_q85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2725" y="836613"/>
            <a:ext cx="29019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6" descr="svp_701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92725" y="2781300"/>
            <a:ext cx="29194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74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50"/>
            <a:ext cx="9144000" cy="9048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</p:pic>
      <p:sp>
        <p:nvSpPr>
          <p:cNvPr id="40964" name="Прямоугольник 8"/>
          <p:cNvSpPr>
            <a:spLocks noChangeArrowheads="1"/>
          </p:cNvSpPr>
          <p:nvPr/>
        </p:nvSpPr>
        <p:spPr bwMode="auto">
          <a:xfrm>
            <a:off x="1331913" y="188913"/>
            <a:ext cx="7416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ОСОБЕННОСТИ ЦЕНОВОЙ ПОЛИТИКИ ЖИЛЫХ НОВОСТРОЕК БИЗНЕС-КЛАССА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76375" y="1484313"/>
          <a:ext cx="5103813" cy="1651000"/>
        </p:xfrm>
        <a:graphic>
          <a:graphicData uri="http://schemas.openxmlformats.org/drawingml/2006/table">
            <a:tbl>
              <a:tblPr/>
              <a:tblGrid>
                <a:gridCol w="1323340"/>
                <a:gridCol w="1238885"/>
                <a:gridCol w="1260475"/>
                <a:gridCol w="1280795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город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бизнес-класс, руб./кв.м.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эконом-класс, руб./кв.м.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разница, %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103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Екатеринбург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77 500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50 000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Челябинск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56 500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41 000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25 - 30%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Краснодар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42 400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32 500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Ростов-на-Дону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60 500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43 200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Новосибирск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65 600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47 400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Красноярск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57 500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43 000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007" name="Rectangle 1"/>
          <p:cNvSpPr>
            <a:spLocks noChangeArrowheads="1"/>
          </p:cNvSpPr>
          <p:nvPr/>
        </p:nvSpPr>
        <p:spPr bwMode="auto">
          <a:xfrm>
            <a:off x="250825" y="3352800"/>
            <a:ext cx="864235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ts val="200"/>
              </a:spcBef>
              <a:spcAft>
                <a:spcPts val="200"/>
              </a:spcAft>
            </a:pPr>
            <a:r>
              <a:rPr lang="ru-RU" sz="1200" b="1" i="1">
                <a:cs typeface="Times New Roman" pitchFamily="18" charset="0"/>
              </a:rPr>
              <a:t>Особенности формирования ценовой политики на жилье бизнес-класса в городах РФ:</a:t>
            </a:r>
            <a:endParaRPr lang="ru-RU" sz="1200" b="1">
              <a:cs typeface="Times New Roman" pitchFamily="18" charset="0"/>
            </a:endParaRPr>
          </a:p>
          <a:p>
            <a:pPr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ru-RU" sz="1200">
                <a:cs typeface="Times New Roman" pitchFamily="18" charset="0"/>
              </a:rPr>
              <a:t>цены варьируются в зависимости от площади и комнатности квартир (1-комн.квартиры дороже на 2-3 т.р./кв.м.);</a:t>
            </a:r>
          </a:p>
          <a:p>
            <a:pPr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ru-RU" sz="1200">
                <a:cs typeface="Times New Roman" pitchFamily="18" charset="0"/>
              </a:rPr>
              <a:t>цены варьируются в зависимости от этажа (выше дороже в среднем на 5-10 т.р./кв.м.);</a:t>
            </a:r>
          </a:p>
          <a:p>
            <a:pPr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ru-RU" sz="1200">
                <a:cs typeface="Times New Roman" pitchFamily="18" charset="0"/>
              </a:rPr>
              <a:t>цены варьируются в зависимости от видовых характеристик (вида из окон на город, пруд, парк и т.п.);</a:t>
            </a:r>
          </a:p>
          <a:p>
            <a:pPr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ru-RU" sz="1200">
                <a:cs typeface="Times New Roman" pitchFamily="18" charset="0"/>
              </a:rPr>
              <a:t>цены варьируются в зависимости от стадии строительства дома (на завершающей стадии строительства цена поднимается в среднем на 20-30%);</a:t>
            </a:r>
          </a:p>
          <a:p>
            <a:pPr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ru-RU" sz="1200">
                <a:cs typeface="Times New Roman" pitchFamily="18" charset="0"/>
              </a:rPr>
              <a:t>в единичных жилых комплексах к квартире большой площади (3-4-комнатной и более) прилагается машиноместо в подземном паркинге в подарок;</a:t>
            </a:r>
          </a:p>
          <a:p>
            <a:pPr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ru-RU" sz="1200">
                <a:cs typeface="Times New Roman" pitchFamily="18" charset="0"/>
              </a:rPr>
              <a:t>в некоторых проектах особенностью ценовой политики является то, что продажи квартир начинаются </a:t>
            </a:r>
            <a:r>
              <a:rPr lang="ru-RU" sz="1000" b="1"/>
              <a:t>при строительной готовности не менее 6 этажей (характерно для ЖК бизнес-класса Новосибирска).</a:t>
            </a:r>
            <a:endParaRPr lang="ru-RU" sz="1000" b="1">
              <a:cs typeface="Times New Roman" pitchFamily="18" charset="0"/>
            </a:endParaRPr>
          </a:p>
          <a:p>
            <a:pPr eaLnBrk="0" hangingPunct="0">
              <a:spcBef>
                <a:spcPts val="200"/>
              </a:spcBef>
              <a:spcAft>
                <a:spcPts val="200"/>
              </a:spcAft>
            </a:pPr>
            <a:endParaRPr lang="ru-RU" sz="1000" b="1">
              <a:cs typeface="Times New Roman" pitchFamily="18" charset="0"/>
            </a:endParaRPr>
          </a:p>
          <a:p>
            <a:pPr eaLnBrk="0" hangingPunct="0">
              <a:spcBef>
                <a:spcPts val="200"/>
              </a:spcBef>
              <a:spcAft>
                <a:spcPts val="200"/>
              </a:spcAft>
            </a:pPr>
            <a:r>
              <a:rPr lang="ru-RU" sz="1200" b="1" i="1">
                <a:cs typeface="Times New Roman" pitchFamily="18" charset="0"/>
              </a:rPr>
              <a:t>В целом для жилья бизнес-класса характерна стабильная ценовая политика на длительном отрезке </a:t>
            </a:r>
          </a:p>
          <a:p>
            <a:pPr eaLnBrk="0" hangingPunct="0">
              <a:spcBef>
                <a:spcPts val="200"/>
              </a:spcBef>
              <a:spcAft>
                <a:spcPts val="200"/>
              </a:spcAft>
            </a:pPr>
            <a:r>
              <a:rPr lang="ru-RU" sz="1200" b="1" i="1">
                <a:cs typeface="Times New Roman" pitchFamily="18" charset="0"/>
              </a:rPr>
              <a:t>(для массового сегмента характерна более частая корректировка цен, особенно после окончания продаж от застройщика)</a:t>
            </a:r>
            <a:endParaRPr lang="ru-RU" sz="800" b="1" i="1">
              <a:cs typeface="Times New Roman" pitchFamily="18" charset="0"/>
            </a:endParaRPr>
          </a:p>
        </p:txBody>
      </p:sp>
      <p:sp>
        <p:nvSpPr>
          <p:cNvPr id="41008" name="Прямоугольник 8"/>
          <p:cNvSpPr>
            <a:spLocks noChangeArrowheads="1"/>
          </p:cNvSpPr>
          <p:nvPr/>
        </p:nvSpPr>
        <p:spPr bwMode="auto">
          <a:xfrm>
            <a:off x="1187450" y="981075"/>
            <a:ext cx="6553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200" b="1" i="1">
                <a:cs typeface="Times New Roman" pitchFamily="18" charset="0"/>
              </a:rPr>
              <a:t>Средние цены предложения новостроек бизнес и эконом-класса в городах РФ:</a:t>
            </a:r>
            <a:endParaRPr lang="ru-RU" sz="1200" b="1"/>
          </a:p>
        </p:txBody>
      </p:sp>
      <p:sp>
        <p:nvSpPr>
          <p:cNvPr id="41009" name="Прямоугольник 9"/>
          <p:cNvSpPr>
            <a:spLocks noChangeArrowheads="1"/>
          </p:cNvSpPr>
          <p:nvPr/>
        </p:nvSpPr>
        <p:spPr bwMode="auto">
          <a:xfrm>
            <a:off x="6804025" y="1773238"/>
            <a:ext cx="22320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i="1">
                <a:cs typeface="Times New Roman" pitchFamily="18" charset="0"/>
              </a:rPr>
              <a:t>в среднем жилье бизнес-класса стоит на 30-40% выше, чем жилье эконом формата</a:t>
            </a:r>
            <a:endParaRPr lang="ru-RU" sz="10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74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86550"/>
            <a:ext cx="9144000" cy="1714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50"/>
            <a:ext cx="9144000" cy="9048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</p:pic>
      <p:sp>
        <p:nvSpPr>
          <p:cNvPr id="41988" name="Прямоугольник 8"/>
          <p:cNvSpPr>
            <a:spLocks noChangeArrowheads="1"/>
          </p:cNvSpPr>
          <p:nvPr/>
        </p:nvSpPr>
        <p:spPr bwMode="auto">
          <a:xfrm>
            <a:off x="1287463" y="85725"/>
            <a:ext cx="7839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ОБЩИЕ ВЫВОДЫ ПО АНАЛИЗУ СЕГМЕНТА ЖИЛЫХ НОВОСТРОЕК БИЗНЕС-КЛАССА </a:t>
            </a:r>
          </a:p>
          <a:p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В ГОРОДАХ РФ</a:t>
            </a:r>
          </a:p>
        </p:txBody>
      </p:sp>
      <p:sp>
        <p:nvSpPr>
          <p:cNvPr id="41989" name="Прямоугольник 5"/>
          <p:cNvSpPr>
            <a:spLocks noChangeArrowheads="1"/>
          </p:cNvSpPr>
          <p:nvPr/>
        </p:nvSpPr>
        <p:spPr bwMode="auto">
          <a:xfrm>
            <a:off x="250825" y="836613"/>
            <a:ext cx="6264275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100" b="1" i="1"/>
              <a:t> Рынок строящегося жилья бизнес-класса в большинстве российских городов достаточно узкий и не очень динамичный</a:t>
            </a:r>
          </a:p>
          <a:p>
            <a:pPr marL="0" lvl="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100"/>
              <a:t> До принятия ЕК МЖН в подавляющем большинстве российских городов отсутствовала вообще какая –либо четкая иерархия классов жилья.</a:t>
            </a:r>
          </a:p>
          <a:p>
            <a:pPr marL="0" lvl="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100"/>
              <a:t> Несоответствие критериям жилья бизнес-класса, установленным в ЕК МЖН. В большинстве российских городов наблюдается смешение в понимании характеристик домов комфорт-класса и бизнес-класса, что особенно явно прослеживается в результате анализа площадей, планировочных решений квартир, а также в уровне благоустройства придомовой территории и в размещении коммерческих площадей. Как правило, к жилью бизнес-класса часто относят жилье класса комфорт.</a:t>
            </a:r>
          </a:p>
          <a:p>
            <a:pPr marL="0" lvl="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100"/>
              <a:t> Для многих городов характерно строительство масштабных жилых комплексов (от 200 тысяч кв. метров), составляющих целые микрорайоны, в рамках которых статусность жилья бизнес-класса попросту теряется.</a:t>
            </a:r>
          </a:p>
          <a:p>
            <a:pPr marL="0" lvl="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100"/>
              <a:t> Ввиду ограниченности выбора в сегментах жилья «бизнес» и «элит» состоятельные горожане предпочитают приобретать жилье в соответствующих коттеджных поселках в пригороде. </a:t>
            </a:r>
          </a:p>
          <a:p>
            <a:pPr marL="0" lvl="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100"/>
              <a:t> Успешность в жилом сегменте «бизнес-класса» – показатель относительный. По темпам продаж он уступает классам другим классам. При рассмотрении факторов успеха проектов бизнес-класса речь ведется о сравнении их относительно друг друга. </a:t>
            </a:r>
            <a:endParaRPr lang="ru-RU" sz="1100" b="1" i="1"/>
          </a:p>
        </p:txBody>
      </p:sp>
      <p:pic>
        <p:nvPicPr>
          <p:cNvPr id="41990" name="Рисунок 9"/>
          <p:cNvPicPr>
            <a:picLocks noChangeAspect="1" noChangeArrowheads="1"/>
          </p:cNvPicPr>
          <p:nvPr/>
        </p:nvPicPr>
        <p:blipFill>
          <a:blip r:embed="rId4"/>
          <a:srcRect l="25999"/>
          <a:stretch>
            <a:fillRect/>
          </a:stretch>
        </p:blipFill>
        <p:spPr bwMode="auto">
          <a:xfrm>
            <a:off x="6516688" y="836613"/>
            <a:ext cx="25193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Рисунок 10" descr="C:\Users\Aleksey\Desktop\Новая папка (2)\picture_279_jpg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4941888"/>
            <a:ext cx="2405063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941888"/>
            <a:ext cx="2520950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Рисунок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3141663"/>
            <a:ext cx="25193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2" descr="http://img.rufox.ru/files/big2/573455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80063" y="4941888"/>
            <a:ext cx="2544762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74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50"/>
            <a:ext cx="9144000" cy="9048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</p:pic>
      <p:sp>
        <p:nvSpPr>
          <p:cNvPr id="43012" name="Прямоугольник 8"/>
          <p:cNvSpPr>
            <a:spLocks noChangeArrowheads="1"/>
          </p:cNvSpPr>
          <p:nvPr/>
        </p:nvSpPr>
        <p:spPr bwMode="auto">
          <a:xfrm>
            <a:off x="1403350" y="115888"/>
            <a:ext cx="7489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РЕЙТИНГ ГОРОДОВ ПО СТЕПЕНИ РАЗВИТОСТИ СЕГМЕНТА ЖИЛЬЯ БИЗНЕС-КЛАССА В СООТВЕТСТВИИ С ЕК МЖН (РГР)</a:t>
            </a:r>
          </a:p>
        </p:txBody>
      </p:sp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6300788" y="836613"/>
            <a:ext cx="23034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Москва</a:t>
            </a:r>
          </a:p>
          <a:p>
            <a:r>
              <a:rPr lang="ru-RU" b="1" i="1"/>
              <a:t>Санкт-Петербург</a:t>
            </a:r>
          </a:p>
        </p:txBody>
      </p:sp>
      <p:sp>
        <p:nvSpPr>
          <p:cNvPr id="43014" name="TextBox 7"/>
          <p:cNvSpPr txBox="1">
            <a:spLocks noChangeArrowheads="1"/>
          </p:cNvSpPr>
          <p:nvPr/>
        </p:nvSpPr>
        <p:spPr bwMode="auto">
          <a:xfrm>
            <a:off x="4211638" y="2133600"/>
            <a:ext cx="20161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Краснодар</a:t>
            </a:r>
          </a:p>
          <a:p>
            <a:r>
              <a:rPr lang="ru-RU" b="1" i="1"/>
              <a:t>Екатеринбург</a:t>
            </a:r>
          </a:p>
          <a:p>
            <a:r>
              <a:rPr lang="ru-RU" b="1" i="1"/>
              <a:t>Новосибирск</a:t>
            </a:r>
          </a:p>
        </p:txBody>
      </p:sp>
      <p:sp>
        <p:nvSpPr>
          <p:cNvPr id="43015" name="TextBox 8"/>
          <p:cNvSpPr txBox="1">
            <a:spLocks noChangeArrowheads="1"/>
          </p:cNvSpPr>
          <p:nvPr/>
        </p:nvSpPr>
        <p:spPr bwMode="auto">
          <a:xfrm>
            <a:off x="2411413" y="3429000"/>
            <a:ext cx="1800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Челябинск</a:t>
            </a:r>
          </a:p>
          <a:p>
            <a:r>
              <a:rPr lang="ru-RU" b="1" i="1"/>
              <a:t>Тюмень</a:t>
            </a:r>
          </a:p>
          <a:p>
            <a:r>
              <a:rPr lang="ru-RU" b="1" i="1"/>
              <a:t>Красноярск</a:t>
            </a:r>
          </a:p>
          <a:p>
            <a:r>
              <a:rPr lang="ru-RU" b="1" i="1"/>
              <a:t>Пермь</a:t>
            </a:r>
          </a:p>
        </p:txBody>
      </p:sp>
      <p:sp>
        <p:nvSpPr>
          <p:cNvPr id="43016" name="TextBox 9"/>
          <p:cNvSpPr txBox="1">
            <a:spLocks noChangeArrowheads="1"/>
          </p:cNvSpPr>
          <p:nvPr/>
        </p:nvSpPr>
        <p:spPr bwMode="auto">
          <a:xfrm>
            <a:off x="971550" y="5157788"/>
            <a:ext cx="12969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Омск</a:t>
            </a:r>
          </a:p>
          <a:p>
            <a:r>
              <a:rPr lang="ru-RU" b="1" i="1"/>
              <a:t>Иркутск</a:t>
            </a:r>
          </a:p>
        </p:txBody>
      </p:sp>
      <p:sp>
        <p:nvSpPr>
          <p:cNvPr id="43017" name="TextBox 10"/>
          <p:cNvSpPr txBox="1">
            <a:spLocks noChangeArrowheads="1"/>
          </p:cNvSpPr>
          <p:nvPr/>
        </p:nvSpPr>
        <p:spPr bwMode="auto">
          <a:xfrm>
            <a:off x="179388" y="6021388"/>
            <a:ext cx="2843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/>
              <a:t>формируется класс «бизнес»,</a:t>
            </a:r>
          </a:p>
          <a:p>
            <a:r>
              <a:rPr lang="ru-RU" sz="1200" b="1" i="1"/>
              <a:t>элитный класс отсутствует</a:t>
            </a:r>
          </a:p>
        </p:txBody>
      </p:sp>
      <p:sp>
        <p:nvSpPr>
          <p:cNvPr id="43018" name="TextBox 12"/>
          <p:cNvSpPr txBox="1">
            <a:spLocks noChangeArrowheads="1"/>
          </p:cNvSpPr>
          <p:nvPr/>
        </p:nvSpPr>
        <p:spPr bwMode="auto">
          <a:xfrm>
            <a:off x="2555875" y="4868863"/>
            <a:ext cx="28797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/>
              <a:t>сформирован класс «бизнес»,</a:t>
            </a:r>
          </a:p>
          <a:p>
            <a:r>
              <a:rPr lang="ru-RU" sz="1200" b="1" i="1"/>
              <a:t>формируются его подклассы, элитный класс отсутствует </a:t>
            </a:r>
          </a:p>
        </p:txBody>
      </p:sp>
      <p:sp>
        <p:nvSpPr>
          <p:cNvPr id="43019" name="TextBox 13"/>
          <p:cNvSpPr txBox="1">
            <a:spLocks noChangeArrowheads="1"/>
          </p:cNvSpPr>
          <p:nvPr/>
        </p:nvSpPr>
        <p:spPr bwMode="auto">
          <a:xfrm>
            <a:off x="4427538" y="3284538"/>
            <a:ext cx="25923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/>
              <a:t>сформирован класс «бизнес»,</a:t>
            </a:r>
          </a:p>
          <a:p>
            <a:r>
              <a:rPr lang="ru-RU" sz="1200" b="1" i="1"/>
              <a:t>имеются его подклассы, </a:t>
            </a:r>
          </a:p>
          <a:p>
            <a:r>
              <a:rPr lang="ru-RU" sz="1200" b="1" i="1"/>
              <a:t>наличие единичных объектов  элитного класса</a:t>
            </a:r>
          </a:p>
        </p:txBody>
      </p:sp>
      <p:sp>
        <p:nvSpPr>
          <p:cNvPr id="43020" name="TextBox 14"/>
          <p:cNvSpPr txBox="1">
            <a:spLocks noChangeArrowheads="1"/>
          </p:cNvSpPr>
          <p:nvPr/>
        </p:nvSpPr>
        <p:spPr bwMode="auto">
          <a:xfrm>
            <a:off x="6372225" y="1628775"/>
            <a:ext cx="2303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/>
              <a:t>сформированы классы </a:t>
            </a:r>
          </a:p>
          <a:p>
            <a:r>
              <a:rPr lang="ru-RU" sz="1200" b="1" i="1"/>
              <a:t>«бизнес» и «элит»,</a:t>
            </a:r>
          </a:p>
          <a:p>
            <a:r>
              <a:rPr lang="ru-RU" sz="1200" b="1" i="1"/>
              <a:t>имеются их подклассы</a:t>
            </a:r>
          </a:p>
        </p:txBody>
      </p:sp>
      <p:pic>
        <p:nvPicPr>
          <p:cNvPr id="43021" name="Picture 2" descr="42128926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5229225"/>
            <a:ext cx="10810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2" name="Picture 6" descr="http://s.properm.ru/localStorage/collection/46/13/24/94/46132494_resizedScaled_516to387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5229225"/>
            <a:ext cx="19208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3" name="Рисунок 20" descr=" Жилой комплекс &quot;РИВЬЕРА&quot; в Краснодаре, продажа квартир 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950" y="3716338"/>
            <a:ext cx="158273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Соединительная линия уступом 22"/>
          <p:cNvCxnSpPr/>
          <p:nvPr/>
        </p:nvCxnSpPr>
        <p:spPr>
          <a:xfrm flipV="1">
            <a:off x="539750" y="4724400"/>
            <a:ext cx="3816350" cy="1225550"/>
          </a:xfrm>
          <a:prstGeom prst="bentConnector3">
            <a:avLst>
              <a:gd name="adj1" fmla="val 5000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 rot="5400000">
            <a:off x="3744913" y="2168525"/>
            <a:ext cx="3167062" cy="1944688"/>
          </a:xfrm>
          <a:prstGeom prst="bentConnector3">
            <a:avLst>
              <a:gd name="adj1" fmla="val 5000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300788" y="1557338"/>
            <a:ext cx="223202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27" name="Picture 2" descr="Жилой комплекс «Алые Паруса» - возвращение жилой легенды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26275" y="2390775"/>
            <a:ext cx="17462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235825" y="0"/>
            <a:ext cx="1908175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73238"/>
            <a:ext cx="8820150" cy="863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4037" name="Text Box 9"/>
          <p:cNvSpPr txBox="1">
            <a:spLocks noChangeArrowheads="1"/>
          </p:cNvSpPr>
          <p:nvPr/>
        </p:nvSpPr>
        <p:spPr bwMode="auto">
          <a:xfrm>
            <a:off x="755650" y="1914525"/>
            <a:ext cx="6480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Выражаем благодарность за сотрудничество   в проведении анализа жилья повышенной комфортности в городах РФ:</a:t>
            </a:r>
          </a:p>
        </p:txBody>
      </p:sp>
      <p:sp>
        <p:nvSpPr>
          <p:cNvPr id="44038" name="Text Box 10"/>
          <p:cNvSpPr txBox="1">
            <a:spLocks noChangeArrowheads="1"/>
          </p:cNvSpPr>
          <p:nvPr/>
        </p:nvSpPr>
        <p:spPr bwMode="auto">
          <a:xfrm>
            <a:off x="1258888" y="3284538"/>
            <a:ext cx="58070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i="1"/>
              <a:t>Уральская палата недвижимости, </a:t>
            </a:r>
            <a:r>
              <a:rPr lang="ru-RU" sz="1600" i="1"/>
              <a:t>г. Екатеринбург</a:t>
            </a:r>
          </a:p>
          <a:p>
            <a:pPr algn="r">
              <a:spcBef>
                <a:spcPct val="50000"/>
              </a:spcBef>
            </a:pPr>
            <a:r>
              <a:rPr lang="ru-RU" sz="1600" b="1" i="1"/>
              <a:t>ООО «ОМЭКС», </a:t>
            </a:r>
            <a:r>
              <a:rPr lang="ru-RU" sz="1600" i="1"/>
              <a:t>г. Омск</a:t>
            </a:r>
          </a:p>
          <a:p>
            <a:pPr algn="r">
              <a:spcBef>
                <a:spcPct val="50000"/>
              </a:spcBef>
            </a:pPr>
            <a:r>
              <a:rPr lang="ru-RU" sz="1600" b="1" i="1"/>
              <a:t>АН «Миард», </a:t>
            </a:r>
            <a:r>
              <a:rPr lang="ru-RU" sz="1600" i="1"/>
              <a:t>г. Омск</a:t>
            </a:r>
          </a:p>
          <a:p>
            <a:pPr algn="r">
              <a:spcBef>
                <a:spcPct val="50000"/>
              </a:spcBef>
            </a:pPr>
            <a:r>
              <a:rPr lang="ru-RU" sz="1600" b="1" i="1"/>
              <a:t>АН «Этажи», </a:t>
            </a:r>
            <a:r>
              <a:rPr lang="ru-RU" sz="1600" i="1"/>
              <a:t>г. Тюмень</a:t>
            </a:r>
          </a:p>
          <a:p>
            <a:pPr algn="r">
              <a:spcBef>
                <a:spcPct val="50000"/>
              </a:spcBef>
            </a:pPr>
            <a:r>
              <a:rPr lang="ru-RU" sz="1600" b="1" i="1"/>
              <a:t>ГК «Сибакадемстрой», </a:t>
            </a:r>
            <a:r>
              <a:rPr lang="ru-RU" sz="1600" i="1"/>
              <a:t>г. Новосибирск</a:t>
            </a:r>
          </a:p>
          <a:p>
            <a:pPr algn="r">
              <a:spcBef>
                <a:spcPct val="50000"/>
              </a:spcBef>
            </a:pPr>
            <a:r>
              <a:rPr lang="ru-RU" sz="1600" b="1" i="1"/>
              <a:t>АН «Служба недвижимости», </a:t>
            </a:r>
            <a:r>
              <a:rPr lang="ru-RU" sz="1600" i="1"/>
              <a:t>г. Челябинск</a:t>
            </a:r>
          </a:p>
          <a:p>
            <a:pPr algn="r">
              <a:spcBef>
                <a:spcPct val="50000"/>
              </a:spcBef>
            </a:pPr>
            <a:r>
              <a:rPr lang="ru-RU" sz="1600" b="1" i="1"/>
              <a:t>ГК «Актив», </a:t>
            </a:r>
            <a:r>
              <a:rPr lang="ru-RU" sz="1600" i="1"/>
              <a:t>г. Иркутск</a:t>
            </a:r>
          </a:p>
          <a:p>
            <a:pPr algn="r">
              <a:spcBef>
                <a:spcPct val="50000"/>
              </a:spcBef>
            </a:pPr>
            <a:r>
              <a:rPr lang="en-US" sz="1600" b="1" i="1"/>
              <a:t>PAN City Group</a:t>
            </a:r>
            <a:r>
              <a:rPr lang="ru-RU" sz="1600" b="1" i="1"/>
              <a:t>, </a:t>
            </a:r>
            <a:r>
              <a:rPr lang="ru-RU" sz="1600" i="1"/>
              <a:t>г. Пермь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213"/>
            <a:ext cx="3168650" cy="9683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235825" y="0"/>
            <a:ext cx="1908175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700213"/>
            <a:ext cx="6084887" cy="96837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 flipH="1">
            <a:off x="3635375" y="1844675"/>
            <a:ext cx="12065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061" name="Text Box 9"/>
          <p:cNvSpPr txBox="1">
            <a:spLocks noChangeArrowheads="1"/>
          </p:cNvSpPr>
          <p:nvPr/>
        </p:nvSpPr>
        <p:spPr bwMode="auto">
          <a:xfrm>
            <a:off x="4067175" y="1989138"/>
            <a:ext cx="4897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СПАСИБО ЗА ВНИМАНИЕ!</a:t>
            </a:r>
          </a:p>
        </p:txBody>
      </p:sp>
      <p:sp>
        <p:nvSpPr>
          <p:cNvPr id="45062" name="Text Box 10"/>
          <p:cNvSpPr txBox="1">
            <a:spLocks noChangeArrowheads="1"/>
          </p:cNvSpPr>
          <p:nvPr/>
        </p:nvSpPr>
        <p:spPr bwMode="auto">
          <a:xfrm>
            <a:off x="1258888" y="3068638"/>
            <a:ext cx="580707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/>
              <a:t>614 066 г. Пермь, ул. Стахановская, 45</a:t>
            </a:r>
          </a:p>
          <a:p>
            <a:pPr algn="r">
              <a:spcBef>
                <a:spcPct val="50000"/>
              </a:spcBef>
            </a:pPr>
            <a:r>
              <a:rPr lang="ru-RU" sz="1600"/>
              <a:t>ООО «Аналитический центр «КД-консалтинг»</a:t>
            </a:r>
          </a:p>
          <a:p>
            <a:pPr algn="r">
              <a:spcBef>
                <a:spcPct val="50000"/>
              </a:spcBef>
            </a:pPr>
            <a:r>
              <a:rPr lang="ru-RU" sz="1600"/>
              <a:t>Телефон: (342) 215-50-86,</a:t>
            </a:r>
          </a:p>
          <a:p>
            <a:pPr algn="r">
              <a:spcBef>
                <a:spcPct val="50000"/>
              </a:spcBef>
            </a:pPr>
            <a:r>
              <a:rPr lang="en-US" sz="1600"/>
              <a:t>e-mail: epishina@kamdolina.ru</a:t>
            </a:r>
          </a:p>
          <a:p>
            <a:pPr algn="r">
              <a:spcBef>
                <a:spcPct val="50000"/>
              </a:spcBef>
            </a:pPr>
            <a:endParaRPr lang="ru-RU" sz="1600" b="1" i="1">
              <a:solidFill>
                <a:srgbClr val="C12031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ru-RU" sz="1600" b="1" i="1">
                <a:solidFill>
                  <a:srgbClr val="C12031"/>
                </a:solidFill>
              </a:rPr>
              <a:t>Приглашаем к плодотворному сотрудничеству!</a:t>
            </a:r>
            <a:r>
              <a:rPr lang="ru-RU" b="1">
                <a:solidFill>
                  <a:srgbClr val="C1203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74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50"/>
            <a:ext cx="9144000" cy="9048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8"/>
          <p:cNvSpPr>
            <a:spLocks noChangeArrowheads="1"/>
          </p:cNvSpPr>
          <p:nvPr/>
        </p:nvSpPr>
        <p:spPr bwMode="auto">
          <a:xfrm>
            <a:off x="1346200" y="114300"/>
            <a:ext cx="7632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ЕДИНАЯ КЛАССИФИКАЦИЯ ЖИЛЫХ НОВОСТРОЕК РФ </a:t>
            </a:r>
          </a:p>
          <a:p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ПО ПОТРЕБИТЕЛЬСКОМУ КАЧЕСТВУ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981075"/>
            <a:ext cx="430053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Прямоугольник 48"/>
          <p:cNvSpPr>
            <a:spLocks noChangeArrowheads="1"/>
          </p:cNvSpPr>
          <p:nvPr/>
        </p:nvSpPr>
        <p:spPr bwMode="auto">
          <a:xfrm>
            <a:off x="2771775" y="908050"/>
            <a:ext cx="6156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i="1"/>
              <a:t>Классификатор разработан экспертами комитетов по консалтингу и девелопменту РГР.</a:t>
            </a:r>
          </a:p>
          <a:p>
            <a:r>
              <a:rPr lang="ru-RU" sz="1000" i="1"/>
              <a:t>Утвержден на заседании Национального Совета РГР 14 декабря 2012 в Санкт-Петербурге.</a:t>
            </a:r>
          </a:p>
          <a:p>
            <a:r>
              <a:rPr lang="ru-RU" sz="1000" i="1"/>
              <a:t>Документ поддерживается Федеральным фондом содействия развитию жилищного строительства.</a:t>
            </a:r>
          </a:p>
        </p:txBody>
      </p:sp>
      <p:sp>
        <p:nvSpPr>
          <p:cNvPr id="27655" name="Прямоугольник 49"/>
          <p:cNvSpPr>
            <a:spLocks noChangeArrowheads="1"/>
          </p:cNvSpPr>
          <p:nvPr/>
        </p:nvSpPr>
        <p:spPr bwMode="auto">
          <a:xfrm>
            <a:off x="4662488" y="1762125"/>
            <a:ext cx="4319587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b="1" i="1"/>
              <a:t>Проблемы, существовавшие до принятия ЕК МЖН: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b="1" i="1" u="sng"/>
              <a:t>Региональная проблема № 1:</a:t>
            </a:r>
            <a:r>
              <a:rPr lang="ru-RU" sz="1200" b="1" i="1"/>
              <a:t>  какое количество классов стоит выделять? И как правильно их назвать?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b="1" i="1" u="sng"/>
              <a:t>Региональная проблема № 2:</a:t>
            </a:r>
            <a:r>
              <a:rPr lang="ru-RU" sz="1200" b="1" i="1"/>
              <a:t>  как правильно определить принадлежность новостройки к тому или иному классу?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b="1" i="1" u="sng"/>
              <a:t>Региональная проблема № 3:</a:t>
            </a:r>
            <a:r>
              <a:rPr lang="ru-RU" sz="1200" b="1" i="1"/>
              <a:t>  соответствие домов бизнес, а особенно элит-класса, в регионе домам  аналогичного класса в столичных городах, особенно в Москве</a:t>
            </a:r>
            <a:endParaRPr lang="ru-RU" sz="1200" b="1"/>
          </a:p>
        </p:txBody>
      </p:sp>
      <p:pic>
        <p:nvPicPr>
          <p:cNvPr id="2765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4411663"/>
            <a:ext cx="5327650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Прямоугольник 9"/>
          <p:cNvSpPr>
            <a:spLocks noChangeArrowheads="1"/>
          </p:cNvSpPr>
          <p:nvPr/>
        </p:nvSpPr>
        <p:spPr bwMode="auto">
          <a:xfrm>
            <a:off x="5495925" y="4981575"/>
            <a:ext cx="3565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b="1"/>
              <a:t>Разработка и принятие ЕК на рынке жилья дали новый толчок к развитию рынка новостроек, прежде всего, в более высоком по классу качества ценовом сегменте (бизнес- и элит-классов) и избавили от ряда региональных проблем (№ 1 и 2)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74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86550"/>
            <a:ext cx="9144000" cy="1714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50"/>
            <a:ext cx="9144000" cy="9048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</p:pic>
      <p:sp>
        <p:nvSpPr>
          <p:cNvPr id="28676" name="Прямоугольник 8"/>
          <p:cNvSpPr>
            <a:spLocks noChangeArrowheads="1"/>
          </p:cNvSpPr>
          <p:nvPr/>
        </p:nvSpPr>
        <p:spPr bwMode="auto">
          <a:xfrm>
            <a:off x="1485900" y="209550"/>
            <a:ext cx="7334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ОСОБЕННОСТИ РЕШЕНИЯ РЕГИОНАЛЬНОЙ ПРОБЛЕМЫ № 3 В ГОРОДАХ РФ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508250" y="5260975"/>
            <a:ext cx="6697663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100" b="1" i="1" dirty="0">
                <a:latin typeface="+mn-lt"/>
                <a:ea typeface="Times New Roman" pitchFamily="18" charset="0"/>
                <a:cs typeface="Arial" pitchFamily="34" charset="0"/>
              </a:rPr>
              <a:t>Критерии жилья бизнес-класса в понимании региональных застройщиков: </a:t>
            </a:r>
          </a:p>
          <a:p>
            <a:pPr marL="447675" indent="-180975"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  <a:defRPr/>
            </a:pPr>
            <a:r>
              <a:rPr lang="ru-RU" sz="1100" i="1" dirty="0">
                <a:latin typeface="+mn-lt"/>
                <a:ea typeface="Times New Roman" pitchFamily="18" charset="0"/>
                <a:cs typeface="Arial" pitchFamily="34" charset="0"/>
              </a:rPr>
              <a:t>технология домостроения (монолит, сборный каркас, кирпич, однозначно не панель)</a:t>
            </a:r>
            <a:endParaRPr lang="en-US" sz="1100" i="1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marL="447675" indent="-180975"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  <a:defRPr/>
            </a:pPr>
            <a:r>
              <a:rPr lang="ru-RU" sz="1100" i="1" dirty="0">
                <a:latin typeface="+mn-lt"/>
                <a:ea typeface="Times New Roman" pitchFamily="18" charset="0"/>
                <a:cs typeface="Arial" pitchFamily="34" charset="0"/>
              </a:rPr>
              <a:t>архитектурный облик (должен выделяться на фоне городской застройки)</a:t>
            </a:r>
          </a:p>
          <a:p>
            <a:pPr marL="447675" indent="-180975"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  <a:defRPr/>
            </a:pPr>
            <a:r>
              <a:rPr lang="ru-RU" sz="1100" i="1" dirty="0">
                <a:latin typeface="+mn-lt"/>
                <a:ea typeface="Times New Roman" pitchFamily="18" charset="0"/>
                <a:cs typeface="Arial" pitchFamily="34" charset="0"/>
              </a:rPr>
              <a:t>объемно-планировочные решения (разнообразие квартир по комнатности)</a:t>
            </a:r>
          </a:p>
          <a:p>
            <a:pPr marL="447675" indent="-180975"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  <a:defRPr/>
            </a:pPr>
            <a:r>
              <a:rPr lang="ru-RU" sz="1100" i="1" dirty="0">
                <a:latin typeface="+mn-lt"/>
                <a:ea typeface="Times New Roman" pitchFamily="18" charset="0"/>
                <a:cs typeface="Arial" pitchFamily="34" charset="0"/>
              </a:rPr>
              <a:t>закрытый периметр придомовой территории (шлагбаум, наличие охраны, видеонаблюдение, консьерж)</a:t>
            </a:r>
          </a:p>
          <a:p>
            <a:pPr marL="447675" indent="-180975"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  <a:defRPr/>
            </a:pPr>
            <a:r>
              <a:rPr lang="ru-RU" sz="1100" i="1" dirty="0">
                <a:latin typeface="+mn-lt"/>
                <a:ea typeface="Times New Roman" pitchFamily="18" charset="0"/>
                <a:cs typeface="Arial" pitchFamily="34" charset="0"/>
              </a:rPr>
              <a:t>наличие подземного паркинга и гостевой парковки</a:t>
            </a:r>
          </a:p>
        </p:txBody>
      </p:sp>
      <p:sp>
        <p:nvSpPr>
          <p:cNvPr id="28678" name="TextBox 16"/>
          <p:cNvSpPr txBox="1">
            <a:spLocks noChangeArrowheads="1"/>
          </p:cNvSpPr>
          <p:nvPr/>
        </p:nvSpPr>
        <p:spPr bwMode="auto">
          <a:xfrm>
            <a:off x="3635375" y="1268413"/>
            <a:ext cx="194468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200" b="1" i="1"/>
              <a:t>Москва </a:t>
            </a:r>
            <a:r>
              <a:rPr lang="ru-RU" sz="1200" i="1"/>
              <a:t>(50/50)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200" b="1" i="1"/>
              <a:t>Пермь </a:t>
            </a:r>
            <a:r>
              <a:rPr lang="ru-RU" sz="1200" i="1"/>
              <a:t>(100%)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200" b="1" i="1"/>
              <a:t>Екатеринбург </a:t>
            </a:r>
            <a:r>
              <a:rPr lang="ru-RU" sz="1200" i="1"/>
              <a:t>(100%)</a:t>
            </a:r>
          </a:p>
        </p:txBody>
      </p:sp>
      <p:sp>
        <p:nvSpPr>
          <p:cNvPr id="28679" name="TextBox 17"/>
          <p:cNvSpPr txBox="1">
            <a:spLocks noChangeArrowheads="1"/>
          </p:cNvSpPr>
          <p:nvPr/>
        </p:nvSpPr>
        <p:spPr bwMode="auto">
          <a:xfrm>
            <a:off x="3419475" y="2924175"/>
            <a:ext cx="30972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200" b="1" i="1"/>
              <a:t>Санкт-Петербург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200" b="1" i="1"/>
              <a:t>Тюмень                             Красноярск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200" b="1" i="1"/>
              <a:t>Челябинск                        Краснодар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200" b="1" i="1"/>
              <a:t>Омск                                 Иркутск</a:t>
            </a:r>
          </a:p>
        </p:txBody>
      </p:sp>
      <p:sp>
        <p:nvSpPr>
          <p:cNvPr id="28680" name="Прямоугольник 24"/>
          <p:cNvSpPr>
            <a:spLocks noChangeArrowheads="1"/>
          </p:cNvSpPr>
          <p:nvPr/>
        </p:nvSpPr>
        <p:spPr bwMode="auto">
          <a:xfrm>
            <a:off x="611188" y="4030663"/>
            <a:ext cx="673417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100" b="1" i="1"/>
              <a:t>Причины, которые указывают специалисты из регионов:</a:t>
            </a:r>
          </a:p>
          <a:p>
            <a:pPr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1100" i="1"/>
              <a:t> региональные особенности застройки жилых комплексов не позволяют следовать ЕК МЖН, т.к. в классификаторе указаны завышенные требования к жилью повышенной комфортности</a:t>
            </a:r>
          </a:p>
          <a:p>
            <a:pPr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1100" i="1"/>
              <a:t> боязнь потерять сформировавшийся пул клиентов</a:t>
            </a:r>
          </a:p>
          <a:p>
            <a:pPr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1100" i="1"/>
              <a:t> боязнь потери своего авторства региональной классификации (специалистом или компанией)</a:t>
            </a:r>
          </a:p>
          <a:p>
            <a:pPr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1100" i="1"/>
              <a:t>другие причины </a:t>
            </a:r>
          </a:p>
        </p:txBody>
      </p:sp>
      <p:sp>
        <p:nvSpPr>
          <p:cNvPr id="19" name="Овал 18"/>
          <p:cNvSpPr/>
          <p:nvPr/>
        </p:nvSpPr>
        <p:spPr>
          <a:xfrm>
            <a:off x="755650" y="908050"/>
            <a:ext cx="2520950" cy="1441450"/>
          </a:xfrm>
          <a:prstGeom prst="ellipse">
            <a:avLst/>
          </a:prstGeom>
          <a:solidFill>
            <a:srgbClr val="FFCC99">
              <a:alpha val="30000"/>
            </a:srgbClr>
          </a:solidFill>
          <a:ln w="3175"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b="1" i="1" dirty="0">
                <a:solidFill>
                  <a:schemeClr val="tx1"/>
                </a:solidFill>
              </a:rPr>
              <a:t>следование ЕК МЖН, </a:t>
            </a:r>
          </a:p>
          <a:p>
            <a:pPr algn="ctr">
              <a:defRPr/>
            </a:pPr>
            <a:r>
              <a:rPr lang="ru-RU" sz="1200" b="1" i="1" dirty="0">
                <a:solidFill>
                  <a:schemeClr val="tx1"/>
                </a:solidFill>
              </a:rPr>
              <a:t>формирование информационного поля от РГР</a:t>
            </a:r>
          </a:p>
          <a:p>
            <a:pPr algn="ctr">
              <a:defRPr/>
            </a:pP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55650" y="2636838"/>
            <a:ext cx="2520950" cy="1439862"/>
          </a:xfrm>
          <a:prstGeom prst="ellipse">
            <a:avLst/>
          </a:prstGeom>
          <a:solidFill>
            <a:srgbClr val="FFCC99">
              <a:alpha val="30000"/>
            </a:srgbClr>
          </a:solidFill>
          <a:ln w="3175"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b="1" i="1" dirty="0">
                <a:solidFill>
                  <a:schemeClr val="tx1"/>
                </a:solidFill>
              </a:rPr>
              <a:t>следование за региональным застройщиком, </a:t>
            </a:r>
          </a:p>
          <a:p>
            <a:pPr algn="ctr">
              <a:defRPr/>
            </a:pPr>
            <a:r>
              <a:rPr lang="ru-RU" sz="1200" b="1" i="1" dirty="0">
                <a:solidFill>
                  <a:schemeClr val="tx1"/>
                </a:solidFill>
              </a:rPr>
              <a:t>без формирования информационного поля от РГР</a:t>
            </a:r>
          </a:p>
          <a:p>
            <a:pPr algn="ctr">
              <a:defRPr/>
            </a:pPr>
            <a:endParaRPr lang="ru-RU" sz="1200" b="1" i="1" dirty="0">
              <a:solidFill>
                <a:schemeClr val="tx1"/>
              </a:solidFill>
            </a:endParaRPr>
          </a:p>
        </p:txBody>
      </p:sp>
      <p:pic>
        <p:nvPicPr>
          <p:cNvPr id="28683" name="Picture 5" descr="http://www.bn-1.ru/img/news/70/3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1196975"/>
            <a:ext cx="19954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7" descr="http://stoim.com.ua/img/5055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2781300"/>
            <a:ext cx="18732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Стрелка вправо с вырезом 31"/>
          <p:cNvSpPr/>
          <p:nvPr/>
        </p:nvSpPr>
        <p:spPr>
          <a:xfrm>
            <a:off x="107950" y="1341438"/>
            <a:ext cx="792163" cy="574675"/>
          </a:xfrm>
          <a:prstGeom prst="notchedRightArrow">
            <a:avLst/>
          </a:prstGeom>
          <a:solidFill>
            <a:srgbClr val="FFCC99"/>
          </a:solidFill>
          <a:ln w="635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3" name="Стрелка вправо с вырезом 32"/>
          <p:cNvSpPr/>
          <p:nvPr/>
        </p:nvSpPr>
        <p:spPr>
          <a:xfrm>
            <a:off x="107950" y="3068638"/>
            <a:ext cx="792163" cy="576262"/>
          </a:xfrm>
          <a:prstGeom prst="notchedRightArrow">
            <a:avLst/>
          </a:prstGeom>
          <a:solidFill>
            <a:srgbClr val="FFCC99"/>
          </a:solidFill>
          <a:ln w="635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84213" y="2492375"/>
            <a:ext cx="7848600" cy="0"/>
          </a:xfrm>
          <a:prstGeom prst="line">
            <a:avLst/>
          </a:prstGeom>
          <a:ln w="25400" cmpd="sng">
            <a:solidFill>
              <a:srgbClr val="FF99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88" y="5203825"/>
            <a:ext cx="97472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9" name="TextBox 36"/>
          <p:cNvSpPr txBox="1">
            <a:spLocks noChangeArrowheads="1"/>
          </p:cNvSpPr>
          <p:nvPr/>
        </p:nvSpPr>
        <p:spPr bwMode="auto">
          <a:xfrm>
            <a:off x="508000" y="5699125"/>
            <a:ext cx="21240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i="1">
                <a:solidFill>
                  <a:srgbClr val="C00000"/>
                </a:solidFill>
              </a:rPr>
              <a:t>Потребитель данного сегмента жилья</a:t>
            </a:r>
          </a:p>
          <a:p>
            <a:pPr algn="ctr"/>
            <a:r>
              <a:rPr lang="ru-RU" sz="1200" b="1" i="1">
                <a:solidFill>
                  <a:srgbClr val="C00000"/>
                </a:solidFill>
              </a:rPr>
              <a:t> И ЭТО ВСЁ???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74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77025"/>
            <a:ext cx="9144000" cy="1809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50"/>
            <a:ext cx="9144000" cy="9048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</p:pic>
      <p:sp>
        <p:nvSpPr>
          <p:cNvPr id="29700" name="Прямоугольник 8"/>
          <p:cNvSpPr>
            <a:spLocks noChangeArrowheads="1"/>
          </p:cNvSpPr>
          <p:nvPr/>
        </p:nvSpPr>
        <p:spPr bwMode="auto">
          <a:xfrm>
            <a:off x="1547813" y="188913"/>
            <a:ext cx="56880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СТИЛИ ПОТРЕБЛЕНИЯ ПОКУПАТЕЛЕЙ НЕДВИЖИМОСТИ</a:t>
            </a:r>
          </a:p>
        </p:txBody>
      </p:sp>
      <p:sp>
        <p:nvSpPr>
          <p:cNvPr id="29701" name="Прямоугольник 10"/>
          <p:cNvSpPr>
            <a:spLocks noChangeArrowheads="1"/>
          </p:cNvSpPr>
          <p:nvPr/>
        </p:nvSpPr>
        <p:spPr bwMode="auto">
          <a:xfrm>
            <a:off x="368300" y="904875"/>
            <a:ext cx="8596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/>
              <a:t>Стиль потребления</a:t>
            </a:r>
            <a:r>
              <a:rPr lang="ru-RU" sz="1200" i="1"/>
              <a:t> – это совокупность форм потребительского поведения, обусловленных социальным полем</a:t>
            </a:r>
          </a:p>
        </p:txBody>
      </p:sp>
      <p:sp>
        <p:nvSpPr>
          <p:cNvPr id="29702" name="Прямоугольник 12"/>
          <p:cNvSpPr>
            <a:spLocks noChangeArrowheads="1"/>
          </p:cNvSpPr>
          <p:nvPr/>
        </p:nvSpPr>
        <p:spPr bwMode="auto">
          <a:xfrm>
            <a:off x="611188" y="2997200"/>
            <a:ext cx="1660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/>
              <a:t>МАЛОРАЗВИТЫЙ</a:t>
            </a:r>
          </a:p>
          <a:p>
            <a:pPr algn="ctr"/>
            <a:r>
              <a:rPr lang="ru-RU" sz="1200" b="1"/>
              <a:t>стиль потребления</a:t>
            </a:r>
          </a:p>
        </p:txBody>
      </p:sp>
      <p:sp>
        <p:nvSpPr>
          <p:cNvPr id="29703" name="Прямоугольник 13"/>
          <p:cNvSpPr>
            <a:spLocks noChangeArrowheads="1"/>
          </p:cNvSpPr>
          <p:nvPr/>
        </p:nvSpPr>
        <p:spPr bwMode="auto">
          <a:xfrm>
            <a:off x="3779838" y="2997200"/>
            <a:ext cx="1695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/>
              <a:t>СРЕДНЕРАЗВИТЫЙ</a:t>
            </a:r>
          </a:p>
          <a:p>
            <a:pPr algn="ctr"/>
            <a:r>
              <a:rPr lang="ru-RU" sz="1200" b="1"/>
              <a:t>стиль потребления</a:t>
            </a:r>
            <a:endParaRPr lang="ru-RU" sz="1200"/>
          </a:p>
        </p:txBody>
      </p:sp>
      <p:sp>
        <p:nvSpPr>
          <p:cNvPr id="29704" name="Прямоугольник 14"/>
          <p:cNvSpPr>
            <a:spLocks noChangeArrowheads="1"/>
          </p:cNvSpPr>
          <p:nvPr/>
        </p:nvSpPr>
        <p:spPr bwMode="auto">
          <a:xfrm>
            <a:off x="6875463" y="2997200"/>
            <a:ext cx="176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/>
              <a:t>ВЫСОКОРАЗВИТЫЙ</a:t>
            </a:r>
          </a:p>
          <a:p>
            <a:pPr algn="ctr"/>
            <a:r>
              <a:rPr lang="ru-RU" sz="1200" b="1"/>
              <a:t>стиль потребления</a:t>
            </a:r>
          </a:p>
        </p:txBody>
      </p:sp>
      <p:pic>
        <p:nvPicPr>
          <p:cNvPr id="2970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916113"/>
            <a:ext cx="2160588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1916113"/>
            <a:ext cx="21590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1916113"/>
            <a:ext cx="208756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773238"/>
            <a:ext cx="792163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4950" y="1533525"/>
            <a:ext cx="79216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0350" y="1236663"/>
            <a:ext cx="51276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50825" y="3789363"/>
            <a:ext cx="2520950" cy="3667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/>
              <a:t>«ЭКОНОМ»</a:t>
            </a:r>
          </a:p>
        </p:txBody>
      </p:sp>
      <p:sp>
        <p:nvSpPr>
          <p:cNvPr id="29712" name="Text Box 12"/>
          <p:cNvSpPr txBox="1">
            <a:spLocks noChangeArrowheads="1"/>
          </p:cNvSpPr>
          <p:nvPr/>
        </p:nvSpPr>
        <p:spPr bwMode="auto">
          <a:xfrm>
            <a:off x="3419475" y="3573463"/>
            <a:ext cx="2592388" cy="366712"/>
          </a:xfrm>
          <a:prstGeom prst="rect">
            <a:avLst/>
          </a:prstGeom>
          <a:solidFill>
            <a:srgbClr val="FF990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«КОМФОРТ»</a:t>
            </a:r>
          </a:p>
        </p:txBody>
      </p:sp>
      <p:sp>
        <p:nvSpPr>
          <p:cNvPr id="29713" name="Text Box 12"/>
          <p:cNvSpPr txBox="1">
            <a:spLocks noChangeArrowheads="1"/>
          </p:cNvSpPr>
          <p:nvPr/>
        </p:nvSpPr>
        <p:spPr bwMode="auto">
          <a:xfrm>
            <a:off x="3419475" y="5157788"/>
            <a:ext cx="2592388" cy="366712"/>
          </a:xfrm>
          <a:prstGeom prst="rect">
            <a:avLst/>
          </a:prstGeom>
          <a:solidFill>
            <a:srgbClr val="FF7C80">
              <a:alpha val="5960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«БИЗНЕС»</a:t>
            </a:r>
          </a:p>
        </p:txBody>
      </p:sp>
      <p:sp>
        <p:nvSpPr>
          <p:cNvPr id="29714" name="Text Box 13"/>
          <p:cNvSpPr txBox="1">
            <a:spLocks noChangeArrowheads="1"/>
          </p:cNvSpPr>
          <p:nvPr/>
        </p:nvSpPr>
        <p:spPr bwMode="auto">
          <a:xfrm>
            <a:off x="6443663" y="3789363"/>
            <a:ext cx="2513012" cy="366712"/>
          </a:xfrm>
          <a:prstGeom prst="rect">
            <a:avLst/>
          </a:prstGeom>
          <a:solidFill>
            <a:srgbClr val="92D05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«ЭЛИТ»</a:t>
            </a:r>
          </a:p>
        </p:txBody>
      </p:sp>
      <p:sp>
        <p:nvSpPr>
          <p:cNvPr id="29715" name="Rectangle 1"/>
          <p:cNvSpPr>
            <a:spLocks noChangeArrowheads="1"/>
          </p:cNvSpPr>
          <p:nvPr/>
        </p:nvSpPr>
        <p:spPr bwMode="auto">
          <a:xfrm>
            <a:off x="250825" y="4508500"/>
            <a:ext cx="25209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100" b="1" i="1">
                <a:cs typeface="Times New Roman" pitchFamily="18" charset="0"/>
              </a:rPr>
              <a:t>Предметные характеристики:</a:t>
            </a:r>
          </a:p>
          <a:p>
            <a:pPr eaLnBrk="0" hangingPunct="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1100" b="1">
                <a:cs typeface="Times New Roman" pitchFamily="18" charset="0"/>
              </a:rPr>
              <a:t>площадь квартиры</a:t>
            </a:r>
          </a:p>
          <a:p>
            <a:pPr eaLnBrk="0" hangingPunct="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1100" b="1">
                <a:cs typeface="Times New Roman" pitchFamily="18" charset="0"/>
              </a:rPr>
              <a:t>общественный транспорт и инфраструктура</a:t>
            </a:r>
            <a:endParaRPr lang="ru-RU" sz="1100" b="1">
              <a:ea typeface="Calibri" pitchFamily="34" charset="0"/>
              <a:cs typeface="Times New Roman" pitchFamily="18" charset="0"/>
            </a:endParaRPr>
          </a:p>
          <a:p>
            <a:pPr eaLnBrk="0" hangingPunct="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1100" b="1">
                <a:ea typeface="Calibri" pitchFamily="34" charset="0"/>
                <a:cs typeface="Times New Roman" pitchFamily="18" charset="0"/>
              </a:rPr>
              <a:t>чистовая отделка</a:t>
            </a:r>
            <a:r>
              <a:rPr lang="ru-RU" sz="1100" b="1"/>
              <a:t> </a:t>
            </a:r>
          </a:p>
        </p:txBody>
      </p:sp>
      <p:sp>
        <p:nvSpPr>
          <p:cNvPr id="29716" name="Rectangle 2"/>
          <p:cNvSpPr>
            <a:spLocks noChangeArrowheads="1"/>
          </p:cNvSpPr>
          <p:nvPr/>
        </p:nvSpPr>
        <p:spPr bwMode="auto">
          <a:xfrm>
            <a:off x="3348038" y="4005263"/>
            <a:ext cx="2736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100" b="1" i="1">
                <a:cs typeface="Times New Roman" pitchFamily="18" charset="0"/>
              </a:rPr>
              <a:t>Дополнительные характеристики (функциональные):</a:t>
            </a:r>
          </a:p>
          <a:p>
            <a:pPr eaLnBrk="0" hangingPunct="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1100" b="1">
                <a:cs typeface="Times New Roman" pitchFamily="18" charset="0"/>
              </a:rPr>
              <a:t>удобство планировки</a:t>
            </a:r>
          </a:p>
          <a:p>
            <a:pPr eaLnBrk="0" hangingPunct="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1100" b="1">
                <a:cs typeface="Times New Roman" pitchFamily="18" charset="0"/>
              </a:rPr>
              <a:t>наличие парковки</a:t>
            </a:r>
            <a:endParaRPr lang="ru-RU" sz="1100" b="1">
              <a:ea typeface="Calibri" pitchFamily="34" charset="0"/>
              <a:cs typeface="Times New Roman" pitchFamily="18" charset="0"/>
            </a:endParaRPr>
          </a:p>
          <a:p>
            <a:pPr eaLnBrk="0" hangingPunct="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1100" b="1">
                <a:ea typeface="Calibri" pitchFamily="34" charset="0"/>
                <a:cs typeface="Times New Roman" pitchFamily="18" charset="0"/>
              </a:rPr>
              <a:t>качество материалов</a:t>
            </a:r>
            <a:r>
              <a:rPr lang="ru-RU" sz="1100" b="1"/>
              <a:t> </a:t>
            </a:r>
          </a:p>
        </p:txBody>
      </p:sp>
      <p:sp>
        <p:nvSpPr>
          <p:cNvPr id="29717" name="Rectangle 3"/>
          <p:cNvSpPr>
            <a:spLocks noChangeArrowheads="1"/>
          </p:cNvSpPr>
          <p:nvPr/>
        </p:nvSpPr>
        <p:spPr bwMode="auto">
          <a:xfrm>
            <a:off x="3419475" y="5589588"/>
            <a:ext cx="28082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100" b="1" i="1">
                <a:cs typeface="Times New Roman" pitchFamily="18" charset="0"/>
              </a:rPr>
              <a:t>Дополнительные характеристики (статусные):</a:t>
            </a:r>
          </a:p>
          <a:p>
            <a:pPr eaLnBrk="0" hangingPunct="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1100" b="1">
                <a:cs typeface="Times New Roman" pitchFamily="18" charset="0"/>
              </a:rPr>
              <a:t>соседи</a:t>
            </a:r>
          </a:p>
          <a:p>
            <a:pPr eaLnBrk="0" hangingPunct="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1100" b="1">
                <a:cs typeface="Times New Roman" pitchFamily="18" charset="0"/>
              </a:rPr>
              <a:t>архитектура здания</a:t>
            </a:r>
            <a:endParaRPr lang="ru-RU" sz="1100" b="1">
              <a:ea typeface="Calibri" pitchFamily="34" charset="0"/>
              <a:cs typeface="Times New Roman" pitchFamily="18" charset="0"/>
            </a:endParaRPr>
          </a:p>
          <a:p>
            <a:pPr eaLnBrk="0" hangingPunct="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ru-RU" sz="1100" b="1">
                <a:ea typeface="Calibri" pitchFamily="34" charset="0"/>
                <a:cs typeface="Times New Roman" pitchFamily="18" charset="0"/>
              </a:rPr>
              <a:t>панорамный вид</a:t>
            </a:r>
            <a:r>
              <a:rPr lang="ru-RU" sz="1100" b="1"/>
              <a:t> </a:t>
            </a:r>
          </a:p>
        </p:txBody>
      </p:sp>
      <p:sp>
        <p:nvSpPr>
          <p:cNvPr id="29718" name="Прямоугольник 27"/>
          <p:cNvSpPr>
            <a:spLocks noChangeArrowheads="1"/>
          </p:cNvSpPr>
          <p:nvPr/>
        </p:nvSpPr>
        <p:spPr bwMode="auto">
          <a:xfrm>
            <a:off x="6516688" y="4508500"/>
            <a:ext cx="25193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i="1"/>
              <a:t>Эксклюзивные, индивидуально определяемые характеристики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74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50"/>
            <a:ext cx="9144000" cy="9048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</p:pic>
      <p:sp>
        <p:nvSpPr>
          <p:cNvPr id="30725" name="Прямоугольник 8"/>
          <p:cNvSpPr>
            <a:spLocks noChangeArrowheads="1"/>
          </p:cNvSpPr>
          <p:nvPr/>
        </p:nvSpPr>
        <p:spPr bwMode="auto">
          <a:xfrm>
            <a:off x="1331913" y="188913"/>
            <a:ext cx="6553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РЕГИОНАЛЬНЫЕ ОСОБЕННОСТИ ЖИЛЫХ НОВОСТРОЕК БИЗНЕС-КЛАССА</a:t>
            </a:r>
          </a:p>
        </p:txBody>
      </p:sp>
      <p:sp>
        <p:nvSpPr>
          <p:cNvPr id="30726" name="TextBox 10"/>
          <p:cNvSpPr txBox="1">
            <a:spLocks noChangeArrowheads="1"/>
          </p:cNvSpPr>
          <p:nvPr/>
        </p:nvSpPr>
        <p:spPr bwMode="auto">
          <a:xfrm>
            <a:off x="323850" y="1125538"/>
            <a:ext cx="86407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Три основных варианта позиционирования жилья бизнес-класса в российских городах:</a:t>
            </a:r>
          </a:p>
        </p:txBody>
      </p:sp>
      <p:sp>
        <p:nvSpPr>
          <p:cNvPr id="30727" name="Прямоугольник 12"/>
          <p:cNvSpPr>
            <a:spLocks noChangeArrowheads="1"/>
          </p:cNvSpPr>
          <p:nvPr/>
        </p:nvSpPr>
        <p:spPr bwMode="auto">
          <a:xfrm>
            <a:off x="2987675" y="1773238"/>
            <a:ext cx="2663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Качественные характеристики проекта не «дотягивают» до бизнес-класса по ЕК МЖН</a:t>
            </a:r>
          </a:p>
        </p:txBody>
      </p:sp>
      <p:sp>
        <p:nvSpPr>
          <p:cNvPr id="30728" name="Прямоугольник 15"/>
          <p:cNvSpPr>
            <a:spLocks noChangeArrowheads="1"/>
          </p:cNvSpPr>
          <p:nvPr/>
        </p:nvSpPr>
        <p:spPr bwMode="auto">
          <a:xfrm>
            <a:off x="2987675" y="3429000"/>
            <a:ext cx="28082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Качественные характеристики проекта соответствуют бизнес-классу и стремятся к элитному сегменту</a:t>
            </a:r>
          </a:p>
        </p:txBody>
      </p:sp>
      <p:sp>
        <p:nvSpPr>
          <p:cNvPr id="30729" name="Text Box 12"/>
          <p:cNvSpPr txBox="1">
            <a:spLocks noChangeArrowheads="1"/>
          </p:cNvSpPr>
          <p:nvPr/>
        </p:nvSpPr>
        <p:spPr bwMode="auto">
          <a:xfrm>
            <a:off x="684213" y="1700213"/>
            <a:ext cx="1223962" cy="277812"/>
          </a:xfrm>
          <a:prstGeom prst="rect">
            <a:avLst/>
          </a:prstGeom>
          <a:solidFill>
            <a:srgbClr val="FF990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/>
              <a:t>«КОМФОРТ»</a:t>
            </a:r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684213" y="2133600"/>
            <a:ext cx="1223962" cy="276225"/>
          </a:xfrm>
          <a:prstGeom prst="rect">
            <a:avLst/>
          </a:prstGeom>
          <a:solidFill>
            <a:srgbClr val="FF990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/>
              <a:t>«БИЗНЕС»</a:t>
            </a:r>
          </a:p>
        </p:txBody>
      </p:sp>
      <p:sp>
        <p:nvSpPr>
          <p:cNvPr id="30731" name="Text Box 12"/>
          <p:cNvSpPr txBox="1">
            <a:spLocks noChangeArrowheads="1"/>
          </p:cNvSpPr>
          <p:nvPr/>
        </p:nvSpPr>
        <p:spPr bwMode="auto">
          <a:xfrm>
            <a:off x="684213" y="2565400"/>
            <a:ext cx="1223962" cy="276225"/>
          </a:xfrm>
          <a:prstGeom prst="rect">
            <a:avLst/>
          </a:prstGeom>
          <a:solidFill>
            <a:srgbClr val="FF990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/>
              <a:t>«ЭЛИТ»</a:t>
            </a:r>
          </a:p>
        </p:txBody>
      </p:sp>
      <p:sp>
        <p:nvSpPr>
          <p:cNvPr id="31" name="Выгнутая вниз стрелка 30"/>
          <p:cNvSpPr/>
          <p:nvPr/>
        </p:nvSpPr>
        <p:spPr>
          <a:xfrm rot="16200000">
            <a:off x="1907381" y="1916907"/>
            <a:ext cx="504825" cy="360362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733" name="Прямоугольник 31"/>
          <p:cNvSpPr>
            <a:spLocks noChangeArrowheads="1"/>
          </p:cNvSpPr>
          <p:nvPr/>
        </p:nvSpPr>
        <p:spPr bwMode="auto">
          <a:xfrm>
            <a:off x="6300788" y="1844675"/>
            <a:ext cx="2663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/>
              <a:t>Челябинск, </a:t>
            </a:r>
          </a:p>
          <a:p>
            <a:r>
              <a:rPr lang="ru-RU" sz="1200" i="1"/>
              <a:t>Красноярск, </a:t>
            </a:r>
          </a:p>
          <a:p>
            <a:r>
              <a:rPr lang="ru-RU" sz="1200" i="1"/>
              <a:t>Омск</a:t>
            </a:r>
          </a:p>
        </p:txBody>
      </p:sp>
      <p:sp>
        <p:nvSpPr>
          <p:cNvPr id="30734" name="Text Box 12"/>
          <p:cNvSpPr txBox="1">
            <a:spLocks noChangeArrowheads="1"/>
          </p:cNvSpPr>
          <p:nvPr/>
        </p:nvSpPr>
        <p:spPr bwMode="auto">
          <a:xfrm>
            <a:off x="684213" y="3284538"/>
            <a:ext cx="1223962" cy="277812"/>
          </a:xfrm>
          <a:prstGeom prst="rect">
            <a:avLst/>
          </a:prstGeom>
          <a:solidFill>
            <a:srgbClr val="FF990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/>
              <a:t>«КОМФОРТ»</a:t>
            </a:r>
          </a:p>
        </p:txBody>
      </p:sp>
      <p:sp>
        <p:nvSpPr>
          <p:cNvPr id="30735" name="Text Box 12"/>
          <p:cNvSpPr txBox="1">
            <a:spLocks noChangeArrowheads="1"/>
          </p:cNvSpPr>
          <p:nvPr/>
        </p:nvSpPr>
        <p:spPr bwMode="auto">
          <a:xfrm>
            <a:off x="684213" y="3716338"/>
            <a:ext cx="1223962" cy="277812"/>
          </a:xfrm>
          <a:prstGeom prst="rect">
            <a:avLst/>
          </a:prstGeom>
          <a:solidFill>
            <a:srgbClr val="FF990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/>
              <a:t>«БИЗНЕС»</a:t>
            </a:r>
          </a:p>
        </p:txBody>
      </p:sp>
      <p:sp>
        <p:nvSpPr>
          <p:cNvPr id="30736" name="Text Box 12"/>
          <p:cNvSpPr txBox="1">
            <a:spLocks noChangeArrowheads="1"/>
          </p:cNvSpPr>
          <p:nvPr/>
        </p:nvSpPr>
        <p:spPr bwMode="auto">
          <a:xfrm>
            <a:off x="684213" y="4149725"/>
            <a:ext cx="1223962" cy="276225"/>
          </a:xfrm>
          <a:prstGeom prst="rect">
            <a:avLst/>
          </a:prstGeom>
          <a:solidFill>
            <a:srgbClr val="FF990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/>
              <a:t>«ЭЛИТ»</a:t>
            </a:r>
          </a:p>
        </p:txBody>
      </p:sp>
      <p:sp>
        <p:nvSpPr>
          <p:cNvPr id="36" name="Выгнутая вниз стрелка 35"/>
          <p:cNvSpPr/>
          <p:nvPr/>
        </p:nvSpPr>
        <p:spPr>
          <a:xfrm rot="16200000" flipH="1">
            <a:off x="1886744" y="3912394"/>
            <a:ext cx="546100" cy="360362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738" name="Прямоугольник 36"/>
          <p:cNvSpPr>
            <a:spLocks noChangeArrowheads="1"/>
          </p:cNvSpPr>
          <p:nvPr/>
        </p:nvSpPr>
        <p:spPr bwMode="auto">
          <a:xfrm>
            <a:off x="6264275" y="3500438"/>
            <a:ext cx="2879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i="1"/>
              <a:t>Пермь (соответствие ЕК)</a:t>
            </a:r>
          </a:p>
          <a:p>
            <a:pPr algn="just"/>
            <a:r>
              <a:rPr lang="ru-RU" sz="1200" i="1"/>
              <a:t>Екатеринбург (стремление к элите)</a:t>
            </a:r>
          </a:p>
        </p:txBody>
      </p:sp>
      <p:sp>
        <p:nvSpPr>
          <p:cNvPr id="30739" name="Text Box 12"/>
          <p:cNvSpPr txBox="1">
            <a:spLocks noChangeArrowheads="1"/>
          </p:cNvSpPr>
          <p:nvPr/>
        </p:nvSpPr>
        <p:spPr bwMode="auto">
          <a:xfrm>
            <a:off x="684213" y="5013325"/>
            <a:ext cx="1223962" cy="276225"/>
          </a:xfrm>
          <a:prstGeom prst="rect">
            <a:avLst/>
          </a:prstGeom>
          <a:solidFill>
            <a:srgbClr val="FF990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/>
              <a:t>«КОМФОРТ»</a:t>
            </a:r>
          </a:p>
        </p:txBody>
      </p:sp>
      <p:sp>
        <p:nvSpPr>
          <p:cNvPr id="30740" name="Text Box 12"/>
          <p:cNvSpPr txBox="1">
            <a:spLocks noChangeArrowheads="1"/>
          </p:cNvSpPr>
          <p:nvPr/>
        </p:nvSpPr>
        <p:spPr bwMode="auto">
          <a:xfrm>
            <a:off x="684213" y="5445125"/>
            <a:ext cx="1223962" cy="277813"/>
          </a:xfrm>
          <a:prstGeom prst="rect">
            <a:avLst/>
          </a:prstGeom>
          <a:solidFill>
            <a:srgbClr val="FF990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/>
              <a:t>«БИЗНЕС»</a:t>
            </a:r>
          </a:p>
        </p:txBody>
      </p:sp>
      <p:sp>
        <p:nvSpPr>
          <p:cNvPr id="30741" name="Text Box 12"/>
          <p:cNvSpPr txBox="1">
            <a:spLocks noChangeArrowheads="1"/>
          </p:cNvSpPr>
          <p:nvPr/>
        </p:nvSpPr>
        <p:spPr bwMode="auto">
          <a:xfrm>
            <a:off x="684213" y="5876925"/>
            <a:ext cx="1223962" cy="277813"/>
          </a:xfrm>
          <a:prstGeom prst="rect">
            <a:avLst/>
          </a:prstGeom>
          <a:solidFill>
            <a:srgbClr val="FF990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/>
              <a:t>«ЭЛИТ»</a:t>
            </a:r>
          </a:p>
        </p:txBody>
      </p:sp>
      <p:sp>
        <p:nvSpPr>
          <p:cNvPr id="41" name="Выгнутая вниз стрелка 40"/>
          <p:cNvSpPr/>
          <p:nvPr/>
        </p:nvSpPr>
        <p:spPr>
          <a:xfrm rot="16200000">
            <a:off x="1908175" y="5229226"/>
            <a:ext cx="503237" cy="360362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Выгнутая вниз стрелка 41"/>
          <p:cNvSpPr/>
          <p:nvPr/>
        </p:nvSpPr>
        <p:spPr>
          <a:xfrm rot="16200000" flipH="1">
            <a:off x="1887538" y="5681663"/>
            <a:ext cx="544512" cy="360362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744" name="Прямоугольник 42"/>
          <p:cNvSpPr>
            <a:spLocks noChangeArrowheads="1"/>
          </p:cNvSpPr>
          <p:nvPr/>
        </p:nvSpPr>
        <p:spPr bwMode="auto">
          <a:xfrm>
            <a:off x="6300788" y="5229225"/>
            <a:ext cx="2663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i="1"/>
              <a:t>Краснодар, </a:t>
            </a:r>
          </a:p>
          <a:p>
            <a:pPr algn="just"/>
            <a:r>
              <a:rPr lang="ru-RU" sz="1200" i="1"/>
              <a:t>Новосибирск, </a:t>
            </a:r>
          </a:p>
          <a:p>
            <a:pPr algn="just"/>
            <a:r>
              <a:rPr lang="ru-RU" sz="1200" i="1"/>
              <a:t>Санкт-Петербург</a:t>
            </a:r>
          </a:p>
        </p:txBody>
      </p:sp>
      <p:sp>
        <p:nvSpPr>
          <p:cNvPr id="30745" name="Прямоугольник 43"/>
          <p:cNvSpPr>
            <a:spLocks noChangeArrowheads="1"/>
          </p:cNvSpPr>
          <p:nvPr/>
        </p:nvSpPr>
        <p:spPr bwMode="auto">
          <a:xfrm>
            <a:off x="2987675" y="5157788"/>
            <a:ext cx="27368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Присутствуют проекты, как не «дотягивающие» до бизнес-класса по ЕК, так и стремящиеся к элитному классу </a:t>
            </a:r>
          </a:p>
        </p:txBody>
      </p:sp>
      <p:sp>
        <p:nvSpPr>
          <p:cNvPr id="30746" name="TextBox 44"/>
          <p:cNvSpPr txBox="1">
            <a:spLocks noChangeArrowheads="1"/>
          </p:cNvSpPr>
          <p:nvPr/>
        </p:nvSpPr>
        <p:spPr bwMode="auto">
          <a:xfrm>
            <a:off x="179388" y="2060575"/>
            <a:ext cx="504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</a:rPr>
              <a:t>1)</a:t>
            </a:r>
          </a:p>
        </p:txBody>
      </p:sp>
      <p:sp>
        <p:nvSpPr>
          <p:cNvPr id="30747" name="TextBox 45"/>
          <p:cNvSpPr txBox="1">
            <a:spLocks noChangeArrowheads="1"/>
          </p:cNvSpPr>
          <p:nvPr/>
        </p:nvSpPr>
        <p:spPr bwMode="auto">
          <a:xfrm>
            <a:off x="179388" y="3644900"/>
            <a:ext cx="504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</a:rPr>
              <a:t>2)</a:t>
            </a:r>
          </a:p>
        </p:txBody>
      </p:sp>
      <p:sp>
        <p:nvSpPr>
          <p:cNvPr id="30748" name="TextBox 46"/>
          <p:cNvSpPr txBox="1">
            <a:spLocks noChangeArrowheads="1"/>
          </p:cNvSpPr>
          <p:nvPr/>
        </p:nvSpPr>
        <p:spPr bwMode="auto">
          <a:xfrm>
            <a:off x="179388" y="5373688"/>
            <a:ext cx="504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</a:rPr>
              <a:t>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74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50"/>
            <a:ext cx="9144000" cy="9048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</p:pic>
      <p:sp>
        <p:nvSpPr>
          <p:cNvPr id="31748" name="Прямоугольник 8"/>
          <p:cNvSpPr>
            <a:spLocks noChangeArrowheads="1"/>
          </p:cNvSpPr>
          <p:nvPr/>
        </p:nvSpPr>
        <p:spPr bwMode="auto">
          <a:xfrm>
            <a:off x="1268413" y="95250"/>
            <a:ext cx="6543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РЕГИОНАЛЬНЫЕ ОСОБЕННОСТИ ЖИЛЫХ НОВОСТРОЕК БИЗНЕС-КЛАССА: </a:t>
            </a:r>
          </a:p>
          <a:p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г. ЕКАТЕРИНБУРГ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250825" y="4581525"/>
            <a:ext cx="30972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000" b="1">
                <a:solidFill>
                  <a:srgbClr val="C00000"/>
                </a:solidFill>
                <a:cs typeface="Arial" charset="0"/>
              </a:rPr>
              <a:t>ЖК бизнес-класса «Бажовский премиум»</a:t>
            </a:r>
          </a:p>
          <a:p>
            <a:r>
              <a:rPr lang="ru-RU" sz="1000" b="1" u="sng">
                <a:cs typeface="Arial" charset="0"/>
              </a:rPr>
              <a:t>Цены:</a:t>
            </a:r>
            <a:r>
              <a:rPr lang="ru-RU" sz="1000" b="1">
                <a:cs typeface="Arial" charset="0"/>
              </a:rPr>
              <a:t> 75 – 85 тыс.руб./кв.м. (большинство квартир реализованы)</a:t>
            </a:r>
            <a:endParaRPr lang="ru-RU" sz="1000" b="1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6227763" y="4402138"/>
            <a:ext cx="2795587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000" b="1">
                <a:solidFill>
                  <a:srgbClr val="C00000"/>
                </a:solidFill>
                <a:cs typeface="Arial" charset="0"/>
              </a:rPr>
              <a:t>ЖК «Февральская революция» (</a:t>
            </a:r>
            <a:r>
              <a:rPr lang="en-US" sz="1000" b="1">
                <a:solidFill>
                  <a:srgbClr val="C00000"/>
                </a:solidFill>
                <a:cs typeface="Arial" charset="0"/>
              </a:rPr>
              <a:t>De Luxe</a:t>
            </a:r>
            <a:r>
              <a:rPr lang="ru-RU" sz="1000" b="1">
                <a:solidFill>
                  <a:srgbClr val="C00000"/>
                </a:solidFill>
                <a:cs typeface="Arial" charset="0"/>
              </a:rPr>
              <a:t>)</a:t>
            </a:r>
          </a:p>
          <a:p>
            <a:r>
              <a:rPr lang="ru-RU" sz="1000" b="1" u="sng">
                <a:cs typeface="Arial" charset="0"/>
              </a:rPr>
              <a:t>Цены:</a:t>
            </a:r>
            <a:r>
              <a:rPr lang="ru-RU" sz="1000" b="1">
                <a:cs typeface="Arial" charset="0"/>
              </a:rPr>
              <a:t> </a:t>
            </a:r>
            <a:r>
              <a:rPr lang="ru-RU" sz="1000" b="1"/>
              <a:t>в продаже от застройщика одна      2-комн. квартира (100,9 кв.м.) по цене         99 тыс.руб./кв.м.</a:t>
            </a:r>
          </a:p>
          <a:p>
            <a:r>
              <a:rPr lang="ru-RU" sz="1000" b="1" u="sng">
                <a:cs typeface="Arial" charset="0"/>
              </a:rPr>
              <a:t>Паркинг:</a:t>
            </a:r>
            <a:r>
              <a:rPr lang="ru-RU" sz="1000" b="1">
                <a:cs typeface="Arial" charset="0"/>
              </a:rPr>
              <a:t> </a:t>
            </a:r>
            <a:r>
              <a:rPr lang="ru-RU" sz="1000" b="1"/>
              <a:t>от 1,355 млн.руб. за место</a:t>
            </a:r>
            <a:endParaRPr lang="ru-RU" sz="1000" b="1">
              <a:cs typeface="Arial" charset="0"/>
            </a:endParaRPr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auto">
          <a:xfrm>
            <a:off x="3492500" y="4797425"/>
            <a:ext cx="26638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0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ЖК «Де</a:t>
            </a:r>
            <a:r>
              <a:rPr lang="en-US" sz="10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’</a:t>
            </a:r>
            <a:r>
              <a:rPr lang="ru-RU" sz="10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Геннин» («бизнес +»)</a:t>
            </a:r>
          </a:p>
          <a:p>
            <a:r>
              <a:rPr lang="ru-RU" sz="1000" b="1" u="sng">
                <a:ea typeface="Times New Roman" pitchFamily="18" charset="0"/>
                <a:cs typeface="Arial" charset="0"/>
              </a:rPr>
              <a:t>Цены:</a:t>
            </a:r>
            <a:r>
              <a:rPr lang="ru-RU" sz="1000" b="1">
                <a:ea typeface="Times New Roman" pitchFamily="18" charset="0"/>
                <a:cs typeface="Arial" charset="0"/>
              </a:rPr>
              <a:t> 94,8 – 95 тыс.руб./кв.м. (почти все квартиры реализованы)</a:t>
            </a:r>
            <a:r>
              <a:rPr lang="ru-RU" sz="10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31752" name="Picture 7" descr="http://www.uze66.ru/content/pgb7_phpw1Bd5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981075"/>
            <a:ext cx="10541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Рисунок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2708275"/>
            <a:ext cx="26924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9" descr="http://www.atomstroy.net/uploads/catalog_item_image_main/flat/dom-klassa-de-luxe-fevralskaya-revolyutsiya/fevralskaya-3_thumb_2_w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288" y="981075"/>
            <a:ext cx="155416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0" descr="perekrestok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300" y="2492375"/>
            <a:ext cx="119856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 descr="SDC1195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47813" y="2492375"/>
            <a:ext cx="1439862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g-fullsize-image" descr="http://www.bazhovsky-pr.ru/gallery3/var/albums/SDC11955.JPG?m=134986608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1188" y="836613"/>
            <a:ext cx="22494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Рисунок 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92500" y="836613"/>
            <a:ext cx="223202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17" descr="http://www.nedaleko1905.ru/uploads/catalog_item_gallery_image/degenin/2/degennin-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92500" y="3068638"/>
            <a:ext cx="2314575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0" name="Rectangle 1"/>
          <p:cNvSpPr>
            <a:spLocks noChangeArrowheads="1"/>
          </p:cNvSpPr>
          <p:nvPr/>
        </p:nvSpPr>
        <p:spPr bwMode="auto">
          <a:xfrm>
            <a:off x="395288" y="5481638"/>
            <a:ext cx="75247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ru-RU" sz="1100" b="1" i="1">
                <a:ea typeface="Calibri" pitchFamily="34" charset="0"/>
                <a:cs typeface="Arial" charset="0"/>
              </a:rPr>
              <a:t>Особенности бизнес-класса в Екатеринбурге:</a:t>
            </a:r>
            <a:endParaRPr lang="ru-RU" sz="1100" i="1">
              <a:ea typeface="Calibri" pitchFamily="34" charset="0"/>
              <a:cs typeface="Arial" charset="0"/>
            </a:endParaRP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100" b="1" i="1">
                <a:ea typeface="Calibri" pitchFamily="34" charset="0"/>
                <a:cs typeface="Arial" charset="0"/>
              </a:rPr>
              <a:t> Разнообразие проектов от просто бизнес-класса до бизнес+, переходящего в элит</a:t>
            </a: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100" i="1">
                <a:ea typeface="Calibri" pitchFamily="34" charset="0"/>
                <a:cs typeface="Arial" charset="0"/>
              </a:rPr>
              <a:t> Появление жилья бизнес-класса не в центральных районах (Академический, Краснолесье)</a:t>
            </a: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100" i="1">
                <a:ea typeface="Calibri" pitchFamily="34" charset="0"/>
                <a:cs typeface="Arial" charset="0"/>
              </a:rPr>
              <a:t> Наличие отделки в бизнес-классе (особенно у ОАО «Атомстройкомплекс»)</a:t>
            </a: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100" i="1">
                <a:ea typeface="Calibri" pitchFamily="34" charset="0"/>
                <a:cs typeface="Arial" charset="0"/>
              </a:rPr>
              <a:t>Цены на порядок выше, чем на сегменте  массового жилья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74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724650"/>
            <a:ext cx="9144000" cy="1333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50"/>
            <a:ext cx="9144000" cy="9048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</p:pic>
      <p:sp>
        <p:nvSpPr>
          <p:cNvPr id="32772" name="Прямоугольник 8"/>
          <p:cNvSpPr>
            <a:spLocks noChangeArrowheads="1"/>
          </p:cNvSpPr>
          <p:nvPr/>
        </p:nvSpPr>
        <p:spPr bwMode="auto">
          <a:xfrm>
            <a:off x="1268413" y="95250"/>
            <a:ext cx="6543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РЕГИОНАЛЬНЫЕ ОСОБЕННОСТИ ЖИЛЫХ НОВОСТРОЕК БИЗНЕС-КЛАССА: </a:t>
            </a:r>
          </a:p>
          <a:p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г. КРАСНОДАР</a:t>
            </a: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179388" y="4508500"/>
            <a:ext cx="2305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000" b="1">
                <a:solidFill>
                  <a:srgbClr val="C00000"/>
                </a:solidFill>
                <a:cs typeface="Arial" charset="0"/>
              </a:rPr>
              <a:t>ЖК «Ривьера» (премиум класса)</a:t>
            </a:r>
          </a:p>
          <a:p>
            <a:r>
              <a:rPr lang="ru-RU" sz="1000" b="1" u="sng">
                <a:cs typeface="Arial" charset="0"/>
              </a:rPr>
              <a:t>Цены:</a:t>
            </a:r>
            <a:r>
              <a:rPr lang="ru-RU" sz="1000" b="1">
                <a:cs typeface="Arial" charset="0"/>
              </a:rPr>
              <a:t> 85 – 110 тыс.руб./кв.м.</a:t>
            </a:r>
            <a:endParaRPr lang="ru-RU" sz="1000" b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6300788" y="4797425"/>
            <a:ext cx="2303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000" b="1">
                <a:solidFill>
                  <a:srgbClr val="C00000"/>
                </a:solidFill>
                <a:cs typeface="Arial" charset="0"/>
              </a:rPr>
              <a:t>ЖК бизнес-класса «Адмирал»</a:t>
            </a:r>
          </a:p>
          <a:p>
            <a:r>
              <a:rPr lang="ru-RU" sz="1000" b="1" u="sng">
                <a:cs typeface="Arial" charset="0"/>
              </a:rPr>
              <a:t>Цены:</a:t>
            </a:r>
            <a:r>
              <a:rPr lang="ru-RU" sz="1000" b="1">
                <a:cs typeface="Arial" charset="0"/>
              </a:rPr>
              <a:t> 45 – 125 тыс.руб./кв.м.</a:t>
            </a:r>
            <a:endParaRPr lang="ru-RU" sz="1000" b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2775" name="Rectangle 3"/>
          <p:cNvSpPr>
            <a:spLocks noChangeArrowheads="1"/>
          </p:cNvSpPr>
          <p:nvPr/>
        </p:nvSpPr>
        <p:spPr bwMode="auto">
          <a:xfrm>
            <a:off x="2627313" y="4437063"/>
            <a:ext cx="3673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0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ЖК бизнес-класса «Рождественский» («Дом на реке»)</a:t>
            </a:r>
          </a:p>
          <a:p>
            <a:r>
              <a:rPr lang="ru-RU" sz="1000" b="1" u="sng">
                <a:ea typeface="Times New Roman" pitchFamily="18" charset="0"/>
                <a:cs typeface="Arial" charset="0"/>
              </a:rPr>
              <a:t>Цены: </a:t>
            </a:r>
          </a:p>
          <a:p>
            <a:r>
              <a:rPr lang="ru-RU" sz="1000" b="1">
                <a:ea typeface="Times New Roman" pitchFamily="18" charset="0"/>
                <a:cs typeface="Arial" charset="0"/>
              </a:rPr>
              <a:t>Литер А: 41 – 43 тыс.руб./кв.м.</a:t>
            </a:r>
          </a:p>
          <a:p>
            <a:r>
              <a:rPr lang="ru-RU" sz="1000" b="1">
                <a:ea typeface="Times New Roman" pitchFamily="18" charset="0"/>
                <a:cs typeface="Arial" charset="0"/>
              </a:rPr>
              <a:t>Литер Б: 47 – 55 тыс.руб./кв.м.</a:t>
            </a:r>
            <a:endParaRPr lang="ru-RU" sz="1000" b="1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32776" name="Рисунок 10" descr=" Жилой комплекс &quot;РИВЬЕРА&quot; в Краснодаре, продажа квартир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836613"/>
            <a:ext cx="201771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Рисунок 12" descr=" Продажа квартир в ЖК &quot;РИВЬЕРА&quot;, Краснодар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781300"/>
            <a:ext cx="201771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Рисунок 13" descr="http://дом-на-реке.рф/img/r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675" y="836613"/>
            <a:ext cx="2447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Рисунок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2708275"/>
            <a:ext cx="12255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Рисунок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6100" y="2708275"/>
            <a:ext cx="10795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6" descr=" КВАРТИРЫ БИЗНЕС КЛАССА В ЖК «АДМИРАЛ», Краснодар 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7400" y="836613"/>
            <a:ext cx="29956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Рисунок 20" descr=" Купить квартиру в жилом комплексе «АДМИРАЛ», г. Краснодар 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16688" y="2708275"/>
            <a:ext cx="17272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3" name="Rectangle 1"/>
          <p:cNvSpPr>
            <a:spLocks noChangeArrowheads="1"/>
          </p:cNvSpPr>
          <p:nvPr/>
        </p:nvSpPr>
        <p:spPr bwMode="auto">
          <a:xfrm>
            <a:off x="323850" y="5183188"/>
            <a:ext cx="84963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ru-RU" sz="1100" b="1" i="1">
                <a:ea typeface="Calibri" pitchFamily="34" charset="0"/>
                <a:cs typeface="Arial" charset="0"/>
              </a:rPr>
              <a:t>Особенности бизнес-класса в Краснодаре:</a:t>
            </a:r>
            <a:endParaRPr lang="ru-RU" sz="1100" i="1">
              <a:ea typeface="Calibri" pitchFamily="34" charset="0"/>
              <a:cs typeface="Arial" charset="0"/>
            </a:endParaRP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100" i="1">
                <a:ea typeface="Calibri" pitchFamily="34" charset="0"/>
                <a:cs typeface="Arial" charset="0"/>
              </a:rPr>
              <a:t> </a:t>
            </a:r>
            <a:r>
              <a:rPr lang="ru-RU" sz="1000" i="1">
                <a:ea typeface="Calibri" pitchFamily="34" charset="0"/>
                <a:cs typeface="Arial" charset="0"/>
              </a:rPr>
              <a:t>Жилые комплексы Краснодара включают, как правило, несколько жилых объектов – число домов в составе комплексов составляет от 2х до 9-13ти. Таким образом, они представляют собой целые жилые кварталы.</a:t>
            </a: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900" i="1">
                <a:ea typeface="Calibri" pitchFamily="34" charset="0"/>
                <a:cs typeface="Arial" charset="0"/>
              </a:rPr>
              <a:t> В основном представлен монолитным </a:t>
            </a:r>
            <a:r>
              <a:rPr lang="ru-RU" sz="1000" i="1">
                <a:ea typeface="Calibri" pitchFamily="34" charset="0"/>
                <a:cs typeface="Arial" charset="0"/>
              </a:rPr>
              <a:t>домостроение</a:t>
            </a:r>
            <a:r>
              <a:rPr lang="ru-RU" sz="1000" i="1">
                <a:cs typeface="Arial" charset="0"/>
              </a:rPr>
              <a:t>м</a:t>
            </a: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US" sz="1000" i="1">
                <a:ea typeface="Calibri" pitchFamily="34" charset="0"/>
                <a:cs typeface="Calibri" pitchFamily="34" charset="0"/>
              </a:rPr>
              <a:t> </a:t>
            </a:r>
            <a:r>
              <a:rPr lang="ru-RU" sz="1000" i="1">
                <a:ea typeface="Calibri" pitchFamily="34" charset="0"/>
                <a:cs typeface="Calibri" pitchFamily="34" charset="0"/>
              </a:rPr>
              <a:t>Высотное строительство – жилые комплексы от 15 этажей и выше.</a:t>
            </a: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000" i="1">
                <a:ea typeface="Calibri" pitchFamily="34" charset="0"/>
                <a:cs typeface="Calibri" pitchFamily="34" charset="0"/>
              </a:rPr>
              <a:t> Достаточно много места отводится под дворовые площадки, благоустроенная дворовая территория.</a:t>
            </a: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US" sz="1000" i="1">
                <a:ea typeface="Calibri" pitchFamily="34" charset="0"/>
                <a:cs typeface="Calibri" pitchFamily="34" charset="0"/>
              </a:rPr>
              <a:t> </a:t>
            </a:r>
            <a:r>
              <a:rPr lang="ru-RU" sz="1000" i="1">
                <a:ea typeface="Calibri" pitchFamily="34" charset="0"/>
                <a:cs typeface="Calibri" pitchFamily="34" charset="0"/>
              </a:rPr>
              <a:t>Цены на отдельные объекты бизнес-класса сопоставимы с ценами на массовом сегменте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74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50"/>
            <a:ext cx="9144000" cy="9048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</p:pic>
      <p:sp>
        <p:nvSpPr>
          <p:cNvPr id="33796" name="Прямоугольник 8"/>
          <p:cNvSpPr>
            <a:spLocks noChangeArrowheads="1"/>
          </p:cNvSpPr>
          <p:nvPr/>
        </p:nvSpPr>
        <p:spPr bwMode="auto">
          <a:xfrm>
            <a:off x="1268413" y="95250"/>
            <a:ext cx="6543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РЕГИОНАЛЬНЫЕ ОСОБЕННОСТИ ЖИЛЫХ НОВОСТРОЕК БИЗНЕС-КЛАССА: </a:t>
            </a:r>
          </a:p>
          <a:p>
            <a:r>
              <a:rPr lang="ru-RU" sz="1600" b="1">
                <a:solidFill>
                  <a:srgbClr val="C00000"/>
                </a:solidFill>
              </a:rPr>
              <a:t>г</a:t>
            </a:r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. НОВОСИБИРСК</a:t>
            </a: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179388" y="4581525"/>
            <a:ext cx="21605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000" b="1">
                <a:solidFill>
                  <a:srgbClr val="C00000"/>
                </a:solidFill>
                <a:cs typeface="Arial" charset="0"/>
              </a:rPr>
              <a:t>ЖК «Седьмое небо»</a:t>
            </a:r>
          </a:p>
          <a:p>
            <a:r>
              <a:rPr lang="ru-RU" sz="1000" b="1" u="sng">
                <a:cs typeface="Arial" charset="0"/>
              </a:rPr>
              <a:t>Цены:</a:t>
            </a:r>
            <a:r>
              <a:rPr lang="ru-RU" sz="1000" b="1">
                <a:cs typeface="Arial" charset="0"/>
              </a:rPr>
              <a:t> 60 – 100 тыс.руб./кв.м.</a:t>
            </a:r>
          </a:p>
          <a:p>
            <a:r>
              <a:rPr lang="ru-RU" sz="1000" b="1" u="sng">
                <a:cs typeface="Arial" charset="0"/>
              </a:rPr>
              <a:t>Паркинг:</a:t>
            </a:r>
            <a:r>
              <a:rPr lang="ru-RU" sz="1000" b="1">
                <a:cs typeface="Arial" charset="0"/>
              </a:rPr>
              <a:t> 1500 тыс.руб.</a:t>
            </a:r>
            <a:endParaRPr lang="ru-RU" sz="1000" b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6372225" y="4437063"/>
            <a:ext cx="2520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000" b="1">
                <a:solidFill>
                  <a:srgbClr val="C00000"/>
                </a:solidFill>
                <a:cs typeface="Arial" charset="0"/>
              </a:rPr>
              <a:t>ЖК бизнес-класса «</a:t>
            </a:r>
            <a:r>
              <a:rPr lang="en-US" sz="1000" b="1">
                <a:solidFill>
                  <a:srgbClr val="C00000"/>
                </a:solidFill>
                <a:cs typeface="Arial" charset="0"/>
              </a:rPr>
              <a:t>FOREST LINE</a:t>
            </a:r>
            <a:r>
              <a:rPr lang="ru-RU" sz="1000" b="1">
                <a:solidFill>
                  <a:srgbClr val="C00000"/>
                </a:solidFill>
                <a:cs typeface="Arial" charset="0"/>
              </a:rPr>
              <a:t>»</a:t>
            </a:r>
          </a:p>
          <a:p>
            <a:r>
              <a:rPr lang="ru-RU" sz="1000" b="1" u="sng">
                <a:cs typeface="Arial" charset="0"/>
              </a:rPr>
              <a:t>Цены:</a:t>
            </a:r>
            <a:r>
              <a:rPr lang="ru-RU" sz="1000" b="1">
                <a:cs typeface="Arial" charset="0"/>
              </a:rPr>
              <a:t> 40 – 58 тыс.руб./кв.м.</a:t>
            </a:r>
            <a:endParaRPr lang="ru-RU" sz="1000" b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3799" name="Rectangle 3"/>
          <p:cNvSpPr>
            <a:spLocks noChangeArrowheads="1"/>
          </p:cNvSpPr>
          <p:nvPr/>
        </p:nvSpPr>
        <p:spPr bwMode="auto">
          <a:xfrm>
            <a:off x="3492500" y="4221163"/>
            <a:ext cx="2232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0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ЖК бизнес-класса «Престиж»</a:t>
            </a:r>
          </a:p>
          <a:p>
            <a:r>
              <a:rPr lang="ru-RU" sz="1000" b="1" u="sng">
                <a:ea typeface="Times New Roman" pitchFamily="18" charset="0"/>
                <a:cs typeface="Arial" charset="0"/>
              </a:rPr>
              <a:t>Цены:</a:t>
            </a:r>
            <a:r>
              <a:rPr lang="ru-RU" sz="1000" b="1">
                <a:ea typeface="Times New Roman" pitchFamily="18" charset="0"/>
                <a:cs typeface="Arial" charset="0"/>
              </a:rPr>
              <a:t> от 70 тыс.руб./кв.м.</a:t>
            </a:r>
            <a:endParaRPr lang="ru-RU" sz="1000" b="1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33800" name="Рисунок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836613"/>
            <a:ext cx="18002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Рисунок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997200"/>
            <a:ext cx="21605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Рисунок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675" y="908050"/>
            <a:ext cx="15049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jcemediabox-popup-img" descr="http://stroidom7.ru/images/mat/2013/075-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908050"/>
            <a:ext cx="1584325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detail-543" descr="http://rngs-nsk.ru/upload/iblock/16e/16e0eda9d1bb85fa74077fbceaed636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6688" y="908050"/>
            <a:ext cx="23034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detail-1268" descr="http://rngs-nsk.ru/upload/resize_cache/iblock/d71/440_320_1/d71ff5ef1bae9d2db2f62796cdbe9085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16688" y="2636838"/>
            <a:ext cx="23034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6" name="Rectangle 1"/>
          <p:cNvSpPr>
            <a:spLocks noChangeArrowheads="1"/>
          </p:cNvSpPr>
          <p:nvPr/>
        </p:nvSpPr>
        <p:spPr bwMode="auto">
          <a:xfrm>
            <a:off x="323850" y="5359400"/>
            <a:ext cx="85693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ru-RU" sz="1000" b="1" i="1">
                <a:ea typeface="Calibri" pitchFamily="34" charset="0"/>
                <a:cs typeface="Arial" charset="0"/>
              </a:rPr>
              <a:t>Особенности бизнес-класса в Новосибирске:</a:t>
            </a:r>
            <a:endParaRPr lang="ru-RU" sz="1000" i="1">
              <a:ea typeface="Calibri" pitchFamily="34" charset="0"/>
              <a:cs typeface="Arial" charset="0"/>
            </a:endParaRP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000" i="1">
                <a:ea typeface="Calibri" pitchFamily="34" charset="0"/>
                <a:cs typeface="Arial" charset="0"/>
              </a:rPr>
              <a:t> Наличие сформировавшегося бизнес-класса, наличие единичных элитных объектов</a:t>
            </a: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000" i="1">
                <a:ea typeface="Calibri" pitchFamily="34" charset="0"/>
                <a:cs typeface="Arial" charset="0"/>
              </a:rPr>
              <a:t> Как и в других регионах, есть проекты, которые позиционируются как бизнес-класс, но по факту им не являются</a:t>
            </a: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000" i="1">
                <a:ea typeface="Calibri" pitchFamily="34" charset="0"/>
                <a:cs typeface="Arial" charset="0"/>
              </a:rPr>
              <a:t> Появление крупномасштабных проектов бизнес-класса, так называемых микрорайонов (например, Октябрьский)</a:t>
            </a: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000" i="1">
                <a:ea typeface="Calibri" pitchFamily="34" charset="0"/>
                <a:cs typeface="Arial" charset="0"/>
              </a:rPr>
              <a:t>Цены на отдельные объекты бизнес-класса сопоставимы с ценами на массовом сегменте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74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50"/>
            <a:ext cx="9144000" cy="9048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</p:pic>
      <p:sp>
        <p:nvSpPr>
          <p:cNvPr id="34820" name="Прямоугольник 8"/>
          <p:cNvSpPr>
            <a:spLocks noChangeArrowheads="1"/>
          </p:cNvSpPr>
          <p:nvPr/>
        </p:nvSpPr>
        <p:spPr bwMode="auto">
          <a:xfrm>
            <a:off x="1268413" y="95250"/>
            <a:ext cx="6543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РЕГИОНАЛЬНЫЕ ОСОБЕННОСТИ ЖИЛЫХ НОВОСТРОЕК БИЗНЕС-КЛАССА: </a:t>
            </a:r>
          </a:p>
          <a:p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г. ЧЕЛЯБИНСК</a:t>
            </a: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468313" y="4437063"/>
            <a:ext cx="24479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000" b="1">
                <a:solidFill>
                  <a:srgbClr val="C00000"/>
                </a:solidFill>
              </a:rPr>
              <a:t>ЖК бизнес-класса</a:t>
            </a:r>
            <a:r>
              <a:rPr lang="ru-RU" sz="1000" b="1">
                <a:solidFill>
                  <a:srgbClr val="C00000"/>
                </a:solidFill>
                <a:cs typeface="Times New Roman" pitchFamily="18" charset="0"/>
              </a:rPr>
              <a:t> «Западный луч»</a:t>
            </a:r>
          </a:p>
          <a:p>
            <a:pPr eaLnBrk="0" hangingPunct="0"/>
            <a:r>
              <a:rPr lang="ru-RU" sz="1000" b="1" u="sng">
                <a:cs typeface="Times New Roman" pitchFamily="18" charset="0"/>
              </a:rPr>
              <a:t>Цены:</a:t>
            </a:r>
            <a:r>
              <a:rPr lang="ru-RU" sz="1000" b="1">
                <a:cs typeface="Times New Roman" pitchFamily="18" charset="0"/>
              </a:rPr>
              <a:t> 43 – 65 тыс.руб./кв.м.</a:t>
            </a:r>
            <a:endParaRPr lang="ru-RU" sz="10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000" b="1" u="sng">
                <a:ea typeface="Calibri" pitchFamily="34" charset="0"/>
                <a:cs typeface="Times New Roman" pitchFamily="18" charset="0"/>
              </a:rPr>
              <a:t>Паркинг:</a:t>
            </a:r>
            <a:r>
              <a:rPr lang="ru-RU" sz="1000" b="1">
                <a:ea typeface="Calibri" pitchFamily="34" charset="0"/>
                <a:cs typeface="Times New Roman" pitchFamily="18" charset="0"/>
              </a:rPr>
              <a:t> 650 – 1200 тыс.руб.</a:t>
            </a:r>
            <a:r>
              <a:rPr lang="ru-RU" sz="1000" b="1"/>
              <a:t> </a:t>
            </a:r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3492500" y="4437063"/>
            <a:ext cx="28797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000" b="1">
                <a:solidFill>
                  <a:srgbClr val="C00000"/>
                </a:solidFill>
                <a:cs typeface="Times New Roman" pitchFamily="18" charset="0"/>
              </a:rPr>
              <a:t>ЖК «Подсолнухи»</a:t>
            </a:r>
          </a:p>
          <a:p>
            <a:pPr eaLnBrk="0" hangingPunct="0"/>
            <a:r>
              <a:rPr lang="ru-RU" sz="1000" b="1" u="sng">
                <a:ea typeface="Calibri" pitchFamily="34" charset="0"/>
                <a:cs typeface="Times New Roman" pitchFamily="18" charset="0"/>
              </a:rPr>
              <a:t>Цены:</a:t>
            </a:r>
            <a:r>
              <a:rPr lang="ru-RU" sz="1000" b="1">
                <a:ea typeface="Calibri" pitchFamily="34" charset="0"/>
                <a:cs typeface="Times New Roman" pitchFamily="18" charset="0"/>
              </a:rPr>
              <a:t> в продаже остались только студии на последних этажах по 52 тыс.руб./кв.м.</a:t>
            </a:r>
            <a:r>
              <a:rPr lang="ru-RU" sz="1000" b="1"/>
              <a:t> </a:t>
            </a:r>
          </a:p>
        </p:txBody>
      </p:sp>
      <p:sp>
        <p:nvSpPr>
          <p:cNvPr id="34823" name="Rectangle 8"/>
          <p:cNvSpPr>
            <a:spLocks noChangeArrowheads="1"/>
          </p:cNvSpPr>
          <p:nvPr/>
        </p:nvSpPr>
        <p:spPr bwMode="auto">
          <a:xfrm>
            <a:off x="6300788" y="3789363"/>
            <a:ext cx="2592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000" b="1">
                <a:solidFill>
                  <a:srgbClr val="C00000"/>
                </a:solidFill>
                <a:cs typeface="Times New Roman" pitchFamily="18" charset="0"/>
              </a:rPr>
              <a:t>ЖК «Академический» (элитный)</a:t>
            </a:r>
          </a:p>
          <a:p>
            <a:pPr eaLnBrk="0" hangingPunct="0"/>
            <a:r>
              <a:rPr lang="ru-RU" sz="1000" b="1" u="sng">
                <a:ea typeface="Calibri" pitchFamily="34" charset="0"/>
                <a:cs typeface="Times New Roman" pitchFamily="18" charset="0"/>
              </a:rPr>
              <a:t>Цены:</a:t>
            </a:r>
            <a:r>
              <a:rPr lang="ru-RU" sz="1000" b="1">
                <a:ea typeface="Calibri" pitchFamily="34" charset="0"/>
                <a:cs typeface="Times New Roman" pitchFamily="18" charset="0"/>
              </a:rPr>
              <a:t> 41 – 57 тыс.руб./кв.м.</a:t>
            </a:r>
            <a:r>
              <a:rPr lang="ru-RU" sz="1000" b="1"/>
              <a:t> </a:t>
            </a:r>
          </a:p>
        </p:txBody>
      </p:sp>
      <p:pic>
        <p:nvPicPr>
          <p:cNvPr id="34824" name="Picture 13" descr="http://maris-n.ru/files/pages/image/spec/jk/zapadnyi_luch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836613"/>
            <a:ext cx="2503487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15" descr="http://maris-n.ru/files/pages/image/spec/jk/zapadnyi_luch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2565400"/>
            <a:ext cx="2471737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836613"/>
            <a:ext cx="2160588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Рисунок 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5375" y="2565400"/>
            <a:ext cx="21605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Рисунок 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2225" y="908050"/>
            <a:ext cx="20875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9" name="Rectangle 1"/>
          <p:cNvSpPr>
            <a:spLocks noChangeArrowheads="1"/>
          </p:cNvSpPr>
          <p:nvPr/>
        </p:nvSpPr>
        <p:spPr bwMode="auto">
          <a:xfrm>
            <a:off x="468313" y="5229225"/>
            <a:ext cx="82804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050" b="1" i="1" dirty="0">
                <a:ea typeface="Calibri" pitchFamily="34" charset="0"/>
                <a:cs typeface="Arial" charset="0"/>
              </a:rPr>
              <a:t>Особенности бизнес-класса в Челябинске:</a:t>
            </a:r>
            <a:endParaRPr lang="ru-RU" sz="1050" i="1" dirty="0">
              <a:ea typeface="Calibri" pitchFamily="34" charset="0"/>
              <a:cs typeface="Arial" charset="0"/>
            </a:endParaRP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  <a:defRPr/>
            </a:pPr>
            <a:r>
              <a:rPr lang="ru-RU" sz="1050" i="1" dirty="0">
                <a:ea typeface="Calibri" pitchFamily="34" charset="0"/>
                <a:cs typeface="Arial" charset="0"/>
              </a:rPr>
              <a:t> Завышение класса качества (к жилью бизнес-класса часто относят жилье класса комфорт)</a:t>
            </a: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  <a:defRPr/>
            </a:pPr>
            <a:r>
              <a:rPr lang="ru-RU" sz="1050" i="1" dirty="0">
                <a:ea typeface="Calibri" pitchFamily="34" charset="0"/>
                <a:cs typeface="Arial" charset="0"/>
              </a:rPr>
              <a:t> Крупномасштабная застройка жильем повышенной комфортности. Доля бизнес-класса превышает в структуре предложения 30%. Некоторые жилые комплексы настолько крупные, что их называют микрорайонами</a:t>
            </a:r>
          </a:p>
          <a:p>
            <a:pPr algn="just"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  <a:defRPr/>
            </a:pPr>
            <a:r>
              <a:rPr lang="ru-RU" sz="1050" i="1" dirty="0">
                <a:ea typeface="Calibri" pitchFamily="34" charset="0"/>
                <a:cs typeface="Arial" charset="0"/>
              </a:rPr>
              <a:t> Низкие среди регионов России цены на жилье бизнес-класса,  что приводит к незначительному ценовому отличию жилья бизнес-класса от жилья массового сегмента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3590</TotalTime>
  <Words>1860</Words>
  <Application>Microsoft Office PowerPoint</Application>
  <PresentationFormat>Экран (4:3)</PresentationFormat>
  <Paragraphs>308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Тема Office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sosnin</dc:creator>
  <cp:lastModifiedBy>epishina</cp:lastModifiedBy>
  <cp:revision>468</cp:revision>
  <dcterms:created xsi:type="dcterms:W3CDTF">2011-12-14T10:23:16Z</dcterms:created>
  <dcterms:modified xsi:type="dcterms:W3CDTF">2013-07-18T09:36:03Z</dcterms:modified>
</cp:coreProperties>
</file>