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80" r:id="rId5"/>
    <p:sldId id="258" r:id="rId6"/>
    <p:sldId id="277" r:id="rId7"/>
    <p:sldId id="278" r:id="rId8"/>
    <p:sldId id="282" r:id="rId9"/>
    <p:sldId id="266" r:id="rId10"/>
    <p:sldId id="265" r:id="rId11"/>
    <p:sldId id="271" r:id="rId12"/>
    <p:sldId id="281" r:id="rId13"/>
    <p:sldId id="270" r:id="rId14"/>
    <p:sldId id="276" r:id="rId15"/>
    <p:sldId id="283" r:id="rId16"/>
    <p:sldId id="269" r:id="rId17"/>
    <p:sldId id="284" r:id="rId18"/>
    <p:sldId id="273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.Kochetkov\Desktop\Documents\Fort\MAR\&#1041;&#1072;&#1079;&#1072;%20&#1087;&#1086;%20&#1072;&#1087;&#1072;&#1088;&#1090;&#1072;&#1084;&#1077;&#1085;&#1090;&#1072;&#1084;(05.06.13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.Kochetkov\Desktop\Documents\Fort\MAR\&#1041;&#1072;&#1079;&#1072;%20&#1087;&#1086;%20&#1072;&#1087;&#1072;&#1088;&#1090;&#1072;&#1084;&#1077;&#1085;&#1090;&#1072;&#1084;(05.06.13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.Kochetkov\Desktop\Documents\Fort\MAR\&#1041;&#1072;&#1079;&#1072;%20&#1087;&#1086;%20&#1072;&#1087;&#1072;&#1088;&#1090;&#1072;&#1084;&#1077;&#1085;&#1090;&#1072;&#1084;(05.06.1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5C0000"/>
                </a:solidFill>
              </a:defRPr>
            </a:pPr>
            <a:r>
              <a:rPr lang="ru-RU" sz="1400" i="1" dirty="0">
                <a:solidFill>
                  <a:srgbClr val="5C0000"/>
                </a:solidFill>
              </a:rPr>
              <a:t>61 перспективный девелоперский проект</a:t>
            </a:r>
          </a:p>
        </c:rich>
      </c:tx>
      <c:layout>
        <c:manualLayout>
          <c:xMode val="edge"/>
          <c:yMode val="edge"/>
          <c:x val="0.11205929101794213"/>
          <c:y val="7.5061716720254038E-2"/>
        </c:manualLayout>
      </c:layout>
      <c:overlay val="0"/>
      <c:spPr>
        <a:noFill/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 prstMaterial="dkEdge"/>
          </c:spP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Лист1!$B$2:$B$5</c:f>
              <c:strCache>
                <c:ptCount val="4"/>
                <c:pt idx="0">
                  <c:v>Пром.площадка</c:v>
                </c:pt>
                <c:pt idx="1">
                  <c:v>Под жильё</c:v>
                </c:pt>
                <c:pt idx="2">
                  <c:v>Реконструкция</c:v>
                </c:pt>
                <c:pt idx="3">
                  <c:v>Прочее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28</c:v>
                </c:pt>
                <c:pt idx="1">
                  <c:v>11</c:v>
                </c:pt>
                <c:pt idx="2">
                  <c:v>3</c:v>
                </c:pt>
                <c:pt idx="3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190790287339742"/>
          <c:y val="0.33992256791327807"/>
          <c:w val="0.23664939788285627"/>
          <c:h val="0.32400655989010441"/>
        </c:manualLayout>
      </c:layout>
      <c:overlay val="0"/>
      <c:txPr>
        <a:bodyPr/>
        <a:lstStyle/>
        <a:p>
          <a:pPr rtl="0">
            <a:defRPr sz="1000"/>
          </a:pPr>
          <a:endParaRPr lang="ru-RU"/>
        </a:p>
      </c:txPr>
    </c:legend>
    <c:plotVisOnly val="1"/>
    <c:dispBlanksAs val="gap"/>
    <c:showDLblsOverMax val="0"/>
  </c:chart>
  <c:spPr>
    <a:ln>
      <a:solidFill>
        <a:srgbClr val="5C0000"/>
      </a:solidFill>
    </a:ln>
    <a:effectLst>
      <a:outerShdw blurRad="50800" dist="38100" dir="8100000" algn="tr" rotWithShape="0">
        <a:prstClr val="black">
          <a:alpha val="40000"/>
        </a:prstClr>
      </a:outerShdw>
    </a:effectLst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/>
              <a:t>Ввод апартаментов</a:t>
            </a:r>
            <a:r>
              <a:rPr lang="ru-RU" sz="1200" baseline="0"/>
              <a:t> нарастающим итогом, кв.м</a:t>
            </a:r>
            <a:endParaRPr lang="ru-RU" sz="120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2315646207238351"/>
          <c:y val="3.75116652085156E-2"/>
          <c:w val="0.85368868636328143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solidDmnd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report!$A$68:$A$74</c:f>
              <c:strCach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перспектива</c:v>
                </c:pt>
              </c:strCache>
            </c:strRef>
          </c:cat>
          <c:val>
            <c:numRef>
              <c:f>report!$C$68:$C$74</c:f>
              <c:numCache>
                <c:formatCode>_-* #,##0_р_._-;\-* #,##0_р_._-;_-* "-"??_р_._-;_-@_-</c:formatCode>
                <c:ptCount val="7"/>
                <c:pt idx="0">
                  <c:v>38352</c:v>
                </c:pt>
                <c:pt idx="1">
                  <c:v>85276.524999999994</c:v>
                </c:pt>
                <c:pt idx="2">
                  <c:v>168793.32500000001</c:v>
                </c:pt>
                <c:pt idx="3">
                  <c:v>344162.125</c:v>
                </c:pt>
                <c:pt idx="4">
                  <c:v>549361.625</c:v>
                </c:pt>
                <c:pt idx="5">
                  <c:v>890250.92500000005</c:v>
                </c:pt>
                <c:pt idx="6">
                  <c:v>1317797.925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84340096"/>
        <c:axId val="84415616"/>
      </c:barChart>
      <c:catAx>
        <c:axId val="8434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4415616"/>
        <c:crosses val="autoZero"/>
        <c:auto val="1"/>
        <c:lblAlgn val="ctr"/>
        <c:lblOffset val="100"/>
        <c:noMultiLvlLbl val="0"/>
      </c:catAx>
      <c:valAx>
        <c:axId val="84415616"/>
        <c:scaling>
          <c:orientation val="minMax"/>
        </c:scaling>
        <c:delete val="0"/>
        <c:axPos val="l"/>
        <c:numFmt formatCode="_-* #,##0_р_._-;\-* #,##0_р_._-;_-* &quot;-&quot;??_р_._-;_-@_-" sourceLinked="1"/>
        <c:majorTickMark val="none"/>
        <c:minorTickMark val="none"/>
        <c:tickLblPos val="nextTo"/>
        <c:crossAx val="84340096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report!$B$193:$C$193</c:f>
              <c:strCache>
                <c:ptCount val="2"/>
                <c:pt idx="0">
                  <c:v>новое строительство</c:v>
                </c:pt>
                <c:pt idx="1">
                  <c:v>реконструкция</c:v>
                </c:pt>
              </c:strCache>
            </c:strRef>
          </c:cat>
          <c:val>
            <c:numRef>
              <c:f>report!$B$204:$C$204</c:f>
              <c:numCache>
                <c:formatCode>General</c:formatCode>
                <c:ptCount val="2"/>
                <c:pt idx="0">
                  <c:v>32</c:v>
                </c:pt>
                <c:pt idx="1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21750110100707182"/>
          <c:y val="0.75356182957252305"/>
          <c:w val="0.57601328971372079"/>
          <c:h val="8.2397929619847862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report!$C$218:$E$218</c:f>
              <c:strCache>
                <c:ptCount val="3"/>
                <c:pt idx="0">
                  <c:v>elite</c:v>
                </c:pt>
                <c:pt idx="1">
                  <c:v>business</c:v>
                </c:pt>
                <c:pt idx="2">
                  <c:v>comfort</c:v>
                </c:pt>
              </c:strCache>
            </c:strRef>
          </c:cat>
          <c:val>
            <c:numRef>
              <c:f>report!$C$228:$E$228</c:f>
              <c:numCache>
                <c:formatCode>_-* #,##0_р_._-;\-* #,##0_р_._-;_-* "-"??_р_._-;_-@_-</c:formatCode>
                <c:ptCount val="3"/>
                <c:pt idx="0">
                  <c:v>203717.9</c:v>
                </c:pt>
                <c:pt idx="1">
                  <c:v>810181.52500000002</c:v>
                </c:pt>
                <c:pt idx="2">
                  <c:v>372861.5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31022059422926379"/>
          <c:y val="0.8085270618079472"/>
          <c:w val="0.36915400304524987"/>
          <c:h val="8.8590851016553715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43430B-ED20-4873-9EA9-CAC6EAC6A285}" type="doc">
      <dgm:prSet loTypeId="urn:microsoft.com/office/officeart/2005/8/layout/vList2" loCatId="list" qsTypeId="urn:microsoft.com/office/officeart/2005/8/quickstyle/3d2" qsCatId="3D" csTypeId="urn:microsoft.com/office/officeart/2005/8/colors/accent2_4" csCatId="accent2"/>
      <dgm:spPr/>
      <dgm:t>
        <a:bodyPr/>
        <a:lstStyle/>
        <a:p>
          <a:endParaRPr lang="ru-RU"/>
        </a:p>
      </dgm:t>
    </dgm:pt>
    <dgm:pt modelId="{7581BF47-8A96-4A00-8CA1-1F38F54DEA3A}">
      <dgm:prSet/>
      <dgm:spPr/>
      <dgm:t>
        <a:bodyPr/>
        <a:lstStyle/>
        <a:p>
          <a:pPr algn="ctr" rtl="0"/>
          <a:r>
            <a:rPr lang="ru-RU" dirty="0" smtClean="0"/>
            <a:t>«чёрные дыры» города  поселения нелегалов, незаконный бизнес и т.п.</a:t>
          </a:r>
          <a:endParaRPr lang="ru-RU" dirty="0"/>
        </a:p>
      </dgm:t>
    </dgm:pt>
    <dgm:pt modelId="{108ECB66-02FF-4249-A98C-110F0C09F421}" type="parTrans" cxnId="{511C663B-FD71-4040-A317-DE3BEB4FAAF1}">
      <dgm:prSet/>
      <dgm:spPr/>
      <dgm:t>
        <a:bodyPr/>
        <a:lstStyle/>
        <a:p>
          <a:endParaRPr lang="ru-RU"/>
        </a:p>
      </dgm:t>
    </dgm:pt>
    <dgm:pt modelId="{BE5CB9F8-93F1-427E-B20A-83CC744DBCEC}" type="sibTrans" cxnId="{511C663B-FD71-4040-A317-DE3BEB4FAAF1}">
      <dgm:prSet/>
      <dgm:spPr/>
      <dgm:t>
        <a:bodyPr/>
        <a:lstStyle/>
        <a:p>
          <a:endParaRPr lang="ru-RU"/>
        </a:p>
      </dgm:t>
    </dgm:pt>
    <dgm:pt modelId="{53AF6C16-E445-40E0-A434-52CA28B2FF9F}" type="pres">
      <dgm:prSet presAssocID="{9D43430B-ED20-4873-9EA9-CAC6EAC6A2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D0755B-1C0C-4D7B-A40F-E30899BCCD91}" type="pres">
      <dgm:prSet presAssocID="{7581BF47-8A96-4A00-8CA1-1F38F54DEA3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5EAB8A-6A46-46DB-82DD-16FC7CAE2FB0}" type="presOf" srcId="{9D43430B-ED20-4873-9EA9-CAC6EAC6A285}" destId="{53AF6C16-E445-40E0-A434-52CA28B2FF9F}" srcOrd="0" destOrd="0" presId="urn:microsoft.com/office/officeart/2005/8/layout/vList2"/>
    <dgm:cxn modelId="{511C663B-FD71-4040-A317-DE3BEB4FAAF1}" srcId="{9D43430B-ED20-4873-9EA9-CAC6EAC6A285}" destId="{7581BF47-8A96-4A00-8CA1-1F38F54DEA3A}" srcOrd="0" destOrd="0" parTransId="{108ECB66-02FF-4249-A98C-110F0C09F421}" sibTransId="{BE5CB9F8-93F1-427E-B20A-83CC744DBCEC}"/>
    <dgm:cxn modelId="{FB5E4303-1A7A-4478-9165-968E0EDA9365}" type="presOf" srcId="{7581BF47-8A96-4A00-8CA1-1F38F54DEA3A}" destId="{69D0755B-1C0C-4D7B-A40F-E30899BCCD91}" srcOrd="0" destOrd="0" presId="urn:microsoft.com/office/officeart/2005/8/layout/vList2"/>
    <dgm:cxn modelId="{12148862-0BCF-4045-8699-6AB23C7D816A}" type="presParOf" srcId="{53AF6C16-E445-40E0-A434-52CA28B2FF9F}" destId="{69D0755B-1C0C-4D7B-A40F-E30899BCCD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43430B-ED20-4873-9EA9-CAC6EAC6A285}" type="doc">
      <dgm:prSet loTypeId="urn:microsoft.com/office/officeart/2005/8/layout/vList2" loCatId="list" qsTypeId="urn:microsoft.com/office/officeart/2005/8/quickstyle/3d2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581BF47-8A96-4A00-8CA1-1F38F54DEA3A}">
      <dgm:prSet/>
      <dgm:spPr/>
      <dgm:t>
        <a:bodyPr/>
        <a:lstStyle/>
        <a:p>
          <a:pPr rtl="0"/>
          <a:r>
            <a:rPr lang="ru-RU" dirty="0" err="1" smtClean="0"/>
            <a:t>промзоны</a:t>
          </a:r>
          <a:r>
            <a:rPr lang="ru-RU" dirty="0" smtClean="0"/>
            <a:t> дают минимум рабочих мест, минимум сервиса плюс отрицательные видовые характеристики</a:t>
          </a:r>
        </a:p>
        <a:p>
          <a:pPr algn="ctr" rtl="0"/>
          <a:endParaRPr lang="ru-RU" dirty="0"/>
        </a:p>
      </dgm:t>
    </dgm:pt>
    <dgm:pt modelId="{108ECB66-02FF-4249-A98C-110F0C09F421}" type="parTrans" cxnId="{511C663B-FD71-4040-A317-DE3BEB4FAAF1}">
      <dgm:prSet/>
      <dgm:spPr/>
      <dgm:t>
        <a:bodyPr/>
        <a:lstStyle/>
        <a:p>
          <a:endParaRPr lang="ru-RU"/>
        </a:p>
      </dgm:t>
    </dgm:pt>
    <dgm:pt modelId="{BE5CB9F8-93F1-427E-B20A-83CC744DBCEC}" type="sibTrans" cxnId="{511C663B-FD71-4040-A317-DE3BEB4FAAF1}">
      <dgm:prSet/>
      <dgm:spPr/>
      <dgm:t>
        <a:bodyPr/>
        <a:lstStyle/>
        <a:p>
          <a:endParaRPr lang="ru-RU"/>
        </a:p>
      </dgm:t>
    </dgm:pt>
    <dgm:pt modelId="{53AF6C16-E445-40E0-A434-52CA28B2FF9F}" type="pres">
      <dgm:prSet presAssocID="{9D43430B-ED20-4873-9EA9-CAC6EAC6A2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D0755B-1C0C-4D7B-A40F-E30899BCCD91}" type="pres">
      <dgm:prSet presAssocID="{7581BF47-8A96-4A00-8CA1-1F38F54DEA3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868ACE-3A02-4A95-B6BC-8D26E8D35C1D}" type="presOf" srcId="{7581BF47-8A96-4A00-8CA1-1F38F54DEA3A}" destId="{69D0755B-1C0C-4D7B-A40F-E30899BCCD91}" srcOrd="0" destOrd="0" presId="urn:microsoft.com/office/officeart/2005/8/layout/vList2"/>
    <dgm:cxn modelId="{511C663B-FD71-4040-A317-DE3BEB4FAAF1}" srcId="{9D43430B-ED20-4873-9EA9-CAC6EAC6A285}" destId="{7581BF47-8A96-4A00-8CA1-1F38F54DEA3A}" srcOrd="0" destOrd="0" parTransId="{108ECB66-02FF-4249-A98C-110F0C09F421}" sibTransId="{BE5CB9F8-93F1-427E-B20A-83CC744DBCEC}"/>
    <dgm:cxn modelId="{18D86193-030D-402A-BFE7-A9DDF716699A}" type="presOf" srcId="{9D43430B-ED20-4873-9EA9-CAC6EAC6A285}" destId="{53AF6C16-E445-40E0-A434-52CA28B2FF9F}" srcOrd="0" destOrd="0" presId="urn:microsoft.com/office/officeart/2005/8/layout/vList2"/>
    <dgm:cxn modelId="{16AA9566-F3B5-46F7-8A75-B0CA1A7FA08B}" type="presParOf" srcId="{53AF6C16-E445-40E0-A434-52CA28B2FF9F}" destId="{69D0755B-1C0C-4D7B-A40F-E30899BCCD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0755B-1C0C-4D7B-A40F-E30899BCCD91}">
      <dsp:nvSpPr>
        <dsp:cNvPr id="0" name=""/>
        <dsp:cNvSpPr/>
      </dsp:nvSpPr>
      <dsp:spPr>
        <a:xfrm>
          <a:off x="0" y="165130"/>
          <a:ext cx="2482155" cy="2676960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«чёрные дыры» города  поселения нелегалов, незаконный бизнес и т.п.</a:t>
          </a:r>
          <a:endParaRPr lang="ru-RU" sz="2600" kern="1200" dirty="0"/>
        </a:p>
      </dsp:txBody>
      <dsp:txXfrm>
        <a:off x="121169" y="286299"/>
        <a:ext cx="2239817" cy="24346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0755B-1C0C-4D7B-A40F-E30899BCCD91}">
      <dsp:nvSpPr>
        <dsp:cNvPr id="0" name=""/>
        <dsp:cNvSpPr/>
      </dsp:nvSpPr>
      <dsp:spPr>
        <a:xfrm>
          <a:off x="0" y="123010"/>
          <a:ext cx="2482155" cy="2761200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промзоны</a:t>
          </a:r>
          <a:r>
            <a:rPr lang="ru-RU" sz="2000" kern="1200" dirty="0" smtClean="0"/>
            <a:t> дают минимум рабочих мест, минимум сервиса плюс отрицательные видовые характеристики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121169" y="244179"/>
        <a:ext cx="2239817" cy="2518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75F9A23-149B-447E-A83C-0ECC669236BD}" type="datetimeFigureOut">
              <a:rPr lang="ru-RU"/>
              <a:pPr>
                <a:defRPr/>
              </a:pPr>
              <a:t>30.08.2013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A650C26-7868-4150-86A5-F8255ECDE1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964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44B026-41CC-440E-8F95-E65BE662E49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793422-471D-4E62-A59E-B528E1CEEFF9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793422-471D-4E62-A59E-B528E1CEEFF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7530C2-0A62-4F1C-AC2B-454553B1407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7530C2-0A62-4F1C-AC2B-454553B1407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829FCE-642D-4ABB-9659-943E0C5F225F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8C1734-E2D3-49A2-A837-AF2CCABCA25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174D82-AC60-441F-A9C7-89F1641F230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849FB7-1F02-44EC-8C57-67B782E5BFD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68C2D7-1231-41ED-94D1-EE6228BA8E67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C57A6E-E182-4F2B-BDB6-87125030CC3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7270E6-E617-425E-8C25-556D9628C5AF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68C2D7-1231-41ED-94D1-EE6228BA8E67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793422-471D-4E62-A59E-B528E1CEEFF9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C1F43-94B2-4326-A65E-C38000423774}" type="datetimeFigureOut">
              <a:rPr lang="ru-RU"/>
              <a:pPr>
                <a:defRPr/>
              </a:pPr>
              <a:t>30.08.2013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AD69E-878E-4497-BF93-52C2D475FD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405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79B2-0F91-4759-8B31-6A1167B8BD10}" type="datetimeFigureOut">
              <a:rPr lang="ru-RU"/>
              <a:pPr>
                <a:defRPr/>
              </a:pPr>
              <a:t>30.08.2013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92D1D-51E8-4BFF-9AD8-AEDF230EF6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00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1779D-F33C-4051-B116-D27CE4327487}" type="datetimeFigureOut">
              <a:rPr lang="ru-RU"/>
              <a:pPr>
                <a:defRPr/>
              </a:pPr>
              <a:t>30.08.2013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B7653-2DB9-4AC7-BD2B-55C17EB038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66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08EA-0050-41A5-A89E-0907983DD4E5}" type="datetimeFigureOut">
              <a:rPr lang="ru-RU"/>
              <a:pPr>
                <a:defRPr/>
              </a:pPr>
              <a:t>30.08.2013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B5113-63DC-41D2-BD56-D1C51B5B3A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97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79B06-3E0C-431A-A405-1316B3840BD9}" type="datetimeFigureOut">
              <a:rPr lang="ru-RU"/>
              <a:pPr>
                <a:defRPr/>
              </a:pPr>
              <a:t>30.08.2013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A8FE9-8243-4E64-BA86-3EBF99E5BD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34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694B6-D2B7-4C17-A81F-712FBE4E1FCE}" type="datetimeFigureOut">
              <a:rPr lang="ru-RU"/>
              <a:pPr>
                <a:defRPr/>
              </a:pPr>
              <a:t>30.08.2013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FC4CF-77CC-484A-93A0-7408201F7F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659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6E8D1-4949-423D-825A-8C11FB5A081D}" type="datetimeFigureOut">
              <a:rPr lang="ru-RU"/>
              <a:pPr>
                <a:defRPr/>
              </a:pPr>
              <a:t>30.08.2013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D92FF-782E-452E-B8E0-D7736AA290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97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03D13-93AB-4A58-AF02-59D0E694B70E}" type="datetimeFigureOut">
              <a:rPr lang="ru-RU"/>
              <a:pPr>
                <a:defRPr/>
              </a:pPr>
              <a:t>30.08.2013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9F5CD-5F3C-405F-904C-49C5CB3E14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37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C3421-37F2-4B1B-90D1-E5E81A4637A7}" type="datetimeFigureOut">
              <a:rPr lang="ru-RU"/>
              <a:pPr>
                <a:defRPr/>
              </a:pPr>
              <a:t>30.08.2013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EAD53-22D1-477F-836D-30096E89E3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30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74F42-3589-422A-A6DC-B8409C637907}" type="datetimeFigureOut">
              <a:rPr lang="ru-RU"/>
              <a:pPr>
                <a:defRPr/>
              </a:pPr>
              <a:t>30.08.2013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41A36-F9B1-47F3-BCF2-8481297C70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08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B239-AB99-48BC-949D-1B106E50E4DE}" type="datetimeFigureOut">
              <a:rPr lang="ru-RU"/>
              <a:pPr>
                <a:defRPr/>
              </a:pPr>
              <a:t>30.08.2013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74CCF-693C-4F88-AAF6-E74D0429E4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27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9ED3B3-5144-4DD9-997E-610FF5003EFB}" type="datetimeFigureOut">
              <a:rPr lang="ru-RU"/>
              <a:pPr>
                <a:defRPr/>
              </a:pPr>
              <a:t>30.08.2013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5B9467-B606-4FA5-95FA-3DAB52498E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18" Type="http://schemas.openxmlformats.org/officeDocument/2006/relationships/image" Target="../media/image20.jpeg"/><Relationship Id="rId3" Type="http://schemas.openxmlformats.org/officeDocument/2006/relationships/image" Target="../media/image6.png"/><Relationship Id="rId21" Type="http://schemas.openxmlformats.org/officeDocument/2006/relationships/image" Target="../media/image22.png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hyperlink" Target="http://images.yandex.ru/yandsearch?source=wiz&amp;img_url=http://userava.ru/diary/wp-content/uploads/2011/03/2100_confused_emotion.jpg&amp;uinfo=sw-1330-sh-722-fw-1105-fh-516-pd-1&amp;p=9&amp;text=%D1%81%D0%BC%D0%B0%D0%B9%D0%BB%D0%B8%D0%BA%D0%B8%20%D0%BA%D0%B0%D1%80%D1%82%D0%B8%D0%BD%D0%BA%D0%B8&amp;noreask=1&amp;pos=275&amp;rpt=simage&amp;lr=213" TargetMode="External"/><Relationship Id="rId2" Type="http://schemas.openxmlformats.org/officeDocument/2006/relationships/image" Target="../media/image5.emf"/><Relationship Id="rId16" Type="http://schemas.openxmlformats.org/officeDocument/2006/relationships/image" Target="../media/image19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hyperlink" Target="http://images.yandex.ru/yandsearch?source=wiz&amp;img_url=http://img1.liveinternet.ru/images/attach/c/4/78/470/78470179_b_smayl_zdorovo.gif&amp;uinfo=sw-1330-sh-722-fw-1105-fh-516-pd-1&amp;p=9&amp;text=%D1%81%D0%BC%D0%B0%D0%B9%D0%BB%D0%B8%D0%BA%D0%B8%20%D0%BA%D0%B0%D1%80%D1%82%D0%B8%D0%BD%D0%BA%D0%B8&amp;noreask=1&amp;pos=274&amp;rpt=simage&amp;lr=213" TargetMode="External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chart" Target="../charts/char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90128" y="-339419"/>
            <a:ext cx="9524257" cy="7536839"/>
          </a:xfrm>
          <a:prstGeom prst="roundRect">
            <a:avLst>
              <a:gd name="adj" fmla="val 859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51" name="Rectangle 2"/>
          <p:cNvSpPr>
            <a:spLocks noChangeArrowheads="1"/>
          </p:cNvSpPr>
          <p:nvPr/>
        </p:nvSpPr>
        <p:spPr bwMode="auto">
          <a:xfrm flipH="1">
            <a:off x="153988" y="142875"/>
            <a:ext cx="2994025" cy="1095375"/>
          </a:xfrm>
          <a:prstGeom prst="rect">
            <a:avLst/>
          </a:prstGeom>
          <a:gradFill rotWithShape="0">
            <a:gsLst>
              <a:gs pos="0">
                <a:srgbClr val="DDD8C2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7F7F7F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lIns="274320" tIns="274320" rIns="274320" bIns="2743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600" dirty="0">
                <a:solidFill>
                  <a:srgbClr val="403152"/>
                </a:solidFill>
                <a:latin typeface="Calibri" pitchFamily="34" charset="0"/>
              </a:rPr>
              <a:t>август </a:t>
            </a:r>
            <a:r>
              <a:rPr lang="ru-RU" altLang="ru-RU" sz="3600" dirty="0" smtClean="0">
                <a:solidFill>
                  <a:srgbClr val="403152"/>
                </a:solidFill>
                <a:latin typeface="Calibri" pitchFamily="34" charset="0"/>
              </a:rPr>
              <a:t>201</a:t>
            </a:r>
            <a:r>
              <a:rPr lang="en-US" altLang="ru-RU" sz="3600" dirty="0" smtClean="0">
                <a:solidFill>
                  <a:srgbClr val="403152"/>
                </a:solidFill>
                <a:latin typeface="Calibri" pitchFamily="34" charset="0"/>
              </a:rPr>
              <a:t>3</a:t>
            </a:r>
            <a:endParaRPr lang="ru-RU" altLang="ru-RU" dirty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 flipH="1">
            <a:off x="2592388" y="1885950"/>
            <a:ext cx="6551612" cy="1743075"/>
          </a:xfrm>
          <a:prstGeom prst="rect">
            <a:avLst/>
          </a:prstGeom>
          <a:gradFill rotWithShape="0">
            <a:gsLst>
              <a:gs pos="0">
                <a:srgbClr val="DDD8C2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7F7F7F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lIns="274320" tIns="274320" rIns="274320" bIns="2743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ru-RU" sz="2400" dirty="0" smtClean="0">
                <a:solidFill>
                  <a:srgbClr val="403152"/>
                </a:solidFill>
                <a:latin typeface="Bookman Old Style" pitchFamily="18" charset="0"/>
              </a:rPr>
              <a:t>«</a:t>
            </a:r>
            <a:r>
              <a:rPr lang="ru-RU" sz="2400" dirty="0" err="1">
                <a:solidFill>
                  <a:srgbClr val="403152"/>
                </a:solidFill>
                <a:latin typeface="Bookman Old Style" pitchFamily="18" charset="0"/>
              </a:rPr>
              <a:t>Промзоны</a:t>
            </a:r>
            <a:r>
              <a:rPr lang="ru-RU" sz="2400" dirty="0">
                <a:solidFill>
                  <a:srgbClr val="403152"/>
                </a:solidFill>
                <a:latin typeface="Bookman Old Style" pitchFamily="18" charset="0"/>
              </a:rPr>
              <a:t> – последний свободный ресурс московского жилищного </a:t>
            </a:r>
            <a:r>
              <a:rPr lang="ru-RU" sz="2400" dirty="0" err="1">
                <a:solidFill>
                  <a:srgbClr val="403152"/>
                </a:solidFill>
                <a:latin typeface="Bookman Old Style" pitchFamily="18" charset="0"/>
              </a:rPr>
              <a:t>девелопмента</a:t>
            </a:r>
            <a:r>
              <a:rPr lang="ru-RU" sz="2400" dirty="0">
                <a:solidFill>
                  <a:srgbClr val="403152"/>
                </a:solidFill>
                <a:latin typeface="Bookman Old Style" pitchFamily="18" charset="0"/>
              </a:rPr>
              <a:t>»</a:t>
            </a:r>
            <a:endParaRPr lang="ru-RU" altLang="ru-RU" sz="2400" dirty="0">
              <a:solidFill>
                <a:srgbClr val="403152"/>
              </a:solidFill>
              <a:latin typeface="Bookman Old Style" pitchFamily="18" charset="0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 flipH="1">
            <a:off x="96838" y="4514850"/>
            <a:ext cx="5160962" cy="1343025"/>
          </a:xfrm>
          <a:prstGeom prst="rect">
            <a:avLst/>
          </a:prstGeom>
          <a:gradFill rotWithShape="0">
            <a:gsLst>
              <a:gs pos="0">
                <a:srgbClr val="DDD8C2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lIns="274320" tIns="274320" rIns="274320" bIns="2743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1600" b="1" dirty="0"/>
              <a:t>к.ф.-м.н. </a:t>
            </a:r>
            <a:r>
              <a:rPr lang="ru-RU" sz="1600" b="1" i="1" dirty="0"/>
              <a:t>Юрий Кочетков</a:t>
            </a:r>
            <a:r>
              <a:rPr lang="ru-RU" sz="1600" b="1" dirty="0"/>
              <a:t>, </a:t>
            </a:r>
            <a:endParaRPr lang="ru-RU" sz="1600" b="1" dirty="0" smtClean="0"/>
          </a:p>
          <a:p>
            <a:pPr algn="just" eaLnBrk="1" hangingPunct="1"/>
            <a:r>
              <a:rPr lang="ru-RU" sz="1600" b="1" dirty="0" smtClean="0"/>
              <a:t>начальник </a:t>
            </a:r>
            <a:r>
              <a:rPr lang="ru-RU" sz="1600" b="1" dirty="0"/>
              <a:t>отдела маркетинга «ИСК ФОРТ»</a:t>
            </a:r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15313" cy="428625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КРЕСТОВЫЙ ПОХОД АПАРТАМЕНТОВ в МОСКВЕ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27984" y="1036877"/>
            <a:ext cx="3571900" cy="738664"/>
          </a:xfrm>
          <a:prstGeom prst="rect">
            <a:avLst/>
          </a:prstGeom>
          <a:noFill/>
          <a:ln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i="1" dirty="0" smtClean="0">
                <a:latin typeface="Arial" pitchFamily="34" charset="0"/>
              </a:rPr>
              <a:t>Доля апартаментов в коммерческом жильё может подняться с 5% до 15% уже в следующем году!</a:t>
            </a:r>
            <a:endParaRPr lang="ru-RU" sz="1400" i="1" dirty="0">
              <a:latin typeface="Arial" pitchFamily="34" charset="0"/>
            </a:endParaRP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735177"/>
              </p:ext>
            </p:extLst>
          </p:nvPr>
        </p:nvGraphicFramePr>
        <p:xfrm>
          <a:off x="539552" y="2420888"/>
          <a:ext cx="7654626" cy="4009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30289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729537" cy="1143000"/>
          </a:xfrm>
        </p:spPr>
        <p:txBody>
          <a:bodyPr/>
          <a:lstStyle/>
          <a:p>
            <a:pPr algn="r"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О! ДЕЛО ДОХОДИТ до ЭКСТРЕМИЗМА…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90737"/>
            <a:ext cx="5739561" cy="373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23" y="116632"/>
            <a:ext cx="7218982" cy="10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rgbClr val="FFC000"/>
                </a:solidFill>
              </a:rPr>
              <a:t>              ПАРА ДОП.ФАКТОВ </a:t>
            </a:r>
            <a:r>
              <a:rPr lang="ru-RU" sz="2000" b="1" dirty="0">
                <a:solidFill>
                  <a:srgbClr val="FFC000"/>
                </a:solidFill>
              </a:rPr>
              <a:t>про АПАРТАМЕНТЫ</a:t>
            </a:r>
            <a:endParaRPr lang="ru-RU" sz="2000" b="1" dirty="0" smtClean="0">
              <a:solidFill>
                <a:srgbClr val="FFC000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2336510"/>
              </p:ext>
            </p:extLst>
          </p:nvPr>
        </p:nvGraphicFramePr>
        <p:xfrm>
          <a:off x="179512" y="1484784"/>
          <a:ext cx="4611687" cy="2787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0945801"/>
              </p:ext>
            </p:extLst>
          </p:nvPr>
        </p:nvGraphicFramePr>
        <p:xfrm>
          <a:off x="4067944" y="1556792"/>
          <a:ext cx="488235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Picture 2" descr="http://forcesofjustice.clan.su/_nw/0/s67483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93096"/>
            <a:ext cx="2448272" cy="195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323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pPr algn="r"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РАСПРЕДЕЛЕНИЕ  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СТРОЙКИ в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2012-2014гг.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9" y="428624"/>
            <a:ext cx="4937599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pPr algn="r"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РАСПРЕДЕЛЕНИЕ  ПРОЕКТОВ 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от 175 </a:t>
            </a:r>
            <a:r>
              <a:rPr lang="ru-RU" sz="2000" b="1" dirty="0" err="1" smtClean="0">
                <a:solidFill>
                  <a:schemeClr val="accent4">
                    <a:lumMod val="75000"/>
                  </a:schemeClr>
                </a:solidFill>
              </a:rPr>
              <a:t>тыс.р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./М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2013гг.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5040560" cy="5007615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0" t="61072" r="1671" b="25233"/>
          <a:stretch/>
        </p:blipFill>
        <p:spPr bwMode="auto">
          <a:xfrm>
            <a:off x="3851920" y="4149080"/>
            <a:ext cx="1718442" cy="136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826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76673"/>
            <a:ext cx="5073158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184" y="260648"/>
            <a:ext cx="2324944" cy="1152128"/>
          </a:xfrm>
        </p:spPr>
        <p:txBody>
          <a:bodyPr/>
          <a:lstStyle/>
          <a:p>
            <a:pPr algn="r"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РАСПРЕДЕЛЕНИЕ  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АПАРТАМЕНТОВ </a:t>
            </a:r>
            <a:b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2013гг.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0" t="61072" r="1671" b="25233"/>
          <a:stretch/>
        </p:blipFill>
        <p:spPr bwMode="auto">
          <a:xfrm>
            <a:off x="3894268" y="4147018"/>
            <a:ext cx="1718442" cy="136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262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5" y="1268760"/>
            <a:ext cx="3164954" cy="47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15313" cy="428625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ПРОЕКТ ПЛАНИРОВКИ как ПРАВИЛЬНЫЙ ПОДХОД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к ПРОМЗОНАМ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2401" y="1628800"/>
            <a:ext cx="4176464" cy="1015663"/>
          </a:xfrm>
          <a:prstGeom prst="rect">
            <a:avLst/>
          </a:prstGeom>
          <a:noFill/>
          <a:ln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i="1" dirty="0" smtClean="0">
                <a:latin typeface="Arial" pitchFamily="34" charset="0"/>
              </a:rPr>
              <a:t>Увязка с текущей транс-портной, социальной и инфра-структурной нагрузкой района</a:t>
            </a:r>
            <a:endParaRPr lang="ru-RU" sz="2000" i="1" dirty="0"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6654" y="3573016"/>
            <a:ext cx="4052211" cy="707886"/>
          </a:xfrm>
          <a:prstGeom prst="rect">
            <a:avLst/>
          </a:prstGeom>
          <a:noFill/>
          <a:ln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i="1" dirty="0" smtClean="0">
                <a:latin typeface="Arial" pitchFamily="34" charset="0"/>
              </a:rPr>
              <a:t>Комплексное проектирование кварталов (микрорайонов)</a:t>
            </a:r>
            <a:endParaRPr lang="ru-RU" sz="2000" i="1" dirty="0"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975" y="5384041"/>
            <a:ext cx="4052890" cy="400110"/>
          </a:xfrm>
          <a:prstGeom prst="rect">
            <a:avLst/>
          </a:prstGeom>
          <a:noFill/>
          <a:ln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i="1" dirty="0" smtClean="0">
                <a:latin typeface="Arial" pitchFamily="34" charset="0"/>
              </a:rPr>
              <a:t>Глобальная реновация районов</a:t>
            </a:r>
            <a:endParaRPr lang="ru-RU" sz="2000" i="1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15313" cy="428625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ПРОЕКТ ПЛАНИРОВКИ как ПРАВИЛЬНЫЙ ПОДХОД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к ПРОМЗОНАМ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3968" y="2008613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i="1" dirty="0" smtClean="0">
                <a:latin typeface="Arial" pitchFamily="34" charset="0"/>
              </a:rPr>
              <a:t>Цена разработки проекта планировки (ППТ) – 1,5 года</a:t>
            </a:r>
            <a:endParaRPr lang="ru-RU" sz="2400" i="1" dirty="0">
              <a:latin typeface="Arial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83568" y="267532"/>
            <a:ext cx="7920880" cy="1008112"/>
            <a:chOff x="683568" y="267532"/>
            <a:chExt cx="7920880" cy="100811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683568" y="569950"/>
              <a:ext cx="7920880" cy="403277"/>
            </a:xfrm>
            <a:prstGeom prst="rect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267532"/>
              <a:ext cx="1008112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491880" y="603895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Но!</a:t>
              </a: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0" y="1419225"/>
            <a:ext cx="25050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96291" y="4077072"/>
            <a:ext cx="4608512" cy="923330"/>
          </a:xfrm>
          <a:prstGeom prst="rect">
            <a:avLst/>
          </a:prstGeom>
          <a:noFill/>
          <a:ln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latin typeface="Arial" pitchFamily="34" charset="0"/>
              </a:rPr>
              <a:t>Пример: ГК «ПИОНЕР» приобрела </a:t>
            </a:r>
            <a:r>
              <a:rPr lang="ru-RU" dirty="0" err="1" smtClean="0">
                <a:latin typeface="Arial" pitchFamily="34" charset="0"/>
              </a:rPr>
              <a:t>промзону</a:t>
            </a:r>
            <a:r>
              <a:rPr lang="ru-RU" dirty="0" smtClean="0">
                <a:latin typeface="Arial" pitchFamily="34" charset="0"/>
              </a:rPr>
              <a:t> на </a:t>
            </a:r>
            <a:r>
              <a:rPr lang="ru-RU" dirty="0" err="1" smtClean="0">
                <a:latin typeface="Arial" pitchFamily="34" charset="0"/>
              </a:rPr>
              <a:t>ст.М.Ботанический</a:t>
            </a:r>
            <a:r>
              <a:rPr lang="ru-RU" dirty="0" smtClean="0">
                <a:latin typeface="Arial" pitchFamily="34" charset="0"/>
              </a:rPr>
              <a:t> Сад (</a:t>
            </a:r>
            <a:r>
              <a:rPr lang="en-US" dirty="0" smtClean="0">
                <a:latin typeface="Arial" pitchFamily="34" charset="0"/>
              </a:rPr>
              <a:t>~</a:t>
            </a:r>
            <a:r>
              <a:rPr lang="ru-RU" dirty="0" smtClean="0">
                <a:latin typeface="Arial" pitchFamily="34" charset="0"/>
              </a:rPr>
              <a:t>100 млн.</a:t>
            </a:r>
            <a:r>
              <a:rPr lang="en-US" dirty="0" smtClean="0">
                <a:latin typeface="Arial" pitchFamily="34" charset="0"/>
              </a:rPr>
              <a:t>$)</a:t>
            </a:r>
            <a:endParaRPr lang="ru-RU" dirty="0">
              <a:latin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5936" y="5042374"/>
            <a:ext cx="4608512" cy="830997"/>
          </a:xfrm>
          <a:prstGeom prst="rect">
            <a:avLst/>
          </a:prstGeom>
          <a:noFill/>
          <a:ln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dirty="0" smtClean="0">
                <a:latin typeface="Arial" pitchFamily="34" charset="0"/>
              </a:rPr>
              <a:t>Цена ППТ = 25,28 млн.</a:t>
            </a:r>
            <a:r>
              <a:rPr lang="en-US" sz="2400" dirty="0">
                <a:latin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</a:rPr>
              <a:t>$</a:t>
            </a:r>
            <a:endParaRPr lang="ru-RU" sz="2400" dirty="0" smtClean="0">
              <a:latin typeface="Arial" pitchFamily="34" charset="0"/>
            </a:endParaRPr>
          </a:p>
          <a:p>
            <a:pPr algn="just">
              <a:defRPr/>
            </a:pPr>
            <a:r>
              <a:rPr lang="ru-RU" sz="2400" dirty="0" smtClean="0">
                <a:latin typeface="Arial" pitchFamily="34" charset="0"/>
              </a:rPr>
              <a:t>или  100 (!) 45</a:t>
            </a:r>
            <a:r>
              <a:rPr lang="ru-RU" sz="1600" dirty="0" smtClean="0">
                <a:latin typeface="Arial" pitchFamily="34" charset="0"/>
              </a:rPr>
              <a:t>кв.м. </a:t>
            </a:r>
            <a:r>
              <a:rPr lang="ru-RU" sz="2400" dirty="0" smtClean="0">
                <a:latin typeface="Arial" pitchFamily="34" charset="0"/>
              </a:rPr>
              <a:t>квартир</a:t>
            </a:r>
            <a:endParaRPr lang="ru-RU" sz="2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211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683568" y="267532"/>
            <a:ext cx="7920880" cy="1008112"/>
            <a:chOff x="683568" y="267532"/>
            <a:chExt cx="7920880" cy="100811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683568" y="569950"/>
              <a:ext cx="7920880" cy="403277"/>
            </a:xfrm>
            <a:prstGeom prst="rect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267532"/>
              <a:ext cx="1008112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491880" y="603895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75187"/>
            <a:ext cx="8248401" cy="1053877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РЕНОВАЦИЯ РАЙОНА ЛЕФОРТОВО - «СЕРП и МОЛОТ»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640654" y="1263682"/>
            <a:ext cx="7956376" cy="5138142"/>
            <a:chOff x="0" y="457200"/>
            <a:chExt cx="9877425" cy="6381750"/>
          </a:xfrm>
        </p:grpSpPr>
        <p:pic>
          <p:nvPicPr>
            <p:cNvPr id="2049" name="Рисунок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7200"/>
              <a:ext cx="9877425" cy="638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Надпись 2"/>
            <p:cNvSpPr txBox="1">
              <a:spLocks noChangeArrowheads="1"/>
            </p:cNvSpPr>
            <p:nvPr/>
          </p:nvSpPr>
          <p:spPr bwMode="auto">
            <a:xfrm>
              <a:off x="6877049" y="2105025"/>
              <a:ext cx="1132307" cy="28575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 b="1" dirty="0">
                  <a:effectLst/>
                  <a:ea typeface="Calibri"/>
                  <a:cs typeface="Times New Roman"/>
                </a:rPr>
                <a:t>ликвидация</a:t>
              </a:r>
              <a:endParaRPr lang="ru-RU" sz="10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6" name="Надпись 2"/>
            <p:cNvSpPr txBox="1">
              <a:spLocks noChangeArrowheads="1"/>
            </p:cNvSpPr>
            <p:nvPr/>
          </p:nvSpPr>
          <p:spPr bwMode="auto">
            <a:xfrm>
              <a:off x="1276350" y="4657725"/>
              <a:ext cx="1458751" cy="72390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 b="1" dirty="0">
                  <a:effectLst/>
                  <a:ea typeface="Calibri"/>
                  <a:cs typeface="Times New Roman"/>
                </a:rPr>
                <a:t>потенциальная </a:t>
              </a:r>
              <a:r>
                <a:rPr lang="ru-RU" sz="1000" b="1" dirty="0" smtClean="0">
                  <a:effectLst/>
                  <a:ea typeface="Calibri"/>
                  <a:cs typeface="Times New Roman"/>
                </a:rPr>
                <a:t>ликвидация</a:t>
              </a:r>
              <a:r>
                <a:rPr lang="ru-RU" sz="1000" b="1" dirty="0" smtClean="0">
                  <a:ea typeface="Calibri"/>
                  <a:cs typeface="Times New Roman"/>
                </a:rPr>
                <a:t>, под музей</a:t>
              </a:r>
              <a:endParaRPr lang="ru-RU" sz="10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7" name="Надпись 2"/>
            <p:cNvSpPr txBox="1">
              <a:spLocks noChangeArrowheads="1"/>
            </p:cNvSpPr>
            <p:nvPr/>
          </p:nvSpPr>
          <p:spPr bwMode="auto">
            <a:xfrm>
              <a:off x="7839075" y="4572000"/>
              <a:ext cx="1343025" cy="53340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 b="1" dirty="0" err="1">
                  <a:effectLst/>
                  <a:ea typeface="Calibri"/>
                  <a:cs typeface="Times New Roman"/>
                </a:rPr>
                <a:t>Редевелопмент</a:t>
              </a:r>
              <a:r>
                <a:rPr lang="ru-RU" sz="1000" b="1" dirty="0">
                  <a:effectLst/>
                  <a:ea typeface="Calibri"/>
                  <a:cs typeface="Times New Roman"/>
                </a:rPr>
                <a:t> «Серп и Молот»</a:t>
              </a:r>
              <a:endParaRPr lang="ru-RU" sz="10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8" name="Надпись 2"/>
            <p:cNvSpPr txBox="1">
              <a:spLocks noChangeArrowheads="1"/>
            </p:cNvSpPr>
            <p:nvPr/>
          </p:nvSpPr>
          <p:spPr bwMode="auto">
            <a:xfrm>
              <a:off x="6572250" y="3105149"/>
              <a:ext cx="1190625" cy="542926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 b="1" dirty="0">
                  <a:effectLst/>
                  <a:ea typeface="Calibri"/>
                  <a:cs typeface="Times New Roman"/>
                </a:rPr>
                <a:t>производство электроники</a:t>
              </a:r>
              <a:endParaRPr lang="ru-RU" sz="10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9" name="Надпись 2"/>
            <p:cNvSpPr txBox="1">
              <a:spLocks noChangeArrowheads="1"/>
            </p:cNvSpPr>
            <p:nvPr/>
          </p:nvSpPr>
          <p:spPr bwMode="auto">
            <a:xfrm>
              <a:off x="4895850" y="3990975"/>
              <a:ext cx="1676400" cy="49530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 b="1" dirty="0">
                  <a:effectLst/>
                  <a:ea typeface="Calibri"/>
                  <a:cs typeface="Times New Roman"/>
                </a:rPr>
                <a:t>вывод, возможно под «</a:t>
              </a:r>
              <a:r>
                <a:rPr lang="ru-RU" sz="1000" b="1" dirty="0" err="1">
                  <a:effectLst/>
                  <a:ea typeface="Calibri"/>
                  <a:cs typeface="Times New Roman"/>
                </a:rPr>
                <a:t>социалку</a:t>
              </a:r>
              <a:r>
                <a:rPr lang="ru-RU" sz="1000" b="1" dirty="0">
                  <a:effectLst/>
                  <a:ea typeface="Calibri"/>
                  <a:cs typeface="Times New Roman"/>
                </a:rPr>
                <a:t>»</a:t>
              </a:r>
              <a:endParaRPr lang="ru-RU" sz="10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0" name="Надпись 2"/>
            <p:cNvSpPr txBox="1">
              <a:spLocks noChangeArrowheads="1"/>
            </p:cNvSpPr>
            <p:nvPr/>
          </p:nvSpPr>
          <p:spPr bwMode="auto">
            <a:xfrm>
              <a:off x="4453860" y="5229225"/>
              <a:ext cx="1295400" cy="30480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 b="1" dirty="0">
                  <a:effectLst/>
                  <a:ea typeface="Calibri"/>
                  <a:cs typeface="Times New Roman"/>
                </a:rPr>
                <a:t>под гостиницу</a:t>
              </a:r>
              <a:endParaRPr lang="ru-RU" sz="1000" dirty="0"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Надпись 2"/>
          <p:cNvSpPr txBox="1">
            <a:spLocks noChangeArrowheads="1"/>
          </p:cNvSpPr>
          <p:nvPr/>
        </p:nvSpPr>
        <p:spPr bwMode="auto">
          <a:xfrm>
            <a:off x="2472018" y="3881872"/>
            <a:ext cx="803838" cy="25764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b="1" dirty="0" smtClean="0">
                <a:effectLst/>
                <a:ea typeface="Calibri"/>
                <a:cs typeface="Times New Roman"/>
              </a:rPr>
              <a:t>БЦ «КРОК»</a:t>
            </a:r>
            <a:endParaRPr lang="ru-RU" sz="1000" dirty="0">
              <a:effectLst/>
              <a:ea typeface="Calibri"/>
              <a:cs typeface="Times New Roman"/>
            </a:endParaRP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7596336" y="833490"/>
            <a:ext cx="1296144" cy="79716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Ст.метро</a:t>
            </a:r>
            <a:r>
              <a:rPr lang="ru-RU" sz="105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ЛЕФОРТОВО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873937" y="1897132"/>
            <a:ext cx="1980000" cy="8640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ЦАРЗ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ЧТО ИНТЕРЕСНОГО ЗА ГОД?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075" name="Содержимое 2"/>
          <p:cNvSpPr txBox="1">
            <a:spLocks/>
          </p:cNvSpPr>
          <p:nvPr/>
        </p:nvSpPr>
        <p:spPr bwMode="auto">
          <a:xfrm>
            <a:off x="395536" y="980728"/>
            <a:ext cx="8405564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2000" b="1" i="1" u="sng" dirty="0" smtClean="0"/>
              <a:t>Утвержден проект застройки Болотного острова («Красный октябрь»)</a:t>
            </a:r>
          </a:p>
          <a:p>
            <a:pPr marL="457200" indent="-45720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altLang="ru-RU" sz="2000" b="1" i="1" u="sng" dirty="0" smtClean="0"/>
          </a:p>
          <a:p>
            <a:pPr marL="457200" indent="-45720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2000" b="1" i="1" u="sng" dirty="0" smtClean="0"/>
              <a:t>Разработан проект застройки «Полуострова </a:t>
            </a:r>
            <a:r>
              <a:rPr lang="ru-RU" altLang="ru-RU" sz="2000" b="1" i="1" u="sng" dirty="0" err="1" smtClean="0"/>
              <a:t>ЗиЛ</a:t>
            </a:r>
            <a:r>
              <a:rPr lang="ru-RU" altLang="ru-RU" sz="2000" b="1" i="1" u="sng" dirty="0" smtClean="0"/>
              <a:t>»</a:t>
            </a:r>
          </a:p>
          <a:p>
            <a:pPr marL="457200" indent="-45720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altLang="ru-RU" sz="2000" b="1" i="1" u="sng" dirty="0" smtClean="0"/>
          </a:p>
          <a:p>
            <a:pPr marL="457200" indent="-45720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2000" b="1" i="1" u="sng" dirty="0" smtClean="0"/>
              <a:t>Представлен проект планировки з-да «Серп и Молот»</a:t>
            </a:r>
          </a:p>
          <a:p>
            <a:pPr marL="457200" indent="-45720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altLang="ru-RU" sz="2000" b="1" i="1" u="sng" dirty="0" smtClean="0"/>
          </a:p>
          <a:p>
            <a:pPr marL="457200" indent="-45720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2000" b="1" i="1" u="sng" dirty="0" smtClean="0"/>
              <a:t>Стартовал «Фили-град» – первый крупный проект «Большого Сити»</a:t>
            </a:r>
          </a:p>
          <a:p>
            <a:pPr marL="457200" indent="-45720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altLang="ru-RU" sz="2000" b="1" i="1" u="sng" dirty="0" smtClean="0"/>
          </a:p>
          <a:p>
            <a:pPr marL="396000" indent="-45720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000" b="1" i="1" u="sng" dirty="0" err="1" smtClean="0"/>
              <a:t>Инвестфонд</a:t>
            </a:r>
            <a:r>
              <a:rPr lang="ru-RU" sz="2000" b="1" i="1" u="sng" dirty="0" smtClean="0"/>
              <a:t> </a:t>
            </a:r>
            <a:r>
              <a:rPr lang="ru-RU" sz="2000" b="1" i="1" u="sng" dirty="0" err="1" smtClean="0"/>
              <a:t>Stone</a:t>
            </a:r>
            <a:r>
              <a:rPr lang="ru-RU" sz="2000" b="1" i="1" u="sng" dirty="0" smtClean="0"/>
              <a:t> </a:t>
            </a:r>
            <a:r>
              <a:rPr lang="ru-RU" sz="2000" b="1" i="1" u="sng" dirty="0" err="1" smtClean="0"/>
              <a:t>Hedge</a:t>
            </a:r>
            <a:r>
              <a:rPr lang="ru-RU" sz="2000" b="1" i="1" u="sng" dirty="0" smtClean="0"/>
              <a:t> приобрел здание «БАТ-Явы</a:t>
            </a:r>
            <a:r>
              <a:rPr lang="ru-RU" sz="2000" i="1" dirty="0" smtClean="0"/>
              <a:t>» </a:t>
            </a:r>
            <a:r>
              <a:rPr lang="ru-RU" sz="2000" b="1" i="1" u="sng" dirty="0" smtClean="0"/>
              <a:t>и вывел в продажу свой проект </a:t>
            </a:r>
            <a:r>
              <a:rPr lang="en-US" sz="2000" b="1" i="1" u="sng" dirty="0" err="1" smtClean="0"/>
              <a:t>TriBeCa</a:t>
            </a:r>
            <a:r>
              <a:rPr lang="en-US" sz="2000" b="1" i="1" u="sng" dirty="0" smtClean="0"/>
              <a:t> </a:t>
            </a:r>
            <a:r>
              <a:rPr lang="ru-RU" sz="2000" b="1" i="1" u="sng" dirty="0" smtClean="0"/>
              <a:t>на его месте </a:t>
            </a:r>
            <a:endParaRPr lang="ru-RU" altLang="ru-RU" sz="2000" b="1" i="1" u="sng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u="sng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49796" y="5085184"/>
            <a:ext cx="8229600" cy="114300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11200" b="1" dirty="0">
              <a:solidFill>
                <a:srgbClr val="7030A0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11200" b="1" dirty="0" smtClean="0">
                <a:solidFill>
                  <a:srgbClr val="7030A0"/>
                </a:solidFill>
                <a:latin typeface="+mn-lt"/>
              </a:rPr>
              <a:t>ЧТО ОБЪЕДИНЯЕТ ЭТИ НОВОСТИ?</a:t>
            </a:r>
            <a:endParaRPr lang="ru-RU" sz="11200" dirty="0">
              <a:solidFill>
                <a:srgbClr val="7030A0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/>
            </a:r>
            <a:br>
              <a:rPr lang="ru-RU" sz="4400" dirty="0">
                <a:latin typeface="+mj-lt"/>
                <a:ea typeface="+mj-ea"/>
                <a:cs typeface="+mj-cs"/>
              </a:rPr>
            </a:br>
            <a:endParaRPr lang="ru-RU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Ответ:   ПРОМЗОНЫ</a:t>
            </a:r>
            <a:endParaRPr lang="ru-RU" dirty="0" smtClean="0"/>
          </a:p>
        </p:txBody>
      </p:sp>
      <p:pic>
        <p:nvPicPr>
          <p:cNvPr id="1026" name="Picture 2" descr="http://www.geocities.ws/gnossarev/Images/1R_1913_1_B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1703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im7-tub-ru.yandex.net/i?id=69597788-43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38" y="2031613"/>
            <a:ext cx="2571980" cy="171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5576" y="1172444"/>
            <a:ext cx="4824536" cy="307777"/>
          </a:xfrm>
          <a:prstGeom prst="rect">
            <a:avLst/>
          </a:prstGeom>
          <a:noFill/>
          <a:ln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i="1" dirty="0" smtClean="0">
                <a:latin typeface="Arial" pitchFamily="34" charset="0"/>
              </a:rPr>
              <a:t>Площадь </a:t>
            </a:r>
            <a:r>
              <a:rPr lang="ru-RU" sz="1400" i="1" dirty="0" err="1" smtClean="0">
                <a:latin typeface="Arial" pitchFamily="34" charset="0"/>
              </a:rPr>
              <a:t>промзон</a:t>
            </a:r>
            <a:r>
              <a:rPr lang="ru-RU" sz="1400" i="1" dirty="0" smtClean="0">
                <a:latin typeface="Arial" pitchFamily="34" charset="0"/>
              </a:rPr>
              <a:t> Москвы на</a:t>
            </a:r>
            <a:r>
              <a:rPr lang="en-US" sz="1400" i="1" dirty="0" smtClean="0">
                <a:latin typeface="Arial" pitchFamily="34" charset="0"/>
              </a:rPr>
              <a:t> 2013</a:t>
            </a:r>
            <a:r>
              <a:rPr lang="ru-RU" sz="1400" i="1" dirty="0" smtClean="0">
                <a:latin typeface="Arial" pitchFamily="34" charset="0"/>
              </a:rPr>
              <a:t> г.</a:t>
            </a:r>
            <a:r>
              <a:rPr lang="en-US" sz="1400" i="1" dirty="0" smtClean="0">
                <a:latin typeface="Arial" pitchFamily="34" charset="0"/>
              </a:rPr>
              <a:t> </a:t>
            </a:r>
            <a:r>
              <a:rPr lang="ru-RU" sz="1400" i="1" dirty="0" smtClean="0">
                <a:latin typeface="Arial" pitchFamily="34" charset="0"/>
              </a:rPr>
              <a:t>– 18,8 </a:t>
            </a:r>
            <a:r>
              <a:rPr lang="ru-RU" sz="1400" i="1" dirty="0" err="1" smtClean="0">
                <a:latin typeface="Arial" pitchFamily="34" charset="0"/>
              </a:rPr>
              <a:t>тыс.Га</a:t>
            </a:r>
            <a:endParaRPr lang="ru-RU" sz="1400" i="1" dirty="0"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3381197"/>
            <a:ext cx="4320480" cy="307777"/>
          </a:xfrm>
          <a:prstGeom prst="rect">
            <a:avLst/>
          </a:prstGeom>
          <a:noFill/>
          <a:ln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i="1" dirty="0" smtClean="0">
                <a:latin typeface="Arial" pitchFamily="34" charset="0"/>
              </a:rPr>
              <a:t>Площадь всей Москвы на 1913 г. – 17,7 </a:t>
            </a:r>
            <a:r>
              <a:rPr lang="ru-RU" sz="1400" i="1" dirty="0" err="1" smtClean="0">
                <a:latin typeface="Arial" pitchFamily="34" charset="0"/>
              </a:rPr>
              <a:t>тыс.Га</a:t>
            </a:r>
            <a:endParaRPr lang="ru-RU" sz="14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79576" y="-3208312"/>
            <a:ext cx="423863" cy="865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49" y="2323803"/>
            <a:ext cx="31304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71375"/>
            <a:ext cx="156832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785" y="2137950"/>
            <a:ext cx="156832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971" y="3765725"/>
            <a:ext cx="1584176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09122"/>
            <a:ext cx="3048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65967"/>
            <a:ext cx="1584176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361" y="3423437"/>
            <a:ext cx="30480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00" y="1625541"/>
            <a:ext cx="304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6" y="2610291"/>
            <a:ext cx="1657412" cy="167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5" y="2383190"/>
            <a:ext cx="188753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229" y="3580805"/>
            <a:ext cx="1727200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31" y="3237621"/>
            <a:ext cx="1676846" cy="46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649" y="3923123"/>
            <a:ext cx="1639416" cy="86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624" y="6019431"/>
            <a:ext cx="793718" cy="66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26" descr="http://im5-tub-ru.yandex.net/i?id=425337900-39-72&amp;n=21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32" y="4509120"/>
            <a:ext cx="697829" cy="5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http://im5-tub-ru.yandex.net/i?id=139904228-00-72&amp;n=21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110" y="2655967"/>
            <a:ext cx="614232" cy="51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2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62664"/>
            <a:ext cx="1584176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76" y="3437113"/>
            <a:ext cx="31304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805896" y="56035"/>
            <a:ext cx="7888155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РАСКЛАД по ПРОМЫШЛЕННЫМ ТЕРРИТОРИЯМ МОСКВЫ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8901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5" y="1772816"/>
            <a:ext cx="5615947" cy="421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5" y="15280"/>
            <a:ext cx="8160910" cy="12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914400" y="96417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КЛЮЧЕВЫЕ ПРОБЛЕМЫ ПРОМЫШЛЕННЫХ ТЕРРИТОРИЙ</a:t>
            </a:r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224599"/>
              </p:ext>
            </p:extLst>
          </p:nvPr>
        </p:nvGraphicFramePr>
        <p:xfrm>
          <a:off x="6347519" y="1285875"/>
          <a:ext cx="2482155" cy="3007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34" y="4005064"/>
            <a:ext cx="2158973" cy="255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9" y="44624"/>
            <a:ext cx="8160910" cy="12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6417"/>
            <a:ext cx="8229600" cy="1143000"/>
          </a:xfrm>
        </p:spPr>
        <p:txBody>
          <a:bodyPr/>
          <a:lstStyle/>
          <a:p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КЛЮЧЕВЫЕ ПРОБЛЕМЫ ПРОМЫШЛЕННЫХ ТЕРРИТОРИЙ</a:t>
            </a: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6" y="1370967"/>
            <a:ext cx="5616624" cy="421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6145050"/>
              </p:ext>
            </p:extLst>
          </p:nvPr>
        </p:nvGraphicFramePr>
        <p:xfrm>
          <a:off x="6347519" y="1285875"/>
          <a:ext cx="2482155" cy="3007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34" y="4005064"/>
            <a:ext cx="2158973" cy="255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4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569950"/>
            <a:ext cx="7920880" cy="403277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КОЗЫРИ для ДЕВЕЛОПЕРА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7532"/>
            <a:ext cx="100811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66" y="1124744"/>
            <a:ext cx="2507940" cy="200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411760" y="1097239"/>
            <a:ext cx="1728192" cy="2298495"/>
            <a:chOff x="971600" y="1370087"/>
            <a:chExt cx="1728192" cy="229849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370087"/>
              <a:ext cx="1728192" cy="2298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59632" y="2057669"/>
              <a:ext cx="1296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Arial Narrow" panose="020B0606020202030204" pitchFamily="34" charset="0"/>
                </a:rPr>
                <a:t>Большие масштабы территории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249321" y="2852936"/>
            <a:ext cx="1781261" cy="2390775"/>
            <a:chOff x="1809161" y="4149080"/>
            <a:chExt cx="1781261" cy="2390775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4149080"/>
              <a:ext cx="1714500" cy="239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09161" y="4882802"/>
              <a:ext cx="17812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CC3300"/>
                  </a:solidFill>
                  <a:latin typeface="Arial Narrow" panose="020B0606020202030204" pitchFamily="34" charset="0"/>
                </a:rPr>
                <a:t>Нет переселенцев, </a:t>
              </a:r>
              <a:r>
                <a:rPr lang="ru-RU" dirty="0" err="1" smtClean="0">
                  <a:solidFill>
                    <a:srgbClr val="CC3300"/>
                  </a:solidFill>
                  <a:latin typeface="Arial Narrow" panose="020B0606020202030204" pitchFamily="34" charset="0"/>
                </a:rPr>
                <a:t>соцнагрузки</a:t>
              </a:r>
              <a:endParaRPr lang="ru-RU" dirty="0">
                <a:solidFill>
                  <a:srgbClr val="CC330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860032" y="4142011"/>
            <a:ext cx="1742904" cy="2390775"/>
            <a:chOff x="6876256" y="2519334"/>
            <a:chExt cx="1742904" cy="2390775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2519334"/>
              <a:ext cx="1714500" cy="239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034984" y="3258710"/>
              <a:ext cx="15841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Arial Narrow" panose="020B0606020202030204" pitchFamily="34" charset="0"/>
                </a:rPr>
                <a:t>Есть мощности, коммуникации, дороги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501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508" y="1109614"/>
            <a:ext cx="2507940" cy="200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699792" y="1275644"/>
            <a:ext cx="3186400" cy="4476750"/>
            <a:chOff x="2555776" y="1356610"/>
            <a:chExt cx="3186400" cy="44767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1356610"/>
              <a:ext cx="3181350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632834" y="2381324"/>
              <a:ext cx="310934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Arial Narrow" panose="020B0606020202030204" pitchFamily="34" charset="0"/>
                </a:rPr>
                <a:t>Изменение назначения - менее чем </a:t>
              </a:r>
              <a:r>
                <a:rPr lang="ru-RU" sz="2800" dirty="0" smtClean="0">
                  <a:latin typeface="Arial Narrow" panose="020B0606020202030204" pitchFamily="34" charset="0"/>
                </a:rPr>
                <a:t>¼</a:t>
              </a:r>
              <a:r>
                <a:rPr lang="ru-RU" dirty="0" smtClean="0">
                  <a:latin typeface="Arial Narrow" panose="020B0606020202030204" pitchFamily="34" charset="0"/>
                </a:rPr>
                <a:t> </a:t>
              </a:r>
              <a:r>
                <a:rPr lang="ru-RU" dirty="0" err="1" smtClean="0">
                  <a:latin typeface="Arial Narrow" panose="020B0606020202030204" pitchFamily="34" charset="0"/>
                </a:rPr>
                <a:t>пром.территорий</a:t>
              </a:r>
              <a:r>
                <a:rPr lang="ru-RU" dirty="0" smtClean="0">
                  <a:latin typeface="Arial Narrow" panose="020B0606020202030204" pitchFamily="34" charset="0"/>
                </a:rPr>
                <a:t>.</a:t>
              </a:r>
            </a:p>
            <a:p>
              <a:pPr algn="ctr"/>
              <a:endParaRPr lang="ru-RU" dirty="0" smtClean="0">
                <a:latin typeface="Arial Narrow" panose="020B0606020202030204" pitchFamily="34" charset="0"/>
              </a:endParaRPr>
            </a:p>
            <a:p>
              <a:pPr algn="ctr"/>
              <a:r>
                <a:rPr lang="ru-RU" dirty="0" smtClean="0">
                  <a:latin typeface="Arial Narrow" panose="020B0606020202030204" pitchFamily="34" charset="0"/>
                </a:rPr>
                <a:t>И далеко не всё это меняется под жилую застройку!</a:t>
              </a:r>
              <a:endParaRPr lang="ru-RU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3568" y="267532"/>
            <a:ext cx="7920880" cy="1008112"/>
            <a:chOff x="683568" y="267532"/>
            <a:chExt cx="7920880" cy="100811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83568" y="569950"/>
              <a:ext cx="7920880" cy="403277"/>
            </a:xfrm>
            <a:prstGeom prst="rect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267532"/>
              <a:ext cx="1008112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491880" y="603895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Но!</a:t>
              </a:r>
            </a:p>
          </p:txBody>
        </p:sp>
      </p:grp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550989"/>
              </p:ext>
            </p:extLst>
          </p:nvPr>
        </p:nvGraphicFramePr>
        <p:xfrm>
          <a:off x="690705" y="4221904"/>
          <a:ext cx="4514765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743486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23" y="116632"/>
            <a:ext cx="7218982" cy="10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43014" y="5648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rgbClr val="FFC000"/>
                </a:solidFill>
              </a:rPr>
              <a:t>АПАРТАМЕНТЫ – ПАРТИЗАНСКИЙ ФОРМАТ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3888" y="1710680"/>
            <a:ext cx="5500726" cy="738664"/>
          </a:xfrm>
          <a:prstGeom prst="rect">
            <a:avLst/>
          </a:prstGeom>
          <a:noFill/>
          <a:ln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400" i="1" dirty="0" smtClean="0">
                <a:latin typeface="Arial" pitchFamily="34" charset="0"/>
              </a:rPr>
              <a:t>70 </a:t>
            </a:r>
            <a:r>
              <a:rPr lang="ru-RU" sz="1400" i="1" dirty="0" smtClean="0">
                <a:latin typeface="Arial" pitchFamily="34" charset="0"/>
              </a:rPr>
              <a:t>заявленных проектов апартаментов (без Москва-Сити)</a:t>
            </a:r>
          </a:p>
          <a:p>
            <a:pPr algn="just">
              <a:defRPr/>
            </a:pPr>
            <a:endParaRPr lang="ru-RU" sz="1400" i="1" dirty="0" smtClean="0">
              <a:latin typeface="Arial" pitchFamily="34" charset="0"/>
            </a:endParaRPr>
          </a:p>
          <a:p>
            <a:pPr algn="just">
              <a:defRPr/>
            </a:pPr>
            <a:r>
              <a:rPr lang="ru-RU" sz="1400" i="1" dirty="0" smtClean="0">
                <a:latin typeface="Arial" pitchFamily="34" charset="0"/>
              </a:rPr>
              <a:t>43 проекта (0,7 </a:t>
            </a:r>
            <a:r>
              <a:rPr lang="ru-RU" sz="1400" i="1" dirty="0" err="1" smtClean="0">
                <a:latin typeface="Arial" pitchFamily="34" charset="0"/>
              </a:rPr>
              <a:t>млн.кв.м</a:t>
            </a:r>
            <a:r>
              <a:rPr lang="ru-RU" sz="1400" i="1" dirty="0" smtClean="0">
                <a:latin typeface="Arial" pitchFamily="34" charset="0"/>
              </a:rPr>
              <a:t>.) присутствуют на рынке </a:t>
            </a:r>
            <a:endParaRPr lang="ru-RU" sz="1400" i="1" dirty="0">
              <a:latin typeface="Arial" pitchFamily="34" charset="0"/>
            </a:endParaRPr>
          </a:p>
        </p:txBody>
      </p:sp>
      <p:pic>
        <p:nvPicPr>
          <p:cNvPr id="2050" name="Picture 2" descr="http://www.varvar.ru/arhiv/gallery/russian/partizan-74/images/partizan-74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23" y="1401514"/>
            <a:ext cx="2520280" cy="352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2852936"/>
            <a:ext cx="2803216" cy="345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5011</TotalTime>
  <Words>411</Words>
  <Application>Microsoft Office PowerPoint</Application>
  <PresentationFormat>Экран (4:3)</PresentationFormat>
  <Paragraphs>88</Paragraphs>
  <Slides>18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ЧТО ИНТЕРЕСНОГО ЗА ГОД? </vt:lpstr>
      <vt:lpstr>Ответ:   ПРОМЗОНЫ</vt:lpstr>
      <vt:lpstr>Презентация PowerPoint</vt:lpstr>
      <vt:lpstr>КЛЮЧЕВЫЕ ПРОБЛЕМЫ ПРОМЫШЛЕННЫХ ТЕРРИТОРИЙ</vt:lpstr>
      <vt:lpstr>КЛЮЧЕВЫЕ ПРОБЛЕМЫ ПРОМЫШЛЕННЫХ ТЕРРИТОРИЙ</vt:lpstr>
      <vt:lpstr>Презентация PowerPoint</vt:lpstr>
      <vt:lpstr>Презентация PowerPoint</vt:lpstr>
      <vt:lpstr>АПАРТАМЕНТЫ – ПАРТИЗАНСКИЙ ФОРМАТ</vt:lpstr>
      <vt:lpstr>КРЕСТОВЫЙ ПОХОД АПАРТАМЕНТОВ в МОСКВЕ</vt:lpstr>
      <vt:lpstr>О! ДЕЛО ДОХОДИТ до ЭКСТРЕМИЗМА…</vt:lpstr>
      <vt:lpstr>              ПАРА ДОП.ФАКТОВ про АПАРТАМЕНТЫ</vt:lpstr>
      <vt:lpstr>РАСПРЕДЕЛЕНИЕ   СТРОЙКИ в 2012-2014гг.</vt:lpstr>
      <vt:lpstr>РАСПРЕДЕЛЕНИЕ  ПРОЕКТОВ  от 175 тыс.р./М2  2013гг.</vt:lpstr>
      <vt:lpstr>РАСПРЕДЕЛЕНИЕ   АПАРТАМЕНТОВ  2013гг.</vt:lpstr>
      <vt:lpstr>ПРОЕКТ ПЛАНИРОВКИ как ПРАВИЛЬНЫЙ ПОДХОД к ПРОМЗОНАМ</vt:lpstr>
      <vt:lpstr>ПРОЕКТ ПЛАНИРОВКИ как ПРАВИЛЬНЫЙ ПОДХОД к ПРОМЗОНАМ</vt:lpstr>
      <vt:lpstr>РЕНОВАЦИЯ РАЙОНА ЛЕФОРТОВО - «СЕРП и МОЛОТ»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Kochetkov Y</cp:lastModifiedBy>
  <cp:revision>409</cp:revision>
  <dcterms:created xsi:type="dcterms:W3CDTF">2010-08-13T13:47:22Z</dcterms:created>
  <dcterms:modified xsi:type="dcterms:W3CDTF">2013-08-30T06:27:34Z</dcterms:modified>
</cp:coreProperties>
</file>