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rawings/drawing3.xml" ContentType="application/vnd.openxmlformats-officedocument.drawingml.chartshape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64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900"/>
            </a:pPr>
            <a:r>
              <a:rPr lang="ru-RU" sz="900" dirty="0"/>
              <a:t>Динамика объема </a:t>
            </a:r>
            <a:r>
              <a:rPr lang="ru-RU" sz="900" dirty="0" smtClean="0"/>
              <a:t>объем ввода жилья в Московской области</a:t>
            </a:r>
            <a:endParaRPr lang="ru-RU" sz="900" baseline="0" dirty="0"/>
          </a:p>
        </c:rich>
      </c:tx>
      <c:layout>
        <c:manualLayout>
          <c:xMode val="edge"/>
          <c:yMode val="edge"/>
          <c:x val="0.10132633420822398"/>
          <c:y val="2.2261632173955333E-2"/>
        </c:manualLayout>
      </c:layout>
    </c:title>
    <c:plotArea>
      <c:layout>
        <c:manualLayout>
          <c:layoutTarget val="inner"/>
          <c:xMode val="edge"/>
          <c:yMode val="edge"/>
          <c:x val="0.11609652777777781"/>
          <c:y val="0.19266179930375296"/>
          <c:w val="0.87282083333333371"/>
          <c:h val="0.64439731713923887"/>
        </c:manualLayout>
      </c:layout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2013 г.</c:v>
                </c:pt>
              </c:strCache>
            </c:strRef>
          </c:tx>
          <c:dLbls>
            <c:dLbl>
              <c:idx val="1"/>
              <c:layout>
                <c:manualLayout>
                  <c:x val="-4.4097222222222246E-3"/>
                  <c:y val="-2.3522493384298734E-2"/>
                </c:manualLayout>
              </c:layout>
              <c:showVal val="1"/>
            </c:dLbl>
            <c:dLbl>
              <c:idx val="4"/>
              <c:layout>
                <c:manualLayout>
                  <c:x val="-1.322916666666667E-2"/>
                  <c:y val="1.764187003822406E-2"/>
                </c:manualLayout>
              </c:layout>
              <c:showVal val="1"/>
            </c:dLbl>
            <c:showVal val="1"/>
          </c:dLbls>
          <c:cat>
            <c:strRef>
              <c:f>Лист1!$B$1:$G$1</c:f>
              <c:strCache>
                <c:ptCount val="6"/>
                <c:pt idx="0">
                  <c:v>янв.13</c:v>
                </c:pt>
                <c:pt idx="1">
                  <c:v>фев.13</c:v>
                </c:pt>
                <c:pt idx="2">
                  <c:v>мар.13</c:v>
                </c:pt>
                <c:pt idx="3">
                  <c:v>апр.13</c:v>
                </c:pt>
                <c:pt idx="4">
                  <c:v>май.13</c:v>
                </c:pt>
                <c:pt idx="5">
                  <c:v>июн.13</c:v>
                </c:pt>
              </c:strCache>
            </c:strRef>
          </c:cat>
          <c:val>
            <c:numRef>
              <c:f>Лист1!$B$2:$G$2</c:f>
              <c:numCache>
                <c:formatCode>0</c:formatCode>
                <c:ptCount val="6"/>
                <c:pt idx="0">
                  <c:v>150.69999999999999</c:v>
                </c:pt>
                <c:pt idx="1">
                  <c:v>205.1</c:v>
                </c:pt>
                <c:pt idx="2">
                  <c:v>533.1</c:v>
                </c:pt>
                <c:pt idx="3">
                  <c:v>472.3</c:v>
                </c:pt>
                <c:pt idx="4">
                  <c:v>408.9</c:v>
                </c:pt>
                <c:pt idx="5">
                  <c:v>496</c:v>
                </c:pt>
              </c:numCache>
            </c:numRef>
          </c:val>
        </c:ser>
        <c:dLbls/>
        <c:axId val="60981632"/>
        <c:axId val="60983168"/>
      </c:barChart>
      <c:catAx>
        <c:axId val="60981632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60983168"/>
        <c:crosses val="autoZero"/>
        <c:auto val="1"/>
        <c:lblAlgn val="ctr"/>
        <c:lblOffset val="100"/>
      </c:catAx>
      <c:valAx>
        <c:axId val="60983168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ru-RU" dirty="0" smtClean="0">
                    <a:solidFill>
                      <a:schemeClr val="bg1">
                        <a:lumMod val="50000"/>
                      </a:schemeClr>
                    </a:solidFill>
                  </a:rPr>
                  <a:t>Тыс. </a:t>
                </a:r>
              </a:p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ru-RU" dirty="0" smtClean="0">
                    <a:solidFill>
                      <a:schemeClr val="bg1">
                        <a:lumMod val="50000"/>
                      </a:schemeClr>
                    </a:solidFill>
                  </a:rPr>
                  <a:t>кв.</a:t>
                </a:r>
                <a:r>
                  <a:rPr lang="ru-RU" baseline="0" dirty="0" smtClean="0">
                    <a:solidFill>
                      <a:schemeClr val="bg1">
                        <a:lumMod val="50000"/>
                      </a:schemeClr>
                    </a:solidFill>
                  </a:rPr>
                  <a:t> м</a:t>
                </a:r>
                <a:r>
                  <a:rPr lang="ru-RU" dirty="0" smtClean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endParaRPr lang="ru-RU" dirty="0">
                  <a:solidFill>
                    <a:schemeClr val="bg1">
                      <a:lumMod val="50000"/>
                    </a:schemeClr>
                  </a:solidFill>
                </a:endParaRPr>
              </a:p>
            </c:rich>
          </c:tx>
          <c:layout>
            <c:manualLayout>
              <c:xMode val="edge"/>
              <c:yMode val="edge"/>
              <c:x val="8.3333333333333297E-3"/>
              <c:y val="0.87903636631970095"/>
            </c:manualLayout>
          </c:layout>
        </c:title>
        <c:numFmt formatCode="0.0" sourceLinked="0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60981632"/>
        <c:crosses val="autoZero"/>
        <c:crossBetween val="between"/>
      </c:valAx>
    </c:plotArea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sz="800">
          <a:solidFill>
            <a:schemeClr val="accent1">
              <a:lumMod val="50000"/>
            </a:schemeClr>
          </a:solidFill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900"/>
            </a:pPr>
            <a:r>
              <a:rPr lang="ru-RU" sz="900" dirty="0"/>
              <a:t>Динамика объема </a:t>
            </a:r>
            <a:r>
              <a:rPr lang="ru-RU" sz="900" dirty="0" smtClean="0"/>
              <a:t>объем ввода жилья в Москве (включая</a:t>
            </a:r>
            <a:r>
              <a:rPr lang="ru-RU" sz="900" baseline="0" dirty="0" smtClean="0"/>
              <a:t> «новую Москву)</a:t>
            </a:r>
            <a:endParaRPr lang="ru-RU" sz="900" baseline="0" dirty="0"/>
          </a:p>
        </c:rich>
      </c:tx>
      <c:layout>
        <c:manualLayout>
          <c:xMode val="edge"/>
          <c:yMode val="edge"/>
          <c:x val="0.10132633420822398"/>
          <c:y val="2.2261632173955329E-2"/>
        </c:manualLayout>
      </c:layout>
    </c:title>
    <c:plotArea>
      <c:layout>
        <c:manualLayout>
          <c:layoutTarget val="inner"/>
          <c:xMode val="edge"/>
          <c:yMode val="edge"/>
          <c:x val="0.11609652777777779"/>
          <c:y val="0.23382608635255495"/>
          <c:w val="0.87282083333333371"/>
          <c:h val="0.62087482375494019"/>
        </c:manualLayout>
      </c:layout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</c:strCache>
            </c:strRef>
          </c:tx>
          <c:dLbls>
            <c:showVal val="1"/>
          </c:dLbls>
          <c:cat>
            <c:strRef>
              <c:f>Лист1!$B$1:$G$1</c:f>
              <c:strCache>
                <c:ptCount val="6"/>
                <c:pt idx="0">
                  <c:v>янв.13</c:v>
                </c:pt>
                <c:pt idx="1">
                  <c:v>фев.13</c:v>
                </c:pt>
                <c:pt idx="2">
                  <c:v>мар.13</c:v>
                </c:pt>
                <c:pt idx="3">
                  <c:v>апр.13</c:v>
                </c:pt>
                <c:pt idx="4">
                  <c:v>май.13</c:v>
                </c:pt>
                <c:pt idx="5">
                  <c:v>июн.13</c:v>
                </c:pt>
              </c:strCache>
            </c:strRef>
          </c:cat>
          <c:val>
            <c:numRef>
              <c:f>Лист1!$B$2:$G$2</c:f>
              <c:numCache>
                <c:formatCode>#,##0</c:formatCode>
                <c:ptCount val="6"/>
                <c:pt idx="0">
                  <c:v>331</c:v>
                </c:pt>
                <c:pt idx="1">
                  <c:v>207.4</c:v>
                </c:pt>
                <c:pt idx="2">
                  <c:v>98.2</c:v>
                </c:pt>
                <c:pt idx="3">
                  <c:v>135.69999999999999</c:v>
                </c:pt>
                <c:pt idx="4">
                  <c:v>126.2</c:v>
                </c:pt>
                <c:pt idx="5">
                  <c:v>288.60000000000002</c:v>
                </c:pt>
              </c:numCache>
            </c:numRef>
          </c:val>
        </c:ser>
        <c:dLbls/>
        <c:axId val="40368000"/>
        <c:axId val="40369536"/>
      </c:barChart>
      <c:catAx>
        <c:axId val="4036800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40369536"/>
        <c:crosses val="autoZero"/>
        <c:auto val="1"/>
        <c:lblAlgn val="ctr"/>
        <c:lblOffset val="100"/>
      </c:catAx>
      <c:valAx>
        <c:axId val="40369536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ru-RU" dirty="0" smtClean="0">
                    <a:solidFill>
                      <a:schemeClr val="bg1">
                        <a:lumMod val="50000"/>
                      </a:schemeClr>
                    </a:solidFill>
                  </a:rPr>
                  <a:t>Тыс. </a:t>
                </a:r>
              </a:p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ru-RU" dirty="0" smtClean="0">
                    <a:solidFill>
                      <a:schemeClr val="bg1">
                        <a:lumMod val="50000"/>
                      </a:schemeClr>
                    </a:solidFill>
                  </a:rPr>
                  <a:t>кв.</a:t>
                </a:r>
                <a:r>
                  <a:rPr lang="ru-RU" baseline="0" dirty="0" smtClean="0">
                    <a:solidFill>
                      <a:schemeClr val="bg1">
                        <a:lumMod val="50000"/>
                      </a:schemeClr>
                    </a:solidFill>
                  </a:rPr>
                  <a:t> м</a:t>
                </a:r>
                <a:r>
                  <a:rPr lang="ru-RU" dirty="0" smtClean="0">
                    <a:solidFill>
                      <a:schemeClr val="bg1">
                        <a:lumMod val="50000"/>
                      </a:schemeClr>
                    </a:solidFill>
                  </a:rPr>
                  <a:t>.</a:t>
                </a:r>
                <a:endParaRPr lang="ru-RU" dirty="0">
                  <a:solidFill>
                    <a:schemeClr val="bg1">
                      <a:lumMod val="50000"/>
                    </a:schemeClr>
                  </a:solidFill>
                </a:endParaRPr>
              </a:p>
            </c:rich>
          </c:tx>
          <c:layout>
            <c:manualLayout>
              <c:xMode val="edge"/>
              <c:yMode val="edge"/>
              <c:x val="8.3333333333333297E-3"/>
              <c:y val="0.87903636631970095"/>
            </c:manualLayout>
          </c:layout>
        </c:title>
        <c:numFmt formatCode="0.0" sourceLinked="0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40368000"/>
        <c:crosses val="autoZero"/>
        <c:crossBetween val="between"/>
      </c:valAx>
    </c:plotArea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sz="800">
          <a:solidFill>
            <a:schemeClr val="accent1">
              <a:lumMod val="50000"/>
            </a:schemeClr>
          </a:solidFill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000">
                <a:solidFill>
                  <a:schemeClr val="tx2"/>
                </a:solidFill>
              </a:defRPr>
            </a:pPr>
            <a:r>
              <a:rPr lang="ru-RU" sz="1000" dirty="0">
                <a:solidFill>
                  <a:schemeClr val="tx2"/>
                </a:solidFill>
              </a:rPr>
              <a:t>Динамика объема предложения на </a:t>
            </a:r>
            <a:r>
              <a:rPr lang="ru-RU" sz="1000" dirty="0" smtClean="0">
                <a:solidFill>
                  <a:schemeClr val="tx2"/>
                </a:solidFill>
              </a:rPr>
              <a:t>первичном рынке жилья "старой</a:t>
            </a:r>
            <a:r>
              <a:rPr lang="ru-RU" sz="1000" dirty="0">
                <a:solidFill>
                  <a:schemeClr val="tx2"/>
                </a:solidFill>
              </a:rPr>
              <a:t>" Москвы</a:t>
            </a:r>
          </a:p>
        </c:rich>
      </c:tx>
      <c:layout>
        <c:manualLayout>
          <c:xMode val="edge"/>
          <c:yMode val="edge"/>
          <c:x val="6.3972222222222222E-2"/>
          <c:y val="3.2404086801704916E-2"/>
        </c:manualLayout>
      </c:layout>
    </c:title>
    <c:plotArea>
      <c:layout>
        <c:manualLayout>
          <c:layoutTarget val="inner"/>
          <c:xMode val="edge"/>
          <c:yMode val="edge"/>
          <c:x val="7.6264216972878371E-2"/>
          <c:y val="0.19707450564562987"/>
          <c:w val="0.82855468066491689"/>
          <c:h val="0.56949021478166451"/>
        </c:manualLayout>
      </c:layout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Количество корпусов</c:v>
                </c:pt>
              </c:strCache>
            </c:strRef>
          </c:tx>
          <c:cat>
            <c:strRef>
              <c:f>Лист1!$B$1:$L$1</c:f>
              <c:strCache>
                <c:ptCount val="11"/>
                <c:pt idx="0">
                  <c:v>IV кв. 2010</c:v>
                </c:pt>
                <c:pt idx="1">
                  <c:v>I кв. 2011</c:v>
                </c:pt>
                <c:pt idx="2">
                  <c:v>II кв. 2011</c:v>
                </c:pt>
                <c:pt idx="3">
                  <c:v>III кв. 2011</c:v>
                </c:pt>
                <c:pt idx="4">
                  <c:v>IV кв. 2011</c:v>
                </c:pt>
                <c:pt idx="5">
                  <c:v>I кв. 2012</c:v>
                </c:pt>
                <c:pt idx="6">
                  <c:v>II кв. 2012</c:v>
                </c:pt>
                <c:pt idx="7">
                  <c:v>III кв. 2012</c:v>
                </c:pt>
                <c:pt idx="8">
                  <c:v>IV кв. 2012</c:v>
                </c:pt>
                <c:pt idx="9">
                  <c:v>I кв. 2013</c:v>
                </c:pt>
                <c:pt idx="10">
                  <c:v>II кв. 2013</c:v>
                </c:pt>
              </c:strCache>
            </c:strRef>
          </c:cat>
          <c:val>
            <c:numRef>
              <c:f>Лист1!$B$2:$L$2</c:f>
              <c:numCache>
                <c:formatCode>#,##0</c:formatCode>
                <c:ptCount val="11"/>
                <c:pt idx="0">
                  <c:v>323</c:v>
                </c:pt>
                <c:pt idx="1">
                  <c:v>316</c:v>
                </c:pt>
                <c:pt idx="2">
                  <c:v>313</c:v>
                </c:pt>
                <c:pt idx="3">
                  <c:v>319</c:v>
                </c:pt>
                <c:pt idx="4">
                  <c:v>315</c:v>
                </c:pt>
                <c:pt idx="5">
                  <c:v>284</c:v>
                </c:pt>
                <c:pt idx="6">
                  <c:v>296</c:v>
                </c:pt>
                <c:pt idx="7">
                  <c:v>318</c:v>
                </c:pt>
                <c:pt idx="8">
                  <c:v>319</c:v>
                </c:pt>
                <c:pt idx="9">
                  <c:v>324</c:v>
                </c:pt>
                <c:pt idx="10">
                  <c:v>335</c:v>
                </c:pt>
              </c:numCache>
            </c:numRef>
          </c:val>
        </c:ser>
        <c:dLbls/>
        <c:axId val="61344384"/>
        <c:axId val="61346176"/>
      </c:barChart>
      <c:lineChart>
        <c:grouping val="standard"/>
        <c:ser>
          <c:idx val="1"/>
          <c:order val="1"/>
          <c:tx>
            <c:strRef>
              <c:f>Лист1!$A$3</c:f>
              <c:strCache>
                <c:ptCount val="1"/>
                <c:pt idx="0">
                  <c:v>Суммарная площадь квартир</c:v>
                </c:pt>
              </c:strCache>
            </c:strRef>
          </c:tx>
          <c:spPr>
            <a:ln w="31750">
              <a:solidFill>
                <a:srgbClr val="FFC000"/>
              </a:solidFill>
            </a:ln>
          </c:spPr>
          <c:marker>
            <c:symbol val="circle"/>
            <c:size val="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Лист1!$B$1:$L$1</c:f>
              <c:strCache>
                <c:ptCount val="11"/>
                <c:pt idx="0">
                  <c:v>IV кв. 2010</c:v>
                </c:pt>
                <c:pt idx="1">
                  <c:v>I кв. 2011</c:v>
                </c:pt>
                <c:pt idx="2">
                  <c:v>II кв. 2011</c:v>
                </c:pt>
                <c:pt idx="3">
                  <c:v>III кв. 2011</c:v>
                </c:pt>
                <c:pt idx="4">
                  <c:v>IV кв. 2011</c:v>
                </c:pt>
                <c:pt idx="5">
                  <c:v>I кв. 2012</c:v>
                </c:pt>
                <c:pt idx="6">
                  <c:v>II кв. 2012</c:v>
                </c:pt>
                <c:pt idx="7">
                  <c:v>III кв. 2012</c:v>
                </c:pt>
                <c:pt idx="8">
                  <c:v>IV кв. 2012</c:v>
                </c:pt>
                <c:pt idx="9">
                  <c:v>I кв. 2013</c:v>
                </c:pt>
                <c:pt idx="10">
                  <c:v>II кв. 2013</c:v>
                </c:pt>
              </c:strCache>
            </c:strRef>
          </c:cat>
          <c:val>
            <c:numRef>
              <c:f>Лист1!$B$3:$L$3</c:f>
              <c:numCache>
                <c:formatCode>#,##0.0</c:formatCode>
                <c:ptCount val="11"/>
                <c:pt idx="0">
                  <c:v>1043.1540041362534</c:v>
                </c:pt>
                <c:pt idx="1">
                  <c:v>1020.5087300000004</c:v>
                </c:pt>
                <c:pt idx="2">
                  <c:v>944.74246456438732</c:v>
                </c:pt>
                <c:pt idx="3">
                  <c:v>931.09879972006684</c:v>
                </c:pt>
                <c:pt idx="4">
                  <c:v>900.7555735643457</c:v>
                </c:pt>
                <c:pt idx="5">
                  <c:v>1022.4145</c:v>
                </c:pt>
                <c:pt idx="6">
                  <c:v>972.6136300000004</c:v>
                </c:pt>
                <c:pt idx="7">
                  <c:v>1220.7053549253735</c:v>
                </c:pt>
                <c:pt idx="8">
                  <c:v>1453.4779500000018</c:v>
                </c:pt>
                <c:pt idx="9" formatCode="#,##0">
                  <c:v>1389.3327100000029</c:v>
                </c:pt>
                <c:pt idx="10" formatCode="#,##0">
                  <c:v>1425.2427400000024</c:v>
                </c:pt>
              </c:numCache>
            </c:numRef>
          </c:val>
        </c:ser>
        <c:dLbls/>
        <c:marker val="1"/>
        <c:axId val="61358464"/>
        <c:axId val="61348096"/>
      </c:lineChart>
      <c:catAx>
        <c:axId val="61344384"/>
        <c:scaling>
          <c:orientation val="minMax"/>
        </c:scaling>
        <c:axPos val="b"/>
        <c:tickLblPos val="nextTo"/>
        <c:txPr>
          <a:bodyPr/>
          <a:lstStyle/>
          <a:p>
            <a:pPr>
              <a:defRPr sz="700"/>
            </a:pPr>
            <a:endParaRPr lang="ru-RU"/>
          </a:p>
        </c:txPr>
        <c:crossAx val="61346176"/>
        <c:crosses val="autoZero"/>
        <c:auto val="1"/>
        <c:lblAlgn val="ctr"/>
        <c:lblOffset val="100"/>
      </c:catAx>
      <c:valAx>
        <c:axId val="61346176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800" b="0" i="1"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ru-RU" sz="800" b="0" i="1">
                    <a:solidFill>
                      <a:schemeClr val="bg1">
                        <a:lumMod val="50000"/>
                      </a:schemeClr>
                    </a:solidFill>
                  </a:rPr>
                  <a:t>Шт.</a:t>
                </a:r>
              </a:p>
            </c:rich>
          </c:tx>
          <c:layout>
            <c:manualLayout>
              <c:xMode val="edge"/>
              <c:yMode val="edge"/>
              <c:x val="1.3888888888888892E-2"/>
              <c:y val="0.80476191578669543"/>
            </c:manualLayout>
          </c:layout>
        </c:title>
        <c:numFmt formatCode="#,##0" sourceLinked="1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61344384"/>
        <c:crosses val="autoZero"/>
        <c:crossBetween val="between"/>
      </c:valAx>
      <c:valAx>
        <c:axId val="61348096"/>
        <c:scaling>
          <c:orientation val="minMax"/>
        </c:scaling>
        <c:axPos val="r"/>
        <c:title>
          <c:tx>
            <c:rich>
              <a:bodyPr rot="0" vert="horz"/>
              <a:lstStyle/>
              <a:p>
                <a:pPr>
                  <a:defRPr sz="700" b="0" i="1"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ru-RU" sz="700" b="0" i="1">
                    <a:solidFill>
                      <a:schemeClr val="bg1">
                        <a:lumMod val="50000"/>
                      </a:schemeClr>
                    </a:solidFill>
                  </a:rPr>
                  <a:t>Тыс. </a:t>
                </a:r>
              </a:p>
              <a:p>
                <a:pPr>
                  <a:defRPr sz="700" b="0" i="1"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ru-RU" sz="700" b="0" i="1">
                    <a:solidFill>
                      <a:schemeClr val="bg1">
                        <a:lumMod val="50000"/>
                      </a:schemeClr>
                    </a:solidFill>
                  </a:rPr>
                  <a:t>кв. м</a:t>
                </a:r>
              </a:p>
            </c:rich>
          </c:tx>
          <c:layout>
            <c:manualLayout>
              <c:xMode val="edge"/>
              <c:yMode val="edge"/>
              <c:x val="0.91333333333333333"/>
              <c:y val="0.80729428815517468"/>
            </c:manualLayout>
          </c:layout>
        </c:title>
        <c:numFmt formatCode="#,##0" sourceLinked="0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61358464"/>
        <c:crosses val="max"/>
        <c:crossBetween val="between"/>
      </c:valAx>
      <c:catAx>
        <c:axId val="61358464"/>
        <c:scaling>
          <c:orientation val="minMax"/>
        </c:scaling>
        <c:delete val="1"/>
        <c:axPos val="b"/>
        <c:tickLblPos val="none"/>
        <c:crossAx val="61348096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0.13270822397200349"/>
          <c:y val="0.90786637556809369"/>
          <c:w val="0.73458333333333348"/>
          <c:h val="9.21336244319063E-2"/>
        </c:manualLayout>
      </c:layout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>
          <a:solidFill>
            <a:schemeClr val="accent1">
              <a:lumMod val="50000"/>
            </a:schemeClr>
          </a:solidFill>
          <a:latin typeface="Arial" pitchFamily="34" charset="0"/>
          <a:cs typeface="Arial" pitchFamily="34" charset="0"/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000"/>
            </a:pPr>
            <a:r>
              <a:rPr lang="ru-RU" sz="1000" dirty="0"/>
              <a:t>Динамика средневзвешенной</a:t>
            </a:r>
            <a:r>
              <a:rPr lang="ru-RU" sz="1000" baseline="0" dirty="0"/>
              <a:t> цены предложения на первичном рынке </a:t>
            </a:r>
            <a:r>
              <a:rPr lang="ru-RU" sz="1000" baseline="0" dirty="0" smtClean="0"/>
              <a:t>жилья "старой</a:t>
            </a:r>
            <a:r>
              <a:rPr lang="ru-RU" sz="1000" baseline="0" dirty="0"/>
              <a:t>" Москвы</a:t>
            </a:r>
            <a:endParaRPr lang="ru-RU" sz="1000" dirty="0"/>
          </a:p>
        </c:rich>
      </c:tx>
      <c:layout>
        <c:manualLayout>
          <c:xMode val="edge"/>
          <c:yMode val="edge"/>
          <c:x val="8.8319335083114625E-2"/>
          <c:y val="3.2522162309834762E-2"/>
        </c:manualLayout>
      </c:layout>
    </c:title>
    <c:plotArea>
      <c:layout>
        <c:manualLayout>
          <c:layoutTarget val="inner"/>
          <c:xMode val="edge"/>
          <c:yMode val="edge"/>
          <c:x val="7.8905074365704292E-2"/>
          <c:y val="0.202975707331738"/>
          <c:w val="0.89367760279965003"/>
          <c:h val="0.66284071150912094"/>
        </c:manualLayout>
      </c:layout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  <c:pt idx="0">
                  <c:v>с учетом элитных объектов</c:v>
                </c:pt>
              </c:strCache>
            </c:strRef>
          </c:tx>
          <c:marker>
            <c:symbol val="none"/>
          </c:marker>
          <c:cat>
            <c:strRef>
              <c:f>Лист1!$B$1:$L$1</c:f>
              <c:strCache>
                <c:ptCount val="11"/>
                <c:pt idx="0">
                  <c:v>IV кв. 2010</c:v>
                </c:pt>
                <c:pt idx="1">
                  <c:v>I кв. 2011</c:v>
                </c:pt>
                <c:pt idx="2">
                  <c:v>II кв. 2011</c:v>
                </c:pt>
                <c:pt idx="3">
                  <c:v>III кв. 2011</c:v>
                </c:pt>
                <c:pt idx="4">
                  <c:v>IV кв. 2011</c:v>
                </c:pt>
                <c:pt idx="5">
                  <c:v>I кв. 2012</c:v>
                </c:pt>
                <c:pt idx="6">
                  <c:v>II кв. 2012</c:v>
                </c:pt>
                <c:pt idx="7">
                  <c:v>III кв. 2012</c:v>
                </c:pt>
                <c:pt idx="8">
                  <c:v>IV кв. 2012</c:v>
                </c:pt>
                <c:pt idx="9">
                  <c:v>I кв. 2013</c:v>
                </c:pt>
                <c:pt idx="10">
                  <c:v>II кв. 2013</c:v>
                </c:pt>
              </c:strCache>
            </c:strRef>
          </c:cat>
          <c:val>
            <c:numRef>
              <c:f>Лист1!$B$2:$L$2</c:f>
              <c:numCache>
                <c:formatCode>0.0</c:formatCode>
                <c:ptCount val="11"/>
                <c:pt idx="0">
                  <c:v>207.32678875946098</c:v>
                </c:pt>
                <c:pt idx="1">
                  <c:v>209.63710545491242</c:v>
                </c:pt>
                <c:pt idx="2">
                  <c:v>221.58314757264239</c:v>
                </c:pt>
                <c:pt idx="3">
                  <c:v>231.71043178637515</c:v>
                </c:pt>
                <c:pt idx="4">
                  <c:v>238.77599732653678</c:v>
                </c:pt>
                <c:pt idx="5">
                  <c:v>247.7835498063356</c:v>
                </c:pt>
                <c:pt idx="6">
                  <c:v>250.96657804134193</c:v>
                </c:pt>
                <c:pt idx="7">
                  <c:v>235.4</c:v>
                </c:pt>
                <c:pt idx="8">
                  <c:v>230.7</c:v>
                </c:pt>
                <c:pt idx="9">
                  <c:v>245.26371889364398</c:v>
                </c:pt>
                <c:pt idx="10">
                  <c:v>237.9</c:v>
                </c:pt>
              </c:numCache>
            </c:numRef>
          </c:val>
          <c:smooth val="1"/>
        </c:ser>
        <c:dLbls/>
        <c:marker val="1"/>
        <c:axId val="62703104"/>
        <c:axId val="62704640"/>
      </c:lineChart>
      <c:catAx>
        <c:axId val="62703104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62704640"/>
        <c:crosses val="autoZero"/>
        <c:auto val="1"/>
        <c:lblAlgn val="ctr"/>
        <c:lblOffset val="100"/>
        <c:tickLblSkip val="2"/>
      </c:catAx>
      <c:valAx>
        <c:axId val="62704640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600"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ru-RU" sz="600" i="1">
                    <a:solidFill>
                      <a:schemeClr val="bg1">
                        <a:lumMod val="50000"/>
                      </a:schemeClr>
                    </a:solidFill>
                  </a:rPr>
                  <a:t>Тыс. </a:t>
                </a:r>
              </a:p>
              <a:p>
                <a:pPr>
                  <a:defRPr sz="600"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ru-RU" sz="600" i="1">
                    <a:solidFill>
                      <a:schemeClr val="bg1">
                        <a:lumMod val="50000"/>
                      </a:schemeClr>
                    </a:solidFill>
                  </a:rPr>
                  <a:t>руб./</a:t>
                </a:r>
                <a:r>
                  <a:rPr lang="ru-RU" sz="600" i="1" baseline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</a:p>
              <a:p>
                <a:pPr>
                  <a:defRPr sz="600"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ru-RU" sz="600" i="1" baseline="0">
                    <a:solidFill>
                      <a:schemeClr val="bg1">
                        <a:lumMod val="50000"/>
                      </a:schemeClr>
                    </a:solidFill>
                  </a:rPr>
                  <a:t>кв. м</a:t>
                </a:r>
                <a:endParaRPr lang="ru-RU" sz="600" i="1">
                  <a:solidFill>
                    <a:schemeClr val="bg1">
                      <a:lumMod val="50000"/>
                    </a:schemeClr>
                  </a:solidFill>
                </a:endParaRPr>
              </a:p>
            </c:rich>
          </c:tx>
          <c:layout>
            <c:manualLayout>
              <c:xMode val="edge"/>
              <c:yMode val="edge"/>
              <c:x val="1.1111111111111115E-2"/>
              <c:y val="0.85442354842369217"/>
            </c:manualLayout>
          </c:layout>
        </c:title>
        <c:numFmt formatCode="#,##0.0" sourceLinked="0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627031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>
          <a:solidFill>
            <a:schemeClr val="accent1">
              <a:lumMod val="50000"/>
            </a:schemeClr>
          </a:solidFill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000">
                <a:solidFill>
                  <a:schemeClr val="tx2"/>
                </a:solidFill>
              </a:defRPr>
            </a:pPr>
            <a:r>
              <a:rPr lang="ru-RU" sz="1000" dirty="0">
                <a:solidFill>
                  <a:schemeClr val="tx2"/>
                </a:solidFill>
              </a:rPr>
              <a:t>Динамика объема предложения на </a:t>
            </a:r>
            <a:r>
              <a:rPr lang="ru-RU" sz="1000" dirty="0" smtClean="0">
                <a:solidFill>
                  <a:schemeClr val="tx2"/>
                </a:solidFill>
              </a:rPr>
              <a:t>первичном</a:t>
            </a:r>
            <a:r>
              <a:rPr lang="ru-RU" sz="1000" baseline="0" dirty="0" smtClean="0">
                <a:solidFill>
                  <a:schemeClr val="tx2"/>
                </a:solidFill>
              </a:rPr>
              <a:t> рынке жилья </a:t>
            </a:r>
            <a:r>
              <a:rPr lang="ru-RU" sz="1000" dirty="0" smtClean="0">
                <a:solidFill>
                  <a:schemeClr val="tx2"/>
                </a:solidFill>
              </a:rPr>
              <a:t>"новой</a:t>
            </a:r>
            <a:r>
              <a:rPr lang="ru-RU" sz="1000" dirty="0">
                <a:solidFill>
                  <a:schemeClr val="tx2"/>
                </a:solidFill>
              </a:rPr>
              <a:t>" Москвы</a:t>
            </a:r>
          </a:p>
        </c:rich>
      </c:tx>
      <c:layout>
        <c:manualLayout>
          <c:xMode val="edge"/>
          <c:yMode val="edge"/>
          <c:x val="8.3416666666666681E-2"/>
          <c:y val="3.2404086801704916E-2"/>
        </c:manualLayout>
      </c:layout>
    </c:title>
    <c:plotArea>
      <c:layout>
        <c:manualLayout>
          <c:layoutTarget val="inner"/>
          <c:xMode val="edge"/>
          <c:yMode val="edge"/>
          <c:x val="7.6264216972878371E-2"/>
          <c:y val="0.20295512899170459"/>
          <c:w val="0.82855468066491689"/>
          <c:h val="0.56360959143559008"/>
        </c:manualLayout>
      </c:layout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Количество корпусов</c:v>
                </c:pt>
              </c:strCache>
            </c:strRef>
          </c:tx>
          <c:cat>
            <c:strRef>
              <c:f>Лист1!$B$1:$L$1</c:f>
              <c:strCache>
                <c:ptCount val="11"/>
                <c:pt idx="0">
                  <c:v>IV кв. 2010</c:v>
                </c:pt>
                <c:pt idx="1">
                  <c:v>I кв. 2011</c:v>
                </c:pt>
                <c:pt idx="2">
                  <c:v>II кв. 2011</c:v>
                </c:pt>
                <c:pt idx="3">
                  <c:v>III кв. 2011</c:v>
                </c:pt>
                <c:pt idx="4">
                  <c:v>IV кв. 2011</c:v>
                </c:pt>
                <c:pt idx="5">
                  <c:v>I кв. 2012</c:v>
                </c:pt>
                <c:pt idx="6">
                  <c:v>II кв. 2012</c:v>
                </c:pt>
                <c:pt idx="7">
                  <c:v>III кв. 2012</c:v>
                </c:pt>
                <c:pt idx="8">
                  <c:v>IV кв. 2012</c:v>
                </c:pt>
                <c:pt idx="9">
                  <c:v>I кв. 2013</c:v>
                </c:pt>
                <c:pt idx="10">
                  <c:v>II кв. 2013</c:v>
                </c:pt>
              </c:strCache>
            </c:strRef>
          </c:cat>
          <c:val>
            <c:numRef>
              <c:f>Лист1!$B$2:$L$2</c:f>
              <c:numCache>
                <c:formatCode>#,##0</c:formatCode>
                <c:ptCount val="11"/>
                <c:pt idx="0">
                  <c:v>87</c:v>
                </c:pt>
                <c:pt idx="1">
                  <c:v>83</c:v>
                </c:pt>
                <c:pt idx="2">
                  <c:v>113</c:v>
                </c:pt>
                <c:pt idx="3">
                  <c:v>115</c:v>
                </c:pt>
                <c:pt idx="4">
                  <c:v>90</c:v>
                </c:pt>
                <c:pt idx="5">
                  <c:v>86</c:v>
                </c:pt>
                <c:pt idx="6">
                  <c:v>109</c:v>
                </c:pt>
                <c:pt idx="7">
                  <c:v>144</c:v>
                </c:pt>
                <c:pt idx="8">
                  <c:v>157</c:v>
                </c:pt>
                <c:pt idx="9">
                  <c:v>205</c:v>
                </c:pt>
                <c:pt idx="10">
                  <c:v>224</c:v>
                </c:pt>
              </c:numCache>
            </c:numRef>
          </c:val>
        </c:ser>
        <c:dLbls/>
        <c:axId val="63842944"/>
        <c:axId val="63857024"/>
      </c:barChart>
      <c:lineChart>
        <c:grouping val="standard"/>
        <c:ser>
          <c:idx val="1"/>
          <c:order val="1"/>
          <c:tx>
            <c:strRef>
              <c:f>Лист1!$A$3</c:f>
              <c:strCache>
                <c:ptCount val="1"/>
                <c:pt idx="0">
                  <c:v>Суммарная площадь квартир</c:v>
                </c:pt>
              </c:strCache>
            </c:strRef>
          </c:tx>
          <c:spPr>
            <a:ln w="31750">
              <a:solidFill>
                <a:srgbClr val="FFC000"/>
              </a:solidFill>
            </a:ln>
          </c:spPr>
          <c:marker>
            <c:symbol val="circle"/>
            <c:size val="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Лист1!$B$1:$L$1</c:f>
              <c:strCache>
                <c:ptCount val="11"/>
                <c:pt idx="0">
                  <c:v>IV кв. 2010</c:v>
                </c:pt>
                <c:pt idx="1">
                  <c:v>I кв. 2011</c:v>
                </c:pt>
                <c:pt idx="2">
                  <c:v>II кв. 2011</c:v>
                </c:pt>
                <c:pt idx="3">
                  <c:v>III кв. 2011</c:v>
                </c:pt>
                <c:pt idx="4">
                  <c:v>IV кв. 2011</c:v>
                </c:pt>
                <c:pt idx="5">
                  <c:v>I кв. 2012</c:v>
                </c:pt>
                <c:pt idx="6">
                  <c:v>II кв. 2012</c:v>
                </c:pt>
                <c:pt idx="7">
                  <c:v>III кв. 2012</c:v>
                </c:pt>
                <c:pt idx="8">
                  <c:v>IV кв. 2012</c:v>
                </c:pt>
                <c:pt idx="9">
                  <c:v>I кв. 2013</c:v>
                </c:pt>
                <c:pt idx="10">
                  <c:v>II кв. 2013</c:v>
                </c:pt>
              </c:strCache>
            </c:strRef>
          </c:cat>
          <c:val>
            <c:numRef>
              <c:f>Лист1!$B$3:$L$3</c:f>
              <c:numCache>
                <c:formatCode>#,##0.0</c:formatCode>
                <c:ptCount val="11"/>
                <c:pt idx="0">
                  <c:v>223.9</c:v>
                </c:pt>
                <c:pt idx="1">
                  <c:v>183.3</c:v>
                </c:pt>
                <c:pt idx="2">
                  <c:v>240.2</c:v>
                </c:pt>
                <c:pt idx="3">
                  <c:v>250.5</c:v>
                </c:pt>
                <c:pt idx="4">
                  <c:v>174.7</c:v>
                </c:pt>
                <c:pt idx="5">
                  <c:v>323.39999999999992</c:v>
                </c:pt>
                <c:pt idx="6">
                  <c:v>508.9</c:v>
                </c:pt>
                <c:pt idx="7">
                  <c:v>631.29999999999995</c:v>
                </c:pt>
                <c:pt idx="8">
                  <c:v>714.79750000000001</c:v>
                </c:pt>
                <c:pt idx="9" formatCode="#,##0">
                  <c:v>665.08081000000038</c:v>
                </c:pt>
                <c:pt idx="10" formatCode="#,##0">
                  <c:v>674.79293000000041</c:v>
                </c:pt>
              </c:numCache>
            </c:numRef>
          </c:val>
        </c:ser>
        <c:dLbls/>
        <c:marker val="1"/>
        <c:axId val="63865216"/>
        <c:axId val="63858944"/>
      </c:lineChart>
      <c:catAx>
        <c:axId val="63842944"/>
        <c:scaling>
          <c:orientation val="minMax"/>
        </c:scaling>
        <c:axPos val="b"/>
        <c:tickLblPos val="nextTo"/>
        <c:txPr>
          <a:bodyPr/>
          <a:lstStyle/>
          <a:p>
            <a:pPr>
              <a:defRPr sz="700"/>
            </a:pPr>
            <a:endParaRPr lang="ru-RU"/>
          </a:p>
        </c:txPr>
        <c:crossAx val="63857024"/>
        <c:crosses val="autoZero"/>
        <c:auto val="1"/>
        <c:lblAlgn val="ctr"/>
        <c:lblOffset val="100"/>
      </c:catAx>
      <c:valAx>
        <c:axId val="63857024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800" b="0" i="1"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ru-RU" sz="800" b="0" i="1">
                    <a:solidFill>
                      <a:schemeClr val="bg1">
                        <a:lumMod val="50000"/>
                      </a:schemeClr>
                    </a:solidFill>
                  </a:rPr>
                  <a:t>Шт.</a:t>
                </a:r>
              </a:p>
            </c:rich>
          </c:tx>
          <c:layout>
            <c:manualLayout>
              <c:xMode val="edge"/>
              <c:yMode val="edge"/>
              <c:x val="1.1111111111111115E-2"/>
              <c:y val="0.81652316247884482"/>
            </c:manualLayout>
          </c:layout>
        </c:title>
        <c:numFmt formatCode="#,##0" sourceLinked="1"/>
        <c:tickLblPos val="nextTo"/>
        <c:txPr>
          <a:bodyPr/>
          <a:lstStyle/>
          <a:p>
            <a:pPr>
              <a:defRPr sz="800">
                <a:solidFill>
                  <a:schemeClr val="tx2"/>
                </a:solidFill>
              </a:defRPr>
            </a:pPr>
            <a:endParaRPr lang="ru-RU"/>
          </a:p>
        </c:txPr>
        <c:crossAx val="63842944"/>
        <c:crosses val="autoZero"/>
        <c:crossBetween val="between"/>
      </c:valAx>
      <c:valAx>
        <c:axId val="63858944"/>
        <c:scaling>
          <c:orientation val="minMax"/>
        </c:scaling>
        <c:axPos val="r"/>
        <c:title>
          <c:tx>
            <c:rich>
              <a:bodyPr rot="0" vert="horz"/>
              <a:lstStyle/>
              <a:p>
                <a:pPr>
                  <a:defRPr sz="700" b="0" i="1"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ru-RU" sz="700" b="0" i="1">
                    <a:solidFill>
                      <a:schemeClr val="bg1">
                        <a:lumMod val="50000"/>
                      </a:schemeClr>
                    </a:solidFill>
                  </a:rPr>
                  <a:t>Тыс. </a:t>
                </a:r>
              </a:p>
              <a:p>
                <a:pPr>
                  <a:defRPr sz="700" b="0" i="1"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ru-RU" sz="700" b="0" i="1">
                    <a:solidFill>
                      <a:schemeClr val="bg1">
                        <a:lumMod val="50000"/>
                      </a:schemeClr>
                    </a:solidFill>
                  </a:rPr>
                  <a:t>кв. м</a:t>
                </a:r>
              </a:p>
            </c:rich>
          </c:tx>
          <c:layout>
            <c:manualLayout>
              <c:xMode val="edge"/>
              <c:yMode val="edge"/>
              <c:x val="0.91333333333333333"/>
              <c:y val="0.8014136648090997"/>
            </c:manualLayout>
          </c:layout>
        </c:title>
        <c:numFmt formatCode="#,##0" sourceLinked="0"/>
        <c:tickLblPos val="nextTo"/>
        <c:txPr>
          <a:bodyPr/>
          <a:lstStyle/>
          <a:p>
            <a:pPr>
              <a:defRPr sz="800">
                <a:solidFill>
                  <a:schemeClr val="tx2"/>
                </a:solidFill>
              </a:defRPr>
            </a:pPr>
            <a:endParaRPr lang="ru-RU"/>
          </a:p>
        </c:txPr>
        <c:crossAx val="63865216"/>
        <c:crosses val="max"/>
        <c:crossBetween val="between"/>
      </c:valAx>
      <c:catAx>
        <c:axId val="63865216"/>
        <c:scaling>
          <c:orientation val="minMax"/>
        </c:scaling>
        <c:delete val="1"/>
        <c:axPos val="b"/>
        <c:tickLblPos val="none"/>
        <c:crossAx val="63858944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0.13270822397200349"/>
          <c:y val="0.90797472721084815"/>
          <c:w val="0.73458333333333348"/>
          <c:h val="9.2025391099240392E-2"/>
        </c:manualLayout>
      </c:layout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 baseline="0">
          <a:solidFill>
            <a:schemeClr val="accent1">
              <a:lumMod val="50000"/>
            </a:schemeClr>
          </a:solidFill>
          <a:latin typeface="Arial" pitchFamily="34" charset="0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000"/>
            </a:pPr>
            <a:r>
              <a:rPr lang="ru-RU" sz="1000" dirty="0"/>
              <a:t>Динамика средневзвешенной цены </a:t>
            </a:r>
            <a:r>
              <a:rPr lang="ru-RU" sz="1000" baseline="0" dirty="0"/>
              <a:t>предложения на </a:t>
            </a:r>
            <a:r>
              <a:rPr lang="ru-RU" sz="1000" baseline="0" dirty="0" smtClean="0"/>
              <a:t>первичном рынке жилья "новой</a:t>
            </a:r>
            <a:r>
              <a:rPr lang="ru-RU" sz="1000" baseline="0" dirty="0"/>
              <a:t>" Москвы</a:t>
            </a:r>
            <a:endParaRPr lang="ru-RU" sz="1000" dirty="0"/>
          </a:p>
        </c:rich>
      </c:tx>
      <c:layout>
        <c:manualLayout>
          <c:xMode val="edge"/>
          <c:yMode val="edge"/>
          <c:x val="0.10776377952755911"/>
          <c:y val="2.9139183241612592E-3"/>
        </c:manualLayout>
      </c:layout>
    </c:title>
    <c:plotArea>
      <c:layout>
        <c:manualLayout>
          <c:layoutTarget val="inner"/>
          <c:xMode val="edge"/>
          <c:yMode val="edge"/>
          <c:x val="8.4597550306211758E-2"/>
          <c:y val="0.19855392230631563"/>
          <c:w val="0.88966579177602789"/>
          <c:h val="0.60365848858719195"/>
        </c:manualLayout>
      </c:layout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</c:strCache>
            </c:strRef>
          </c:tx>
          <c:marker>
            <c:symbol val="none"/>
          </c:marker>
          <c:cat>
            <c:strRef>
              <c:f>Лист1!$B$1:$L$1</c:f>
              <c:strCache>
                <c:ptCount val="11"/>
                <c:pt idx="0">
                  <c:v>IV кв. 2010</c:v>
                </c:pt>
                <c:pt idx="1">
                  <c:v>I кв. 2011</c:v>
                </c:pt>
                <c:pt idx="2">
                  <c:v>II кв. 2011</c:v>
                </c:pt>
                <c:pt idx="3">
                  <c:v>III кв. 2011</c:v>
                </c:pt>
                <c:pt idx="4">
                  <c:v>IV кв. 2011</c:v>
                </c:pt>
                <c:pt idx="5">
                  <c:v>I кв. 2012</c:v>
                </c:pt>
                <c:pt idx="6">
                  <c:v>II кв. 2012</c:v>
                </c:pt>
                <c:pt idx="7">
                  <c:v>III кв. 2012</c:v>
                </c:pt>
                <c:pt idx="8">
                  <c:v>IV кв. 2012</c:v>
                </c:pt>
                <c:pt idx="9">
                  <c:v>I кв. 2013</c:v>
                </c:pt>
                <c:pt idx="10">
                  <c:v>II кв. 2013</c:v>
                </c:pt>
              </c:strCache>
            </c:strRef>
          </c:cat>
          <c:val>
            <c:numRef>
              <c:f>Лист1!$B$2:$L$2</c:f>
              <c:numCache>
                <c:formatCode>0.0</c:formatCode>
                <c:ptCount val="11"/>
                <c:pt idx="0">
                  <c:v>60.7</c:v>
                </c:pt>
                <c:pt idx="1">
                  <c:v>58</c:v>
                </c:pt>
                <c:pt idx="2">
                  <c:v>62.2</c:v>
                </c:pt>
                <c:pt idx="3">
                  <c:v>62</c:v>
                </c:pt>
                <c:pt idx="4">
                  <c:v>77.2</c:v>
                </c:pt>
                <c:pt idx="5">
                  <c:v>75.5</c:v>
                </c:pt>
                <c:pt idx="6">
                  <c:v>80</c:v>
                </c:pt>
                <c:pt idx="7">
                  <c:v>81.599999999999994</c:v>
                </c:pt>
                <c:pt idx="8">
                  <c:v>82.3</c:v>
                </c:pt>
                <c:pt idx="9">
                  <c:v>83.7</c:v>
                </c:pt>
                <c:pt idx="10">
                  <c:v>83.1</c:v>
                </c:pt>
              </c:numCache>
            </c:numRef>
          </c:val>
          <c:smooth val="1"/>
        </c:ser>
        <c:dLbls/>
        <c:marker val="1"/>
        <c:axId val="63288064"/>
        <c:axId val="63289600"/>
      </c:lineChart>
      <c:catAx>
        <c:axId val="63288064"/>
        <c:scaling>
          <c:orientation val="minMax"/>
        </c:scaling>
        <c:axPos val="b"/>
        <c:tickLblPos val="nextTo"/>
        <c:txPr>
          <a:bodyPr/>
          <a:lstStyle/>
          <a:p>
            <a:pPr>
              <a:defRPr sz="950"/>
            </a:pPr>
            <a:endParaRPr lang="ru-RU"/>
          </a:p>
        </c:txPr>
        <c:crossAx val="63289600"/>
        <c:crosses val="autoZero"/>
        <c:auto val="1"/>
        <c:lblAlgn val="ctr"/>
        <c:lblOffset val="100"/>
      </c:catAx>
      <c:valAx>
        <c:axId val="63289600"/>
        <c:scaling>
          <c:orientation val="minMax"/>
          <c:min val="2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 sz="800" i="1">
                    <a:solidFill>
                      <a:schemeClr val="bg1">
                        <a:lumMod val="50000"/>
                      </a:schemeClr>
                    </a:solidFill>
                  </a:rPr>
                  <a:t>Тыс. </a:t>
                </a:r>
              </a:p>
              <a:p>
                <a:pPr>
                  <a:defRPr/>
                </a:pPr>
                <a:r>
                  <a:rPr lang="ru-RU" sz="800" i="1">
                    <a:solidFill>
                      <a:schemeClr val="bg1">
                        <a:lumMod val="50000"/>
                      </a:schemeClr>
                    </a:solidFill>
                  </a:rPr>
                  <a:t>руб./</a:t>
                </a:r>
                <a:r>
                  <a:rPr lang="ru-RU" sz="800" i="1" baseline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</a:p>
              <a:p>
                <a:pPr>
                  <a:defRPr/>
                </a:pPr>
                <a:r>
                  <a:rPr lang="ru-RU" sz="800" i="1" baseline="0">
                    <a:solidFill>
                      <a:schemeClr val="bg1">
                        <a:lumMod val="50000"/>
                      </a:schemeClr>
                    </a:solidFill>
                  </a:rPr>
                  <a:t>кв. м</a:t>
                </a:r>
                <a:endParaRPr lang="ru-RU" sz="800" i="1">
                  <a:solidFill>
                    <a:schemeClr val="bg1">
                      <a:lumMod val="50000"/>
                    </a:schemeClr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85080901822222621"/>
            </c:manualLayout>
          </c:layout>
        </c:title>
        <c:numFmt formatCode="0.0" sourceLinked="1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63288064"/>
        <c:crosses val="autoZero"/>
        <c:crossBetween val="between"/>
      </c:valAx>
    </c:plotArea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>
          <a:solidFill>
            <a:schemeClr val="accent1">
              <a:lumMod val="50000"/>
            </a:schemeClr>
          </a:solidFill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0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pPr>
            <a:r>
              <a:rPr lang="ru-RU" sz="1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Динамика объема предложения на </a:t>
            </a:r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первичном рынке жилья Московской</a:t>
            </a:r>
            <a:r>
              <a:rPr lang="ru-RU" sz="1000" baseline="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aseline="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области</a:t>
            </a:r>
            <a:endParaRPr lang="ru-RU" sz="10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5.7874890638670164E-2"/>
          <c:y val="2.2104198163115537E-2"/>
        </c:manualLayout>
      </c:layout>
    </c:title>
    <c:plotArea>
      <c:layout>
        <c:manualLayout>
          <c:layoutTarget val="inner"/>
          <c:xMode val="edge"/>
          <c:yMode val="edge"/>
          <c:x val="7.7907917760279971E-2"/>
          <c:y val="0.19379895213774576"/>
          <c:w val="0.85251749781277342"/>
          <c:h val="0.5970408189243174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корпусов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IV кв. 2010</c:v>
                </c:pt>
                <c:pt idx="1">
                  <c:v>I кв. 2011</c:v>
                </c:pt>
                <c:pt idx="2">
                  <c:v>II кв. 2011</c:v>
                </c:pt>
                <c:pt idx="3">
                  <c:v>III кв. 2011</c:v>
                </c:pt>
                <c:pt idx="4">
                  <c:v>IV кв. 2011</c:v>
                </c:pt>
                <c:pt idx="5">
                  <c:v>I кв. 2012</c:v>
                </c:pt>
                <c:pt idx="6">
                  <c:v>II кв. 2012</c:v>
                </c:pt>
                <c:pt idx="7">
                  <c:v>III кв. 2012</c:v>
                </c:pt>
                <c:pt idx="8">
                  <c:v>IV кв. 2012</c:v>
                </c:pt>
                <c:pt idx="9">
                  <c:v>I кв. 2013</c:v>
                </c:pt>
                <c:pt idx="10">
                  <c:v>II кв. 2013</c:v>
                </c:pt>
              </c:strCache>
            </c:strRef>
          </c:cat>
          <c:val>
            <c:numRef>
              <c:f>Лист1!$B$2:$B$12</c:f>
              <c:numCache>
                <c:formatCode>#,##0</c:formatCode>
                <c:ptCount val="11"/>
                <c:pt idx="0">
                  <c:v>634</c:v>
                </c:pt>
                <c:pt idx="1">
                  <c:v>612</c:v>
                </c:pt>
                <c:pt idx="2">
                  <c:v>835</c:v>
                </c:pt>
                <c:pt idx="3">
                  <c:v>898</c:v>
                </c:pt>
                <c:pt idx="4">
                  <c:v>872</c:v>
                </c:pt>
                <c:pt idx="5">
                  <c:v>889</c:v>
                </c:pt>
                <c:pt idx="6">
                  <c:v>895</c:v>
                </c:pt>
                <c:pt idx="7">
                  <c:v>826</c:v>
                </c:pt>
                <c:pt idx="8">
                  <c:v>943</c:v>
                </c:pt>
                <c:pt idx="9" formatCode="General">
                  <c:v>1131</c:v>
                </c:pt>
                <c:pt idx="10" formatCode="General">
                  <c:v>1208</c:v>
                </c:pt>
              </c:numCache>
            </c:numRef>
          </c:val>
        </c:ser>
        <c:dLbls/>
        <c:gapWidth val="65"/>
        <c:axId val="62781312"/>
        <c:axId val="62782848"/>
      </c:barChart>
      <c:lineChart>
        <c:grouping val="standard"/>
        <c:ser>
          <c:idx val="1"/>
          <c:order val="1"/>
          <c:tx>
            <c:strRef>
              <c:f>Лист1!$C$1</c:f>
              <c:strCache>
                <c:ptCount val="1"/>
                <c:pt idx="0">
                  <c:v>Суммарная площадь квартир</c:v>
                </c:pt>
              </c:strCache>
            </c:strRef>
          </c:tx>
          <c:spPr>
            <a:ln w="31750">
              <a:solidFill>
                <a:srgbClr val="FFC000"/>
              </a:solidFill>
            </a:ln>
          </c:spPr>
          <c:marker>
            <c:symbol val="circle"/>
            <c:size val="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Лист1!$A$2:$A$12</c:f>
              <c:strCache>
                <c:ptCount val="11"/>
                <c:pt idx="0">
                  <c:v>IV кв. 2010</c:v>
                </c:pt>
                <c:pt idx="1">
                  <c:v>I кв. 2011</c:v>
                </c:pt>
                <c:pt idx="2">
                  <c:v>II кв. 2011</c:v>
                </c:pt>
                <c:pt idx="3">
                  <c:v>III кв. 2011</c:v>
                </c:pt>
                <c:pt idx="4">
                  <c:v>IV кв. 2011</c:v>
                </c:pt>
                <c:pt idx="5">
                  <c:v>I кв. 2012</c:v>
                </c:pt>
                <c:pt idx="6">
                  <c:v>II кв. 2012</c:v>
                </c:pt>
                <c:pt idx="7">
                  <c:v>III кв. 2012</c:v>
                </c:pt>
                <c:pt idx="8">
                  <c:v>IV кв. 2012</c:v>
                </c:pt>
                <c:pt idx="9">
                  <c:v>I кв. 2013</c:v>
                </c:pt>
                <c:pt idx="10">
                  <c:v>II кв. 2013</c:v>
                </c:pt>
              </c:strCache>
            </c:strRef>
          </c:cat>
          <c:val>
            <c:numRef>
              <c:f>Лист1!$C$2:$C$12</c:f>
              <c:numCache>
                <c:formatCode>#,##0</c:formatCode>
                <c:ptCount val="11"/>
                <c:pt idx="0">
                  <c:v>1804.6654839999974</c:v>
                </c:pt>
                <c:pt idx="1">
                  <c:v>1641.980257023808</c:v>
                </c:pt>
                <c:pt idx="2">
                  <c:v>2121.9528668650792</c:v>
                </c:pt>
                <c:pt idx="3">
                  <c:v>2352.9384094365064</c:v>
                </c:pt>
                <c:pt idx="4">
                  <c:v>2500.5526398799561</c:v>
                </c:pt>
                <c:pt idx="5">
                  <c:v>2678.4532683907478</c:v>
                </c:pt>
                <c:pt idx="6">
                  <c:v>3013.5841770834295</c:v>
                </c:pt>
                <c:pt idx="7">
                  <c:v>2769.2635341492241</c:v>
                </c:pt>
                <c:pt idx="8">
                  <c:v>3568</c:v>
                </c:pt>
                <c:pt idx="9">
                  <c:v>3960.6258399999947</c:v>
                </c:pt>
                <c:pt idx="10">
                  <c:v>4239.712740000009</c:v>
                </c:pt>
              </c:numCache>
            </c:numRef>
          </c:val>
          <c:smooth val="1"/>
        </c:ser>
        <c:dLbls/>
        <c:marker val="1"/>
        <c:axId val="63969920"/>
        <c:axId val="63968384"/>
      </c:lineChart>
      <c:catAx>
        <c:axId val="62781312"/>
        <c:scaling>
          <c:orientation val="minMax"/>
        </c:scaling>
        <c:axPos val="b"/>
        <c:tickLblPos val="nextTo"/>
        <c:txPr>
          <a:bodyPr/>
          <a:lstStyle/>
          <a:p>
            <a:pPr>
              <a:defRPr sz="7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2782848"/>
        <c:crosses val="autoZero"/>
        <c:auto val="1"/>
        <c:lblAlgn val="ctr"/>
        <c:lblOffset val="100"/>
      </c:catAx>
      <c:valAx>
        <c:axId val="62782848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7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2781312"/>
        <c:crosses val="autoZero"/>
        <c:crossBetween val="between"/>
      </c:valAx>
      <c:valAx>
        <c:axId val="63968384"/>
        <c:scaling>
          <c:orientation val="minMax"/>
          <c:max val="5000"/>
        </c:scaling>
        <c:axPos val="r"/>
        <c:numFmt formatCode="#,##0" sourceLinked="1"/>
        <c:tickLblPos val="nextTo"/>
        <c:spPr>
          <a:solidFill>
            <a:sysClr val="window" lastClr="FFFFFF"/>
          </a:solidFill>
          <a:ln>
            <a:solidFill>
              <a:schemeClr val="bg1"/>
            </a:solidFill>
          </a:ln>
        </c:spPr>
        <c:txPr>
          <a:bodyPr/>
          <a:lstStyle/>
          <a:p>
            <a:pPr>
              <a:defRPr sz="7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3969920"/>
        <c:crosses val="max"/>
        <c:crossBetween val="between"/>
      </c:valAx>
      <c:catAx>
        <c:axId val="63969920"/>
        <c:scaling>
          <c:orientation val="minMax"/>
        </c:scaling>
        <c:delete val="1"/>
        <c:axPos val="t"/>
        <c:tickLblPos val="none"/>
        <c:crossAx val="63968384"/>
        <c:crosses val="max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0.10293044619422566"/>
          <c:y val="0.92201598881292335"/>
          <c:w val="0.78923315835520558"/>
          <c:h val="5.1039180231844727E-2"/>
        </c:manualLayout>
      </c:layout>
      <c:txPr>
        <a:bodyPr/>
        <a:lstStyle/>
        <a:p>
          <a:pPr>
            <a:defRPr sz="800">
              <a:solidFill>
                <a:schemeClr val="accent1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gap"/>
  </c:chart>
  <c:spPr>
    <a:noFill/>
    <a:ln>
      <a:solidFill>
        <a:schemeClr val="accent1"/>
      </a:solidFill>
    </a:ln>
  </c:sp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000"/>
            </a:pPr>
            <a:r>
              <a:rPr lang="ru-RU" sz="1000" dirty="0"/>
              <a:t>Динамика средневзвешенной цены </a:t>
            </a:r>
            <a:r>
              <a:rPr lang="ru-RU" sz="1000" baseline="0" dirty="0"/>
              <a:t>предложения на </a:t>
            </a:r>
            <a:r>
              <a:rPr lang="ru-RU" sz="1000" baseline="0" dirty="0" smtClean="0"/>
              <a:t>первичном рынке жилья Московской </a:t>
            </a:r>
            <a:r>
              <a:rPr lang="ru-RU" sz="1000" baseline="0" dirty="0"/>
              <a:t>области</a:t>
            </a:r>
            <a:endParaRPr lang="ru-RU" sz="1000" dirty="0"/>
          </a:p>
        </c:rich>
      </c:tx>
      <c:layout>
        <c:manualLayout>
          <c:xMode val="edge"/>
          <c:yMode val="edge"/>
          <c:x val="7.7208223972003512E-2"/>
          <c:y val="2.6436552101329162E-2"/>
        </c:manualLayout>
      </c:layout>
    </c:title>
    <c:plotArea>
      <c:layout>
        <c:manualLayout>
          <c:layoutTarget val="inner"/>
          <c:xMode val="edge"/>
          <c:yMode val="edge"/>
          <c:x val="8.4597550306211841E-2"/>
          <c:y val="0.19855392230631563"/>
          <c:w val="0.88966579177602756"/>
          <c:h val="0.60365848858719195"/>
        </c:manualLayout>
      </c:layout>
      <c:lineChart>
        <c:grouping val="standard"/>
        <c:ser>
          <c:idx val="0"/>
          <c:order val="0"/>
          <c:tx>
            <c:strRef>
              <c:f>Лист1!$A$2</c:f>
              <c:strCache>
                <c:ptCount val="1"/>
              </c:strCache>
            </c:strRef>
          </c:tx>
          <c:marker>
            <c:symbol val="none"/>
          </c:marker>
          <c:cat>
            <c:strRef>
              <c:f>Лист1!$B$1:$L$1</c:f>
              <c:strCache>
                <c:ptCount val="11"/>
                <c:pt idx="0">
                  <c:v>IV кв. 2010</c:v>
                </c:pt>
                <c:pt idx="1">
                  <c:v>I кв.  2011</c:v>
                </c:pt>
                <c:pt idx="2">
                  <c:v>II кв. 2011</c:v>
                </c:pt>
                <c:pt idx="3">
                  <c:v>III кв. 2011</c:v>
                </c:pt>
                <c:pt idx="4">
                  <c:v>IV кв. 2011</c:v>
                </c:pt>
                <c:pt idx="5">
                  <c:v>I кв.  2012</c:v>
                </c:pt>
                <c:pt idx="6">
                  <c:v>II кв. 2012</c:v>
                </c:pt>
                <c:pt idx="7">
                  <c:v>III кв. 2012</c:v>
                </c:pt>
                <c:pt idx="8">
                  <c:v>IV кв. 2012</c:v>
                </c:pt>
                <c:pt idx="9">
                  <c:v>I кв. 2013</c:v>
                </c:pt>
                <c:pt idx="10">
                  <c:v>II кв. 2013</c:v>
                </c:pt>
              </c:strCache>
            </c:strRef>
          </c:cat>
          <c:val>
            <c:numRef>
              <c:f>Лист1!$B$2:$L$2</c:f>
              <c:numCache>
                <c:formatCode>#,##0.0</c:formatCode>
                <c:ptCount val="11"/>
                <c:pt idx="0">
                  <c:v>63.911644608780385</c:v>
                </c:pt>
                <c:pt idx="1">
                  <c:v>65.007426155881447</c:v>
                </c:pt>
                <c:pt idx="2">
                  <c:v>63.483176208786453</c:v>
                </c:pt>
                <c:pt idx="3">
                  <c:v>63.796196752493543</c:v>
                </c:pt>
                <c:pt idx="4">
                  <c:v>64.099999999999994</c:v>
                </c:pt>
                <c:pt idx="5">
                  <c:v>65.224455304315597</c:v>
                </c:pt>
                <c:pt idx="6">
                  <c:v>70.099999999999994</c:v>
                </c:pt>
                <c:pt idx="7">
                  <c:v>69.400000000000006</c:v>
                </c:pt>
                <c:pt idx="8">
                  <c:v>70.7</c:v>
                </c:pt>
                <c:pt idx="9">
                  <c:v>71.151441160407686</c:v>
                </c:pt>
                <c:pt idx="10">
                  <c:v>70.21304085052067</c:v>
                </c:pt>
              </c:numCache>
            </c:numRef>
          </c:val>
          <c:smooth val="1"/>
        </c:ser>
        <c:dLbls/>
        <c:marker val="1"/>
        <c:axId val="64010880"/>
        <c:axId val="64127744"/>
      </c:lineChart>
      <c:catAx>
        <c:axId val="6401088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64127744"/>
        <c:crosses val="autoZero"/>
        <c:auto val="1"/>
        <c:lblAlgn val="ctr"/>
        <c:lblOffset val="100"/>
      </c:catAx>
      <c:valAx>
        <c:axId val="64127744"/>
        <c:scaling>
          <c:orientation val="minMax"/>
          <c:max val="80"/>
          <c:min val="3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600"/>
                </a:pPr>
                <a:r>
                  <a:rPr lang="ru-RU" sz="600" i="1">
                    <a:solidFill>
                      <a:schemeClr val="bg1">
                        <a:lumMod val="50000"/>
                      </a:schemeClr>
                    </a:solidFill>
                  </a:rPr>
                  <a:t>Тыс. </a:t>
                </a:r>
              </a:p>
              <a:p>
                <a:pPr>
                  <a:defRPr sz="600"/>
                </a:pPr>
                <a:r>
                  <a:rPr lang="ru-RU" sz="600" i="1">
                    <a:solidFill>
                      <a:schemeClr val="bg1">
                        <a:lumMod val="50000"/>
                      </a:schemeClr>
                    </a:solidFill>
                  </a:rPr>
                  <a:t>руб./</a:t>
                </a:r>
                <a:r>
                  <a:rPr lang="ru-RU" sz="600" i="1" baseline="0">
                    <a:solidFill>
                      <a:schemeClr val="bg1">
                        <a:lumMod val="50000"/>
                      </a:schemeClr>
                    </a:solidFill>
                  </a:rPr>
                  <a:t> </a:t>
                </a:r>
              </a:p>
              <a:p>
                <a:pPr>
                  <a:defRPr sz="600"/>
                </a:pPr>
                <a:r>
                  <a:rPr lang="ru-RU" sz="600" i="1" baseline="0">
                    <a:solidFill>
                      <a:schemeClr val="bg1">
                        <a:lumMod val="50000"/>
                      </a:schemeClr>
                    </a:solidFill>
                  </a:rPr>
                  <a:t>кв. м</a:t>
                </a:r>
                <a:endParaRPr lang="ru-RU" sz="600" i="1">
                  <a:solidFill>
                    <a:schemeClr val="bg1">
                      <a:lumMod val="50000"/>
                    </a:schemeClr>
                  </a:solidFill>
                </a:endParaRPr>
              </a:p>
            </c:rich>
          </c:tx>
          <c:layout>
            <c:manualLayout>
              <c:xMode val="edge"/>
              <c:yMode val="edge"/>
              <c:x val="5.5555555555555558E-3"/>
              <c:y val="0.83416781076431912"/>
            </c:manualLayout>
          </c:layout>
        </c:title>
        <c:numFmt formatCode="#,##0.0" sourceLinked="1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64010880"/>
        <c:crosses val="autoZero"/>
        <c:crossBetween val="between"/>
        <c:majorUnit val="10"/>
      </c:valAx>
    </c:plotArea>
    <c:plotVisOnly val="1"/>
    <c:dispBlanksAs val="gap"/>
  </c:chart>
  <c:spPr>
    <a:ln>
      <a:solidFill>
        <a:schemeClr val="accent1"/>
      </a:solidFill>
    </a:ln>
  </c:spPr>
  <c:txPr>
    <a:bodyPr/>
    <a:lstStyle/>
    <a:p>
      <a:pPr>
        <a:defRPr>
          <a:solidFill>
            <a:schemeClr val="accent1">
              <a:lumMod val="50000"/>
            </a:schemeClr>
          </a:solidFill>
        </a:defRPr>
      </a:pPr>
      <a:endParaRPr lang="ru-RU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0.87008</cdr:x>
      <cdr:y>0</cdr:y>
    </cdr:from>
    <cdr:to>
      <cdr:x>1</cdr:x>
      <cdr:y>0.15669</cdr:y>
    </cdr:to>
    <cdr:pic>
      <cdr:nvPicPr>
        <cdr:cNvPr id="2" name="Рисунок 1" descr="X:\Аналитические методики, инструкции и алгоритмы\logotip copy.jpg"/>
        <cdr:cNvPicPr preferRelativeResize="0">
          <a:picLocks xmlns:a="http://schemas.openxmlformats.org/drawingml/2006/main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 l="82576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3978006" y="-1"/>
          <a:ext cx="593994" cy="3384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0.87014</cdr:x>
      <cdr:y>0</cdr:y>
    </cdr:from>
    <cdr:to>
      <cdr:x>1</cdr:x>
      <cdr:y>0.15642</cdr:y>
    </cdr:to>
    <cdr:pic>
      <cdr:nvPicPr>
        <cdr:cNvPr id="4" name="Рисунок 3" descr="X:\Аналитические методики, инструкции и алгоритмы\logotip copy.jpg"/>
        <cdr:cNvPicPr/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 l="82576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3978275" y="-1371600"/>
          <a:ext cx="593725" cy="33782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0.87008</cdr:x>
      <cdr:y>0</cdr:y>
    </cdr:from>
    <cdr:to>
      <cdr:x>1</cdr:x>
      <cdr:y>0.15669</cdr:y>
    </cdr:to>
    <cdr:pic>
      <cdr:nvPicPr>
        <cdr:cNvPr id="3" name="Рисунок 2" descr="X:\Аналитические методики, инструкции и алгоритмы\logotip copy.jpg"/>
        <cdr:cNvPicPr preferRelativeResize="0">
          <a:picLocks xmlns:a="http://schemas.openxmlformats.org/drawingml/2006/main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 l="82576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3978006" y="0"/>
          <a:ext cx="593994" cy="33839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0.87008</cdr:x>
      <cdr:y>0</cdr:y>
    </cdr:from>
    <cdr:to>
      <cdr:x>1</cdr:x>
      <cdr:y>0.15669</cdr:y>
    </cdr:to>
    <cdr:pic>
      <cdr:nvPicPr>
        <cdr:cNvPr id="2" name="Рисунок 1" descr="X:\Аналитические методики, инструкции и алгоритмы\logotip copy.jpg"/>
        <cdr:cNvPicPr preferRelativeResize="0">
          <a:picLocks xmlns:a="http://schemas.openxmlformats.org/drawingml/2006/main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 l="82576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3978006" y="-4149080"/>
          <a:ext cx="593994" cy="33839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pic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0.79548</cdr:y>
    </cdr:from>
    <cdr:to>
      <cdr:x>0.09543</cdr:x>
      <cdr:y>0.88518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1717945"/>
          <a:ext cx="436306" cy="193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800" i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Шт.</a:t>
          </a:r>
        </a:p>
      </cdr:txBody>
    </cdr:sp>
  </cdr:relSizeAnchor>
  <cdr:relSizeAnchor xmlns:cdr="http://schemas.openxmlformats.org/drawingml/2006/chartDrawing">
    <cdr:from>
      <cdr:x>0.89958</cdr:x>
      <cdr:y>0.78742</cdr:y>
    </cdr:from>
    <cdr:to>
      <cdr:x>1</cdr:x>
      <cdr:y>0.91907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112880" y="1700540"/>
          <a:ext cx="459120" cy="2843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ru-RU" sz="700" i="1">
              <a:solidFill>
                <a:sysClr val="window" lastClr="FFFFFF">
                  <a:lumMod val="50000"/>
                </a:sysClr>
              </a:solidFill>
              <a:latin typeface="Arial" pitchFamily="34" charset="0"/>
              <a:cs typeface="Arial" pitchFamily="34" charset="0"/>
            </a:rPr>
            <a:t>Тыс. кв. м</a:t>
          </a:r>
        </a:p>
      </cdr:txBody>
    </cdr:sp>
  </cdr:relSizeAnchor>
  <cdr:relSizeAnchor xmlns:cdr="http://schemas.openxmlformats.org/drawingml/2006/chartDrawing">
    <cdr:from>
      <cdr:x>0.87008</cdr:x>
      <cdr:y>0</cdr:y>
    </cdr:from>
    <cdr:to>
      <cdr:x>1</cdr:x>
      <cdr:y>0.15669</cdr:y>
    </cdr:to>
    <cdr:pic>
      <cdr:nvPicPr>
        <cdr:cNvPr id="5" name="Рисунок 4" descr="X:\Аналитические методики, инструкции и алгоритмы\logotip copy.jpg"/>
        <cdr:cNvPicPr preferRelativeResize="0">
          <a:picLocks xmlns:a="http://schemas.openxmlformats.org/drawingml/2006/main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 l="82576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3977990" y="0"/>
          <a:ext cx="594010" cy="33839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pic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0.87008</cdr:x>
      <cdr:y>0</cdr:y>
    </cdr:from>
    <cdr:to>
      <cdr:x>1</cdr:x>
      <cdr:y>0.15669</cdr:y>
    </cdr:to>
    <cdr:pic>
      <cdr:nvPicPr>
        <cdr:cNvPr id="4" name="Рисунок 3" descr="X:\Аналитические методики, инструкции и алгоритмы\logotip copy.jpg"/>
        <cdr:cNvPicPr preferRelativeResize="0">
          <a:picLocks xmlns:a="http://schemas.openxmlformats.org/drawingml/2006/main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 l="82576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3978006" y="-3400425"/>
          <a:ext cx="593994" cy="3383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7950561@azbuka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zbuka.ru/consul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90656" cy="1470025"/>
          </a:xfrm>
        </p:spPr>
        <p:txBody>
          <a:bodyPr>
            <a:noAutofit/>
          </a:bodyPr>
          <a:lstStyle/>
          <a:p>
            <a:pPr algn="l"/>
            <a:r>
              <a:rPr lang="ru-RU" sz="2200" cap="all" dirty="0">
                <a:solidFill>
                  <a:srgbClr val="003366"/>
                </a:solidFill>
              </a:rPr>
              <a:t>Первичный рынок жилья Москвы и Московской области</a:t>
            </a:r>
            <a:r>
              <a:rPr lang="ru-RU" sz="2200" cap="all" dirty="0" smtClean="0">
                <a:solidFill>
                  <a:srgbClr val="003366"/>
                </a:solidFill>
              </a:rPr>
              <a:t>. Обзор</a:t>
            </a:r>
            <a:r>
              <a:rPr lang="ru-RU" sz="2200" cap="all" dirty="0">
                <a:solidFill>
                  <a:srgbClr val="003366"/>
                </a:solidFill>
              </a:rPr>
              <a:t>, перспективы </a:t>
            </a:r>
            <a:r>
              <a:rPr lang="ru-RU" sz="2200" cap="all" dirty="0" smtClean="0">
                <a:solidFill>
                  <a:srgbClr val="003366"/>
                </a:solidFill>
              </a:rPr>
              <a:t>развития.</a:t>
            </a: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5496" y="5229200"/>
            <a:ext cx="6400800" cy="409600"/>
          </a:xfrm>
        </p:spPr>
        <p:txBody>
          <a:bodyPr>
            <a:normAutofit/>
          </a:bodyPr>
          <a:lstStyle/>
          <a:p>
            <a:pPr algn="l"/>
            <a:r>
              <a:rPr lang="ru-RU" sz="1800" dirty="0">
                <a:solidFill>
                  <a:srgbClr val="003366"/>
                </a:solidFill>
              </a:rPr>
              <a:t>30 августа 2013 года</a:t>
            </a:r>
          </a:p>
          <a:p>
            <a:pPr algn="l"/>
            <a:endParaRPr lang="ru-RU" sz="1800" dirty="0"/>
          </a:p>
        </p:txBody>
      </p:sp>
      <p:pic>
        <p:nvPicPr>
          <p:cNvPr id="4" name="Рисунок 12" descr="logotip copy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92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908720"/>
            <a:ext cx="9144000" cy="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036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7"/>
          <p:cNvSpPr>
            <a:spLocks noChangeArrowheads="1"/>
          </p:cNvSpPr>
          <p:nvPr/>
        </p:nvSpPr>
        <p:spPr bwMode="auto">
          <a:xfrm>
            <a:off x="0" y="1024856"/>
            <a:ext cx="4738198" cy="315912"/>
          </a:xfrm>
          <a:prstGeom prst="rect">
            <a:avLst/>
          </a:prstGeom>
          <a:solidFill>
            <a:srgbClr val="003366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lIns="104306" tIns="108000" rIns="104306" bIns="52153" anchor="ctr"/>
          <a:lstStyle/>
          <a:p>
            <a:pPr defTabSz="1042988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Контакты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5" name="Группа 24"/>
          <p:cNvGrpSpPr>
            <a:grpSpLocks/>
          </p:cNvGrpSpPr>
          <p:nvPr/>
        </p:nvGrpSpPr>
        <p:grpSpPr bwMode="auto">
          <a:xfrm>
            <a:off x="0" y="-1567"/>
            <a:ext cx="9144000" cy="1007695"/>
            <a:chOff x="0" y="-1568"/>
            <a:chExt cx="9144000" cy="1008098"/>
          </a:xfrm>
        </p:grpSpPr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0" y="981120"/>
              <a:ext cx="9144000" cy="2541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pic>
          <p:nvPicPr>
            <p:cNvPr id="7" name="Рисунок 26" descr="logotip copy2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327" y="-1568"/>
              <a:ext cx="1862673" cy="994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38"/>
          <p:cNvSpPr>
            <a:spLocks noChangeArrowheads="1"/>
          </p:cNvSpPr>
          <p:nvPr/>
        </p:nvSpPr>
        <p:spPr bwMode="auto">
          <a:xfrm>
            <a:off x="8809037" y="6584951"/>
            <a:ext cx="334963" cy="268287"/>
          </a:xfrm>
          <a:prstGeom prst="rect">
            <a:avLst/>
          </a:prstGeom>
          <a:solidFill>
            <a:srgbClr val="FFCC66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lIns="104306" tIns="52153" rIns="104306" bIns="52153" anchor="ctr"/>
          <a:lstStyle/>
          <a:p>
            <a:pPr algn="ctr" defTabSz="1042988"/>
            <a:r>
              <a:rPr lang="ru-RU" sz="1400" dirty="0" smtClean="0">
                <a:solidFill>
                  <a:schemeClr val="bg1"/>
                </a:solidFill>
              </a:rPr>
              <a:t>10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3566" y="1628800"/>
            <a:ext cx="799288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dirty="0" smtClean="0"/>
          </a:p>
          <a:p>
            <a:pPr algn="ctr"/>
            <a:r>
              <a:rPr lang="ru-RU" sz="2400" dirty="0" smtClean="0"/>
              <a:t>Спасибо </a:t>
            </a:r>
            <a:r>
              <a:rPr lang="ru-RU" sz="2400" dirty="0"/>
              <a:t>за внимание.</a:t>
            </a:r>
          </a:p>
          <a:p>
            <a:pPr algn="ctr"/>
            <a:endParaRPr lang="ru-RU" sz="2400" dirty="0"/>
          </a:p>
          <a:p>
            <a:endParaRPr lang="ru-RU" sz="1600" dirty="0"/>
          </a:p>
          <a:p>
            <a:r>
              <a:rPr lang="ru-RU" sz="1600" dirty="0" smtClean="0"/>
              <a:t>Третьякова </a:t>
            </a:r>
            <a:r>
              <a:rPr lang="ru-RU" sz="1600" smtClean="0"/>
              <a:t>Дарья Сергеевна</a:t>
            </a:r>
            <a:endParaRPr lang="ru-RU" sz="1600" dirty="0" smtClean="0"/>
          </a:p>
          <a:p>
            <a:r>
              <a:rPr lang="ru-RU" sz="1600" dirty="0" smtClean="0"/>
              <a:t>Руководитель </a:t>
            </a:r>
            <a:r>
              <a:rPr lang="ru-RU" sz="1600" dirty="0"/>
              <a:t>департамента консалтинга и аналитики</a:t>
            </a:r>
            <a:endParaRPr lang="en-US" sz="1600" dirty="0"/>
          </a:p>
          <a:p>
            <a:r>
              <a:rPr lang="ru-RU" sz="1600" dirty="0"/>
              <a:t>«АЗБУКА ЖИЛЬЯ»</a:t>
            </a:r>
          </a:p>
          <a:p>
            <a:endParaRPr lang="ru-RU" sz="1600" dirty="0"/>
          </a:p>
          <a:p>
            <a:r>
              <a:rPr lang="ru-RU" sz="1600" dirty="0"/>
              <a:t>Тел.: +7  (495) 795 05 61</a:t>
            </a:r>
          </a:p>
          <a:p>
            <a:r>
              <a:rPr lang="en-US" sz="1600" dirty="0" smtClean="0"/>
              <a:t>e-mail:</a:t>
            </a:r>
            <a:r>
              <a:rPr lang="ru-RU" sz="1600" dirty="0" smtClean="0"/>
              <a:t> </a:t>
            </a:r>
            <a:r>
              <a:rPr lang="en-US" sz="1600" dirty="0" smtClean="0">
                <a:hlinkClick r:id="rId3"/>
              </a:rPr>
              <a:t>7950561@azbuka.ru</a:t>
            </a:r>
            <a:r>
              <a:rPr lang="en-US" sz="1600" dirty="0" smtClean="0"/>
              <a:t> </a:t>
            </a:r>
          </a:p>
          <a:p>
            <a:endParaRPr lang="en-US" sz="1600" dirty="0"/>
          </a:p>
          <a:p>
            <a:r>
              <a:rPr lang="ru-RU" sz="1600" dirty="0"/>
              <a:t>119002, Россия, Москва,</a:t>
            </a:r>
          </a:p>
          <a:p>
            <a:r>
              <a:rPr lang="ru-RU" sz="1600" dirty="0"/>
              <a:t>пер. Сивцев Вражек, 29/16</a:t>
            </a:r>
          </a:p>
          <a:p>
            <a:r>
              <a:rPr lang="ru-RU" sz="1600" dirty="0">
                <a:hlinkClick r:id="rId4"/>
              </a:rPr>
              <a:t>www.azbuka.ru</a:t>
            </a:r>
            <a:r>
              <a:rPr lang="en-US" sz="1600" dirty="0">
                <a:hlinkClick r:id="rId4"/>
              </a:rPr>
              <a:t>/consult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385930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7"/>
          <p:cNvSpPr>
            <a:spLocks noChangeArrowheads="1"/>
          </p:cNvSpPr>
          <p:nvPr/>
        </p:nvSpPr>
        <p:spPr bwMode="auto">
          <a:xfrm>
            <a:off x="0" y="1024856"/>
            <a:ext cx="1857375" cy="315912"/>
          </a:xfrm>
          <a:prstGeom prst="rect">
            <a:avLst/>
          </a:prstGeom>
          <a:solidFill>
            <a:srgbClr val="003366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lIns="104306" tIns="108000" rIns="104306" bIns="52153" anchor="ctr"/>
          <a:lstStyle/>
          <a:p>
            <a:pPr defTabSz="1042988">
              <a:lnSpc>
                <a:spcPct val="80000"/>
              </a:lnSpc>
            </a:pPr>
            <a:r>
              <a:rPr lang="ru-RU" sz="1800" b="1" dirty="0" smtClean="0">
                <a:solidFill>
                  <a:schemeClr val="bg1"/>
                </a:solidFill>
              </a:rPr>
              <a:t>Содержание</a:t>
            </a:r>
            <a:endParaRPr lang="ru-RU" sz="1800" b="1" dirty="0">
              <a:solidFill>
                <a:schemeClr val="bg1"/>
              </a:solidFill>
            </a:endParaRPr>
          </a:p>
        </p:txBody>
      </p:sp>
      <p:grpSp>
        <p:nvGrpSpPr>
          <p:cNvPr id="5" name="Группа 24"/>
          <p:cNvGrpSpPr>
            <a:grpSpLocks/>
          </p:cNvGrpSpPr>
          <p:nvPr/>
        </p:nvGrpSpPr>
        <p:grpSpPr bwMode="auto">
          <a:xfrm>
            <a:off x="0" y="-1567"/>
            <a:ext cx="9144000" cy="1007695"/>
            <a:chOff x="0" y="-1568"/>
            <a:chExt cx="9144000" cy="1008098"/>
          </a:xfrm>
        </p:grpSpPr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0" y="981120"/>
              <a:ext cx="9144000" cy="2541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pic>
          <p:nvPicPr>
            <p:cNvPr id="7" name="Рисунок 26" descr="logotip copy2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327" y="-1568"/>
              <a:ext cx="1862673" cy="994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38"/>
          <p:cNvSpPr>
            <a:spLocks noChangeArrowheads="1"/>
          </p:cNvSpPr>
          <p:nvPr/>
        </p:nvSpPr>
        <p:spPr bwMode="auto">
          <a:xfrm>
            <a:off x="8809037" y="6584951"/>
            <a:ext cx="334963" cy="268287"/>
          </a:xfrm>
          <a:prstGeom prst="rect">
            <a:avLst/>
          </a:prstGeom>
          <a:solidFill>
            <a:srgbClr val="FFCC66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lIns="104306" tIns="52153" rIns="104306" bIns="52153" anchor="ctr"/>
          <a:lstStyle/>
          <a:p>
            <a:pPr algn="ctr" defTabSz="1042988"/>
            <a:r>
              <a:rPr lang="ru-RU" sz="1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" name="Rectangle 45"/>
          <p:cNvSpPr>
            <a:spLocks noChangeArrowheads="1"/>
          </p:cNvSpPr>
          <p:nvPr/>
        </p:nvSpPr>
        <p:spPr bwMode="auto">
          <a:xfrm>
            <a:off x="539552" y="1988840"/>
            <a:ext cx="7992888" cy="315913"/>
          </a:xfrm>
          <a:prstGeom prst="rect">
            <a:avLst/>
          </a:prstGeom>
          <a:solidFill>
            <a:srgbClr val="003366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lIns="104306" tIns="108000" rIns="104306" bIns="52153" anchor="ctr"/>
          <a:lstStyle/>
          <a:p>
            <a:pPr defTabSz="1042988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Спрос на рынке жилья</a:t>
            </a:r>
            <a:endParaRPr lang="ru-RU" sz="1800" b="1" dirty="0">
              <a:solidFill>
                <a:schemeClr val="bg1"/>
              </a:solidFill>
            </a:endParaRPr>
          </a:p>
        </p:txBody>
      </p:sp>
      <p:sp>
        <p:nvSpPr>
          <p:cNvPr id="10" name="Rectangle 45"/>
          <p:cNvSpPr>
            <a:spLocks noChangeArrowheads="1"/>
          </p:cNvSpPr>
          <p:nvPr/>
        </p:nvSpPr>
        <p:spPr bwMode="auto">
          <a:xfrm>
            <a:off x="539552" y="2420888"/>
            <a:ext cx="7992888" cy="315913"/>
          </a:xfrm>
          <a:prstGeom prst="rect">
            <a:avLst/>
          </a:prstGeom>
          <a:solidFill>
            <a:srgbClr val="003366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lIns="104306" tIns="108000" rIns="104306" bIns="52153" anchor="ctr"/>
          <a:lstStyle/>
          <a:p>
            <a:pPr defTabSz="1042988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Основные тенденции 2013 г.</a:t>
            </a:r>
            <a:endParaRPr lang="ru-RU" sz="1800" b="1" dirty="0">
              <a:solidFill>
                <a:schemeClr val="bg1"/>
              </a:solidFill>
            </a:endParaRPr>
          </a:p>
        </p:txBody>
      </p:sp>
      <p:sp>
        <p:nvSpPr>
          <p:cNvPr id="11" name="Rectangle 45"/>
          <p:cNvSpPr>
            <a:spLocks noChangeArrowheads="1"/>
          </p:cNvSpPr>
          <p:nvPr/>
        </p:nvSpPr>
        <p:spPr bwMode="auto">
          <a:xfrm>
            <a:off x="539552" y="3212976"/>
            <a:ext cx="7992888" cy="315913"/>
          </a:xfrm>
          <a:prstGeom prst="rect">
            <a:avLst/>
          </a:prstGeom>
          <a:solidFill>
            <a:srgbClr val="003366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lIns="104306" tIns="108000" rIns="104306" bIns="52153" anchor="ctr"/>
          <a:lstStyle/>
          <a:p>
            <a:pPr defTabSz="1042988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«Старая» Москва</a:t>
            </a:r>
            <a:endParaRPr lang="ru-RU" sz="1800" b="1" dirty="0">
              <a:solidFill>
                <a:schemeClr val="bg1"/>
              </a:solidFill>
            </a:endParaRPr>
          </a:p>
        </p:txBody>
      </p:sp>
      <p:sp>
        <p:nvSpPr>
          <p:cNvPr id="12" name="Rectangle 45"/>
          <p:cNvSpPr>
            <a:spLocks noChangeArrowheads="1"/>
          </p:cNvSpPr>
          <p:nvPr/>
        </p:nvSpPr>
        <p:spPr bwMode="auto">
          <a:xfrm>
            <a:off x="539552" y="3645024"/>
            <a:ext cx="7992888" cy="315913"/>
          </a:xfrm>
          <a:prstGeom prst="rect">
            <a:avLst/>
          </a:prstGeom>
          <a:solidFill>
            <a:srgbClr val="003366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lIns="104306" tIns="108000" rIns="104306" bIns="52153" anchor="ctr"/>
          <a:lstStyle/>
          <a:p>
            <a:pPr defTabSz="1042988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«Новая» Москвы</a:t>
            </a:r>
            <a:endParaRPr lang="ru-RU" sz="1800" b="1" dirty="0">
              <a:solidFill>
                <a:schemeClr val="bg1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539552" y="4077072"/>
            <a:ext cx="7992888" cy="315913"/>
          </a:xfrm>
          <a:prstGeom prst="rect">
            <a:avLst/>
          </a:prstGeom>
          <a:solidFill>
            <a:srgbClr val="003366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lIns="104306" tIns="108000" rIns="104306" bIns="52153" anchor="ctr"/>
          <a:lstStyle/>
          <a:p>
            <a:pPr defTabSz="1042988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Московская область</a:t>
            </a:r>
            <a:endParaRPr lang="ru-RU" sz="1800" b="1" dirty="0">
              <a:solidFill>
                <a:schemeClr val="bg1"/>
              </a:solidFill>
            </a:endParaRPr>
          </a:p>
        </p:txBody>
      </p:sp>
      <p:sp>
        <p:nvSpPr>
          <p:cNvPr id="14" name="Rectangle 45"/>
          <p:cNvSpPr>
            <a:spLocks noChangeArrowheads="1"/>
          </p:cNvSpPr>
          <p:nvPr/>
        </p:nvSpPr>
        <p:spPr bwMode="auto">
          <a:xfrm>
            <a:off x="539552" y="4509120"/>
            <a:ext cx="7992888" cy="315913"/>
          </a:xfrm>
          <a:prstGeom prst="rect">
            <a:avLst/>
          </a:prstGeom>
          <a:solidFill>
            <a:srgbClr val="003366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lIns="104306" tIns="108000" rIns="104306" bIns="52153" anchor="ctr"/>
          <a:lstStyle/>
          <a:p>
            <a:pPr defTabSz="1042988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Прогноз и перспективы развития</a:t>
            </a:r>
            <a:endParaRPr lang="ru-RU" sz="1800" b="1" dirty="0">
              <a:solidFill>
                <a:schemeClr val="bg1"/>
              </a:solidFill>
            </a:endParaRPr>
          </a:p>
        </p:txBody>
      </p:sp>
      <p:sp>
        <p:nvSpPr>
          <p:cNvPr id="15" name="Rectangle 45"/>
          <p:cNvSpPr>
            <a:spLocks noChangeArrowheads="1"/>
          </p:cNvSpPr>
          <p:nvPr/>
        </p:nvSpPr>
        <p:spPr bwMode="auto">
          <a:xfrm>
            <a:off x="539552" y="2825055"/>
            <a:ext cx="7992888" cy="315913"/>
          </a:xfrm>
          <a:prstGeom prst="rect">
            <a:avLst/>
          </a:prstGeom>
          <a:solidFill>
            <a:srgbClr val="003366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lIns="104306" tIns="108000" rIns="104306" bIns="52153" anchor="ctr"/>
          <a:lstStyle/>
          <a:p>
            <a:pPr defTabSz="1042988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Объем строительства</a:t>
            </a:r>
            <a:endParaRPr lang="ru-RU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870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7"/>
          <p:cNvSpPr>
            <a:spLocks noChangeArrowheads="1"/>
          </p:cNvSpPr>
          <p:nvPr/>
        </p:nvSpPr>
        <p:spPr bwMode="auto">
          <a:xfrm>
            <a:off x="0" y="1024856"/>
            <a:ext cx="4738198" cy="315912"/>
          </a:xfrm>
          <a:prstGeom prst="rect">
            <a:avLst/>
          </a:prstGeom>
          <a:solidFill>
            <a:srgbClr val="003366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lIns="104306" tIns="108000" rIns="104306" bIns="52153" anchor="ctr"/>
          <a:lstStyle/>
          <a:p>
            <a:pPr defTabSz="1042988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Спрос на рынке жилья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5" name="Группа 24"/>
          <p:cNvGrpSpPr>
            <a:grpSpLocks/>
          </p:cNvGrpSpPr>
          <p:nvPr/>
        </p:nvGrpSpPr>
        <p:grpSpPr bwMode="auto">
          <a:xfrm>
            <a:off x="0" y="-1567"/>
            <a:ext cx="9144000" cy="1007695"/>
            <a:chOff x="0" y="-1568"/>
            <a:chExt cx="9144000" cy="1008098"/>
          </a:xfrm>
        </p:grpSpPr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0" y="981120"/>
              <a:ext cx="9144000" cy="2541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pic>
          <p:nvPicPr>
            <p:cNvPr id="7" name="Рисунок 26" descr="logotip copy2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327" y="-1568"/>
              <a:ext cx="1862673" cy="994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38"/>
          <p:cNvSpPr>
            <a:spLocks noChangeArrowheads="1"/>
          </p:cNvSpPr>
          <p:nvPr/>
        </p:nvSpPr>
        <p:spPr bwMode="auto">
          <a:xfrm>
            <a:off x="8809037" y="6584951"/>
            <a:ext cx="334963" cy="268287"/>
          </a:xfrm>
          <a:prstGeom prst="rect">
            <a:avLst/>
          </a:prstGeom>
          <a:solidFill>
            <a:srgbClr val="FFCC66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lIns="104306" tIns="52153" rIns="104306" bIns="52153" anchor="ctr"/>
          <a:lstStyle/>
          <a:p>
            <a:pPr algn="ctr" defTabSz="1042988"/>
            <a:r>
              <a:rPr lang="ru-RU" sz="1400" dirty="0" smtClean="0">
                <a:solidFill>
                  <a:schemeClr val="bg1"/>
                </a:solidFill>
              </a:rPr>
              <a:t>3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12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98217281"/>
              </p:ext>
            </p:extLst>
          </p:nvPr>
        </p:nvGraphicFramePr>
        <p:xfrm>
          <a:off x="5029149" y="3501008"/>
          <a:ext cx="3384000" cy="876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000"/>
                <a:gridCol w="1128000"/>
                <a:gridCol w="1128000"/>
              </a:tblGrid>
              <a:tr h="216024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/>
                        <a:t>2012 </a:t>
                      </a:r>
                      <a:r>
                        <a:rPr lang="ru-RU" sz="900" b="1" baseline="0" dirty="0" smtClean="0"/>
                        <a:t>(янв.-июнь)</a:t>
                      </a:r>
                      <a:endParaRPr lang="ru-RU" sz="9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/>
                        <a:t>2013 </a:t>
                      </a:r>
                      <a:r>
                        <a:rPr lang="ru-RU" sz="900" b="1" baseline="0" dirty="0" smtClean="0"/>
                        <a:t>(янв.-июнь)</a:t>
                      </a:r>
                      <a:endParaRPr lang="ru-RU" sz="900" b="1" dirty="0" smtClean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РФ 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+59,5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+26,5</a:t>
                      </a:r>
                      <a:endParaRPr lang="ru-RU" sz="8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МСК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+55,3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+26,5</a:t>
                      </a:r>
                      <a:endParaRPr lang="ru-RU" sz="8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МО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+63,5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+30,4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Объект 2"/>
          <p:cNvSpPr txBox="1">
            <a:spLocks/>
          </p:cNvSpPr>
          <p:nvPr/>
        </p:nvSpPr>
        <p:spPr>
          <a:xfrm>
            <a:off x="4738198" y="3212976"/>
            <a:ext cx="4154282" cy="2880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900" b="1" dirty="0" smtClean="0"/>
              <a:t>Объем ипотечных жилищных кредитов в млн. руб. (янв.-июнь. 2013)</a:t>
            </a:r>
            <a:endParaRPr lang="ru-RU" sz="900" b="1" dirty="0"/>
          </a:p>
        </p:txBody>
      </p:sp>
      <p:sp>
        <p:nvSpPr>
          <p:cNvPr id="22" name="Прямоугольник 8"/>
          <p:cNvSpPr>
            <a:spLocks noChangeArrowheads="1"/>
          </p:cNvSpPr>
          <p:nvPr/>
        </p:nvSpPr>
        <p:spPr bwMode="auto">
          <a:xfrm>
            <a:off x="971600" y="5940429"/>
            <a:ext cx="7560839" cy="52322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ВЫВОД: </a:t>
            </a:r>
            <a:r>
              <a:rPr lang="ru-RU" sz="1200" b="1" dirty="0" smtClean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Рост уровня потребительской активности в 1 пол. 2013 г. </a:t>
            </a:r>
          </a:p>
          <a:p>
            <a:r>
              <a:rPr lang="ru-RU" sz="1200" b="1" dirty="0" smtClean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Снижение доли покупателей по ипотеке в структуре.</a:t>
            </a:r>
            <a:endParaRPr lang="ru-RU" sz="1200" dirty="0">
              <a:solidFill>
                <a:srgbClr val="003366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529208" y="1412776"/>
            <a:ext cx="4690864" cy="288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1100" b="1" dirty="0" smtClean="0"/>
              <a:t>Факторы спроса</a:t>
            </a:r>
            <a:endParaRPr lang="ru-RU" sz="1100" b="1" dirty="0"/>
          </a:p>
        </p:txBody>
      </p:sp>
      <p:sp>
        <p:nvSpPr>
          <p:cNvPr id="25" name="Скругленный прямоугольник 12"/>
          <p:cNvSpPr>
            <a:spLocks noChangeArrowheads="1"/>
          </p:cNvSpPr>
          <p:nvPr/>
        </p:nvSpPr>
        <p:spPr bwMode="auto">
          <a:xfrm>
            <a:off x="331912" y="1698859"/>
            <a:ext cx="4145898" cy="43399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defTabSz="1042988"/>
            <a:r>
              <a:rPr lang="ru-RU" sz="1200" b="1" dirty="0" smtClean="0">
                <a:solidFill>
                  <a:schemeClr val="bg1"/>
                </a:solidFill>
              </a:rPr>
              <a:t>Снижение цен на нефть (</a:t>
            </a:r>
            <a:r>
              <a:rPr lang="en-US" sz="1200" b="1" dirty="0" smtClean="0">
                <a:solidFill>
                  <a:schemeClr val="bg1"/>
                </a:solidFill>
              </a:rPr>
              <a:t>Urals </a:t>
            </a:r>
            <a:r>
              <a:rPr lang="ru-RU" sz="1200" b="1" dirty="0" smtClean="0">
                <a:solidFill>
                  <a:schemeClr val="bg1"/>
                </a:solidFill>
              </a:rPr>
              <a:t>до </a:t>
            </a:r>
            <a:r>
              <a:rPr lang="ru-RU" sz="1200" b="1" dirty="0" smtClean="0">
                <a:solidFill>
                  <a:srgbClr val="FFC000"/>
                </a:solidFill>
              </a:rPr>
              <a:t>102,7 </a:t>
            </a:r>
            <a:r>
              <a:rPr lang="en-US" sz="1200" b="1" dirty="0" smtClean="0">
                <a:solidFill>
                  <a:srgbClr val="FFC000"/>
                </a:solidFill>
              </a:rPr>
              <a:t>$/</a:t>
            </a:r>
            <a:r>
              <a:rPr lang="ru-RU" sz="1200" b="1" dirty="0" smtClean="0">
                <a:solidFill>
                  <a:srgbClr val="FFC000"/>
                </a:solidFill>
              </a:rPr>
              <a:t>баррель</a:t>
            </a:r>
            <a:r>
              <a:rPr lang="ru-RU" sz="1200" b="1" dirty="0" smtClean="0">
                <a:solidFill>
                  <a:schemeClr val="bg1"/>
                </a:solidFill>
              </a:rPr>
              <a:t>)</a:t>
            </a:r>
            <a:endParaRPr lang="ru-RU" sz="1000" b="1" dirty="0" smtClean="0">
              <a:solidFill>
                <a:schemeClr val="bg1"/>
              </a:solidFill>
            </a:endParaRPr>
          </a:p>
        </p:txBody>
      </p:sp>
      <p:sp>
        <p:nvSpPr>
          <p:cNvPr id="26" name="Скругленный прямоугольник 12"/>
          <p:cNvSpPr>
            <a:spLocks noChangeArrowheads="1"/>
          </p:cNvSpPr>
          <p:nvPr/>
        </p:nvSpPr>
        <p:spPr bwMode="auto">
          <a:xfrm>
            <a:off x="4654755" y="1698858"/>
            <a:ext cx="4154282" cy="433998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defTabSz="1042988"/>
            <a:r>
              <a:rPr lang="ru-RU" sz="1200" b="1" dirty="0" smtClean="0">
                <a:solidFill>
                  <a:schemeClr val="bg1"/>
                </a:solidFill>
              </a:rPr>
              <a:t>Отток капитала: </a:t>
            </a:r>
            <a:r>
              <a:rPr lang="ru-RU" sz="1200" b="1" dirty="0" smtClean="0">
                <a:solidFill>
                  <a:srgbClr val="FFC000"/>
                </a:solidFill>
              </a:rPr>
              <a:t>-38,1 млрд. </a:t>
            </a:r>
            <a:r>
              <a:rPr lang="en-US" sz="1200" b="1" dirty="0" smtClean="0">
                <a:solidFill>
                  <a:srgbClr val="FFC000"/>
                </a:solidFill>
              </a:rPr>
              <a:t>$</a:t>
            </a:r>
            <a:r>
              <a:rPr lang="ru-RU" sz="1200" b="1" dirty="0" smtClean="0">
                <a:solidFill>
                  <a:srgbClr val="FFC000"/>
                </a:solidFill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</a:rPr>
              <a:t>(2012 г. – </a:t>
            </a:r>
            <a:r>
              <a:rPr lang="ru-RU" sz="1200" b="1" dirty="0" smtClean="0">
                <a:solidFill>
                  <a:srgbClr val="FFC000"/>
                </a:solidFill>
              </a:rPr>
              <a:t>54,1</a:t>
            </a:r>
            <a:r>
              <a:rPr lang="ru-RU" sz="1200" b="1" dirty="0" smtClean="0">
                <a:solidFill>
                  <a:schemeClr val="bg1"/>
                </a:solidFill>
              </a:rPr>
              <a:t> </a:t>
            </a:r>
            <a:r>
              <a:rPr lang="ru-RU" sz="1200" b="1" dirty="0">
                <a:solidFill>
                  <a:srgbClr val="FFC000"/>
                </a:solidFill>
              </a:rPr>
              <a:t>млрд. </a:t>
            </a:r>
            <a:r>
              <a:rPr lang="en-US" sz="1200" b="1" dirty="0" smtClean="0">
                <a:solidFill>
                  <a:srgbClr val="FFC000"/>
                </a:solidFill>
              </a:rPr>
              <a:t>$</a:t>
            </a:r>
            <a:r>
              <a:rPr lang="ru-RU" sz="1200" b="1" dirty="0" smtClean="0">
                <a:solidFill>
                  <a:srgbClr val="FFC000"/>
                </a:solidFill>
              </a:rPr>
              <a:t>)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27" name="Скругленный прямоугольник 12"/>
          <p:cNvSpPr>
            <a:spLocks noChangeArrowheads="1"/>
          </p:cNvSpPr>
          <p:nvPr/>
        </p:nvSpPr>
        <p:spPr bwMode="auto">
          <a:xfrm>
            <a:off x="327720" y="2348880"/>
            <a:ext cx="4154282" cy="430099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defTabSz="1042988"/>
            <a:r>
              <a:rPr lang="ru-RU" sz="1200" b="1" dirty="0" smtClean="0">
                <a:solidFill>
                  <a:srgbClr val="FFC000"/>
                </a:solidFill>
              </a:rPr>
              <a:t>Замедление</a:t>
            </a:r>
            <a:r>
              <a:rPr lang="ru-RU" sz="1200" b="1" dirty="0" smtClean="0">
                <a:solidFill>
                  <a:schemeClr val="bg1"/>
                </a:solidFill>
              </a:rPr>
              <a:t> роста ряда макропоказателей</a:t>
            </a:r>
            <a:endParaRPr lang="ru-RU" sz="1000" b="1" dirty="0" smtClean="0">
              <a:solidFill>
                <a:schemeClr val="bg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51174" y="3211027"/>
            <a:ext cx="4126636" cy="15102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12"/>
          <p:cNvSpPr>
            <a:spLocks noChangeArrowheads="1"/>
          </p:cNvSpPr>
          <p:nvPr/>
        </p:nvSpPr>
        <p:spPr bwMode="auto">
          <a:xfrm>
            <a:off x="4655099" y="2348880"/>
            <a:ext cx="4154282" cy="430099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defTabSz="1042988"/>
            <a:r>
              <a:rPr lang="ru-RU" sz="1200" b="1" dirty="0" smtClean="0">
                <a:solidFill>
                  <a:srgbClr val="FFC000"/>
                </a:solidFill>
              </a:rPr>
              <a:t>Снижение</a:t>
            </a:r>
            <a:r>
              <a:rPr lang="ru-RU" sz="1200" b="1" dirty="0" smtClean="0">
                <a:solidFill>
                  <a:schemeClr val="bg1"/>
                </a:solidFill>
              </a:rPr>
              <a:t> </a:t>
            </a:r>
            <a:r>
              <a:rPr lang="ru-RU" sz="1200" b="1" dirty="0" smtClean="0">
                <a:solidFill>
                  <a:srgbClr val="FFC000"/>
                </a:solidFill>
              </a:rPr>
              <a:t>темпов роста</a:t>
            </a:r>
            <a:r>
              <a:rPr lang="ru-RU" sz="1200" b="1" dirty="0" smtClean="0">
                <a:solidFill>
                  <a:schemeClr val="bg1"/>
                </a:solidFill>
              </a:rPr>
              <a:t> ипотечного кредитования</a:t>
            </a:r>
            <a:endParaRPr lang="ru-RU" sz="1000" b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3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41104566"/>
              </p:ext>
            </p:extLst>
          </p:nvPr>
        </p:nvGraphicFramePr>
        <p:xfrm>
          <a:off x="623099" y="3465944"/>
          <a:ext cx="3564000" cy="1115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000"/>
                <a:gridCol w="1188000"/>
                <a:gridCol w="1188000"/>
              </a:tblGrid>
              <a:tr h="216024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/>
                        <a:t>2012</a:t>
                      </a:r>
                      <a:r>
                        <a:rPr lang="ru-RU" sz="900" b="1" baseline="0" dirty="0" smtClean="0"/>
                        <a:t> (янв.-июнь)</a:t>
                      </a:r>
                      <a:endParaRPr lang="ru-RU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/>
                        <a:t>2013 </a:t>
                      </a:r>
                      <a:r>
                        <a:rPr lang="ru-RU" sz="900" b="1" baseline="0" dirty="0" smtClean="0"/>
                        <a:t>(янв.-июнь)</a:t>
                      </a:r>
                      <a:endParaRPr lang="ru-RU" sz="900" b="1" dirty="0" smtClean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Промпроизводство</a:t>
                      </a:r>
                      <a:r>
                        <a:rPr lang="ru-RU" sz="800" baseline="30000" dirty="0" smtClean="0"/>
                        <a:t>1</a:t>
                      </a:r>
                      <a:endParaRPr lang="ru-RU" sz="800" baseline="300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+3,1%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+0,1%</a:t>
                      </a:r>
                      <a:endParaRPr lang="ru-RU" sz="8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Оборот розничной торговли 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+7,7%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+3,5%</a:t>
                      </a:r>
                      <a:endParaRPr lang="ru-RU" sz="8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Объем платных услуг населению</a:t>
                      </a:r>
                      <a:endParaRPr lang="ru-RU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+4,2%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/>
                        <a:t>+2,0%</a:t>
                      </a:r>
                      <a:endParaRPr lang="ru-RU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Стрелка вверх 1"/>
          <p:cNvSpPr/>
          <p:nvPr/>
        </p:nvSpPr>
        <p:spPr>
          <a:xfrm>
            <a:off x="2138008" y="2850987"/>
            <a:ext cx="633791" cy="251481"/>
          </a:xfrm>
          <a:prstGeom prst="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верх 18"/>
          <p:cNvSpPr/>
          <p:nvPr/>
        </p:nvSpPr>
        <p:spPr>
          <a:xfrm>
            <a:off x="6340350" y="2850987"/>
            <a:ext cx="633791" cy="251481"/>
          </a:xfrm>
          <a:prstGeom prst="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654042" y="3239626"/>
            <a:ext cx="16017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b="1" dirty="0" smtClean="0"/>
              <a:t>Макроэкономика России</a:t>
            </a:r>
            <a:endParaRPr lang="ru-RU" sz="9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690665" y="3211027"/>
            <a:ext cx="4107625" cy="15102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8"/>
          <p:cNvSpPr>
            <a:spLocks noChangeArrowheads="1"/>
          </p:cNvSpPr>
          <p:nvPr/>
        </p:nvSpPr>
        <p:spPr bwMode="auto">
          <a:xfrm>
            <a:off x="339048" y="4765586"/>
            <a:ext cx="420255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800" b="1" baseline="30000" dirty="0" smtClean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1</a:t>
            </a:r>
            <a:r>
              <a:rPr lang="ru-RU" sz="800" b="1" dirty="0" smtClean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700" b="1" dirty="0" smtClean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По </a:t>
            </a:r>
            <a:r>
              <a:rPr lang="ru-RU" sz="700" b="1" dirty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данным ИЭП им. Гайдара в </a:t>
            </a:r>
            <a:r>
              <a:rPr lang="ru-RU" sz="700" b="1" dirty="0" smtClean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промышленности к </a:t>
            </a:r>
            <a:r>
              <a:rPr lang="ru-RU" sz="700" b="1" dirty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июню 2013 г. </a:t>
            </a:r>
            <a:r>
              <a:rPr lang="ru-RU" sz="700" b="1" dirty="0" smtClean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наблюдается затоваривание </a:t>
            </a:r>
            <a:r>
              <a:rPr lang="ru-RU" sz="700" b="1" dirty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складов, число увольнений выше числа новых </a:t>
            </a:r>
            <a:r>
              <a:rPr lang="ru-RU" sz="700" b="1" dirty="0" smtClean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сотрудников.</a:t>
            </a:r>
            <a:endParaRPr lang="ru-RU" sz="700" b="1" dirty="0">
              <a:solidFill>
                <a:srgbClr val="003366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12"/>
          <p:cNvSpPr>
            <a:spLocks noChangeArrowheads="1"/>
          </p:cNvSpPr>
          <p:nvPr/>
        </p:nvSpPr>
        <p:spPr bwMode="auto">
          <a:xfrm>
            <a:off x="1979712" y="5155243"/>
            <a:ext cx="5255996" cy="504056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defTabSz="1042988"/>
            <a:r>
              <a:rPr lang="ru-RU" sz="1200" b="1" dirty="0">
                <a:solidFill>
                  <a:schemeClr val="bg1"/>
                </a:solidFill>
              </a:rPr>
              <a:t>Индекс </a:t>
            </a:r>
            <a:r>
              <a:rPr lang="ru-RU" sz="1200" b="1" dirty="0" smtClean="0">
                <a:solidFill>
                  <a:schemeClr val="bg1"/>
                </a:solidFill>
              </a:rPr>
              <a:t>потенциального спроса на новостройки Московского региона за 1 пол. 2013 г </a:t>
            </a:r>
            <a:r>
              <a:rPr lang="ru-RU" sz="1050" b="1" dirty="0" smtClean="0">
                <a:solidFill>
                  <a:srgbClr val="FFC000"/>
                </a:solidFill>
              </a:rPr>
              <a:t>+31,8% </a:t>
            </a:r>
            <a:r>
              <a:rPr lang="ru-RU" sz="1050" b="1" dirty="0" smtClean="0">
                <a:solidFill>
                  <a:schemeClr val="bg1"/>
                </a:solidFill>
              </a:rPr>
              <a:t>(</a:t>
            </a:r>
            <a:r>
              <a:rPr lang="en-US" sz="1050" b="1" dirty="0" smtClean="0">
                <a:solidFill>
                  <a:schemeClr val="bg1"/>
                </a:solidFill>
              </a:rPr>
              <a:t>1 </a:t>
            </a:r>
            <a:r>
              <a:rPr lang="ru-RU" sz="1050" b="1" dirty="0" smtClean="0">
                <a:solidFill>
                  <a:schemeClr val="bg1"/>
                </a:solidFill>
              </a:rPr>
              <a:t>кв. 2013 / 1 кв. 2012)</a:t>
            </a:r>
            <a:endParaRPr lang="ru-RU" sz="1050" b="1" dirty="0">
              <a:solidFill>
                <a:schemeClr val="bg1"/>
              </a:solidFill>
            </a:endParaRPr>
          </a:p>
        </p:txBody>
      </p:sp>
      <p:sp>
        <p:nvSpPr>
          <p:cNvPr id="10" name="Молния 9"/>
          <p:cNvSpPr/>
          <p:nvPr/>
        </p:nvSpPr>
        <p:spPr>
          <a:xfrm>
            <a:off x="251520" y="5947331"/>
            <a:ext cx="576064" cy="361989"/>
          </a:xfrm>
          <a:prstGeom prst="lightningBol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038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7"/>
          <p:cNvSpPr>
            <a:spLocks noChangeArrowheads="1"/>
          </p:cNvSpPr>
          <p:nvPr/>
        </p:nvSpPr>
        <p:spPr bwMode="auto">
          <a:xfrm>
            <a:off x="0" y="1024856"/>
            <a:ext cx="4738198" cy="315912"/>
          </a:xfrm>
          <a:prstGeom prst="rect">
            <a:avLst/>
          </a:prstGeom>
          <a:solidFill>
            <a:srgbClr val="003366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lIns="104306" tIns="108000" rIns="104306" bIns="52153" anchor="ctr"/>
          <a:lstStyle/>
          <a:p>
            <a:pPr defTabSz="1042988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Основные тенденции 2013 г.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5" name="Группа 24"/>
          <p:cNvGrpSpPr>
            <a:grpSpLocks/>
          </p:cNvGrpSpPr>
          <p:nvPr/>
        </p:nvGrpSpPr>
        <p:grpSpPr bwMode="auto">
          <a:xfrm>
            <a:off x="0" y="-1567"/>
            <a:ext cx="9144000" cy="1007695"/>
            <a:chOff x="0" y="-1568"/>
            <a:chExt cx="9144000" cy="1008098"/>
          </a:xfrm>
        </p:grpSpPr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0" y="981120"/>
              <a:ext cx="9144000" cy="2541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pic>
          <p:nvPicPr>
            <p:cNvPr id="7" name="Рисунок 26" descr="logotip copy2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327" y="-1568"/>
              <a:ext cx="1862673" cy="994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38"/>
          <p:cNvSpPr>
            <a:spLocks noChangeArrowheads="1"/>
          </p:cNvSpPr>
          <p:nvPr/>
        </p:nvSpPr>
        <p:spPr bwMode="auto">
          <a:xfrm>
            <a:off x="8809037" y="6584951"/>
            <a:ext cx="334963" cy="268287"/>
          </a:xfrm>
          <a:prstGeom prst="rect">
            <a:avLst/>
          </a:prstGeom>
          <a:solidFill>
            <a:srgbClr val="FFCC66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lIns="104306" tIns="52153" rIns="104306" bIns="52153" anchor="ctr"/>
          <a:lstStyle/>
          <a:p>
            <a:pPr algn="ctr" defTabSz="1042988"/>
            <a:r>
              <a:rPr lang="ru-RU" sz="1400" dirty="0" smtClean="0">
                <a:solidFill>
                  <a:schemeClr val="bg1"/>
                </a:solidFill>
              </a:rPr>
              <a:t>4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0" name="Скругленный прямоугольник 12"/>
          <p:cNvSpPr>
            <a:spLocks noChangeArrowheads="1"/>
          </p:cNvSpPr>
          <p:nvPr/>
        </p:nvSpPr>
        <p:spPr bwMode="auto">
          <a:xfrm>
            <a:off x="251520" y="2132856"/>
            <a:ext cx="2664296" cy="432048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000" b="1" dirty="0" smtClean="0">
                <a:solidFill>
                  <a:schemeClr val="bg1"/>
                </a:solidFill>
              </a:rPr>
              <a:t>ГЗК завершила ревизию </a:t>
            </a:r>
            <a:r>
              <a:rPr lang="ru-RU" sz="1000" b="1" dirty="0" err="1" smtClean="0">
                <a:solidFill>
                  <a:schemeClr val="bg1"/>
                </a:solidFill>
              </a:rPr>
              <a:t>инвестпро-ектов</a:t>
            </a:r>
            <a:r>
              <a:rPr lang="ru-RU" sz="1000" b="1" dirty="0" smtClean="0">
                <a:solidFill>
                  <a:schemeClr val="bg1"/>
                </a:solidFill>
              </a:rPr>
              <a:t>, утвержденных при Лужкове</a:t>
            </a:r>
            <a:r>
              <a:rPr lang="ru-RU" sz="1000" b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685537" y="1700808"/>
            <a:ext cx="1683562" cy="288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050" b="1" dirty="0" smtClean="0"/>
              <a:t>«Старая» Москва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3730219" y="1700807"/>
            <a:ext cx="1683562" cy="288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050" b="1" dirty="0" smtClean="0"/>
              <a:t>«Новая» Москва</a:t>
            </a: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6660232" y="1700806"/>
            <a:ext cx="1683562" cy="288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050" b="1" dirty="0" smtClean="0"/>
              <a:t>Московская область</a:t>
            </a:r>
          </a:p>
        </p:txBody>
      </p:sp>
      <p:sp>
        <p:nvSpPr>
          <p:cNvPr id="15" name="Скругленный прямоугольник 12"/>
          <p:cNvSpPr>
            <a:spLocks noChangeArrowheads="1"/>
          </p:cNvSpPr>
          <p:nvPr/>
        </p:nvSpPr>
        <p:spPr bwMode="auto">
          <a:xfrm>
            <a:off x="3203848" y="2132856"/>
            <a:ext cx="2664296" cy="1008112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000" b="1" dirty="0" smtClean="0">
                <a:solidFill>
                  <a:schemeClr val="bg1"/>
                </a:solidFill>
              </a:rPr>
              <a:t>ГЗК: </a:t>
            </a:r>
            <a:r>
              <a:rPr lang="ru-RU" sz="1000" b="1" dirty="0">
                <a:solidFill>
                  <a:schemeClr val="bg1"/>
                </a:solidFill>
              </a:rPr>
              <a:t>утверждение новых градостроительных </a:t>
            </a:r>
            <a:r>
              <a:rPr lang="ru-RU" sz="1000" b="1" dirty="0" smtClean="0">
                <a:solidFill>
                  <a:schemeClr val="bg1"/>
                </a:solidFill>
              </a:rPr>
              <a:t>планов и корректировка ТЭП текущих крупнейших проектов (первый ЖК «Новые Ватутинки»).</a:t>
            </a:r>
          </a:p>
          <a:p>
            <a:pPr marL="228600" indent="-228600" defTabSz="1042988">
              <a:buAutoNum type="arabicPeriod"/>
            </a:pP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16" name="Скругленный прямоугольник 12"/>
          <p:cNvSpPr>
            <a:spLocks noChangeArrowheads="1"/>
          </p:cNvSpPr>
          <p:nvPr/>
        </p:nvSpPr>
        <p:spPr bwMode="auto">
          <a:xfrm>
            <a:off x="6156176" y="2132856"/>
            <a:ext cx="2664296" cy="1008112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000" b="1" dirty="0" smtClean="0">
                <a:solidFill>
                  <a:schemeClr val="bg1"/>
                </a:solidFill>
              </a:rPr>
              <a:t>Создание Градостроительного совета Подмосковья: доработки и корректировки генпланов муниципальных образований.</a:t>
            </a:r>
          </a:p>
          <a:p>
            <a:pPr marL="228600" indent="-228600" defTabSz="1042988">
              <a:buAutoNum type="arabicPeriod"/>
            </a:pP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17" name="Скругленный прямоугольник 12"/>
          <p:cNvSpPr>
            <a:spLocks noChangeArrowheads="1"/>
          </p:cNvSpPr>
          <p:nvPr/>
        </p:nvSpPr>
        <p:spPr bwMode="auto">
          <a:xfrm>
            <a:off x="251520" y="3284984"/>
            <a:ext cx="5616624" cy="576064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000" b="1" dirty="0" smtClean="0">
                <a:solidFill>
                  <a:schemeClr val="bg1"/>
                </a:solidFill>
              </a:rPr>
              <a:t>Рост предложения в количестве корпусов в 2013 г., снижение в суммарной площади квартир.</a:t>
            </a:r>
          </a:p>
        </p:txBody>
      </p:sp>
      <p:sp>
        <p:nvSpPr>
          <p:cNvPr id="18" name="Скругленный прямоугольник 12"/>
          <p:cNvSpPr>
            <a:spLocks noChangeArrowheads="1"/>
          </p:cNvSpPr>
          <p:nvPr/>
        </p:nvSpPr>
        <p:spPr bwMode="auto">
          <a:xfrm>
            <a:off x="251520" y="2708920"/>
            <a:ext cx="2664296" cy="432048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000" b="1" dirty="0">
                <a:solidFill>
                  <a:schemeClr val="bg1"/>
                </a:solidFill>
              </a:rPr>
              <a:t>Новый приоритет </a:t>
            </a:r>
            <a:r>
              <a:rPr lang="ru-RU" sz="1000" b="1" dirty="0" smtClean="0">
                <a:solidFill>
                  <a:schemeClr val="bg1"/>
                </a:solidFill>
              </a:rPr>
              <a:t>ГЗК – освоение </a:t>
            </a:r>
            <a:r>
              <a:rPr lang="ru-RU" sz="1000" b="1" dirty="0" err="1" smtClean="0">
                <a:solidFill>
                  <a:schemeClr val="bg1"/>
                </a:solidFill>
              </a:rPr>
              <a:t>промзон</a:t>
            </a:r>
            <a:r>
              <a:rPr lang="ru-RU" sz="1000" b="1" dirty="0" smtClean="0">
                <a:solidFill>
                  <a:schemeClr val="bg1"/>
                </a:solidFill>
              </a:rPr>
              <a:t>.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19" name="Скругленный прямоугольник 12"/>
          <p:cNvSpPr>
            <a:spLocks noChangeArrowheads="1"/>
          </p:cNvSpPr>
          <p:nvPr/>
        </p:nvSpPr>
        <p:spPr bwMode="auto">
          <a:xfrm>
            <a:off x="251520" y="4005064"/>
            <a:ext cx="2664296" cy="432048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000" b="1" dirty="0" smtClean="0">
                <a:solidFill>
                  <a:schemeClr val="bg1"/>
                </a:solidFill>
              </a:rPr>
              <a:t>Рост доли апартаментов в структуре предложения 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21" name="Скругленный прямоугольник 12"/>
          <p:cNvSpPr>
            <a:spLocks noChangeArrowheads="1"/>
          </p:cNvSpPr>
          <p:nvPr/>
        </p:nvSpPr>
        <p:spPr bwMode="auto">
          <a:xfrm>
            <a:off x="6169865" y="3284984"/>
            <a:ext cx="2664296" cy="792088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000" b="1" dirty="0" smtClean="0">
                <a:solidFill>
                  <a:schemeClr val="bg1"/>
                </a:solidFill>
              </a:rPr>
              <a:t>Рост предложения в количестве корпусов и суммарной площади квартир, прежде всего в пределах 20 км от МКАД.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12"/>
          <p:cNvSpPr>
            <a:spLocks noChangeArrowheads="1"/>
          </p:cNvSpPr>
          <p:nvPr/>
        </p:nvSpPr>
        <p:spPr bwMode="auto">
          <a:xfrm>
            <a:off x="251520" y="4581128"/>
            <a:ext cx="5616624" cy="288032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000" b="1" dirty="0" smtClean="0">
                <a:solidFill>
                  <a:schemeClr val="bg1"/>
                </a:solidFill>
              </a:rPr>
              <a:t>Рост среднего уровня цен: «старая» Москва – 3,1%, «новая» Москва – 1,0%. </a:t>
            </a:r>
          </a:p>
        </p:txBody>
      </p:sp>
      <p:sp>
        <p:nvSpPr>
          <p:cNvPr id="24" name="Скругленный прямоугольник 12"/>
          <p:cNvSpPr>
            <a:spLocks noChangeArrowheads="1"/>
          </p:cNvSpPr>
          <p:nvPr/>
        </p:nvSpPr>
        <p:spPr bwMode="auto">
          <a:xfrm>
            <a:off x="6199706" y="4404395"/>
            <a:ext cx="2664296" cy="464765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000" b="1" dirty="0" smtClean="0">
                <a:solidFill>
                  <a:schemeClr val="bg1"/>
                </a:solidFill>
              </a:rPr>
              <a:t>Сокращение среднего уровня цен на 0,7%.</a:t>
            </a:r>
            <a:endParaRPr lang="ru-RU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66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7"/>
          <p:cNvSpPr>
            <a:spLocks noChangeArrowheads="1"/>
          </p:cNvSpPr>
          <p:nvPr/>
        </p:nvSpPr>
        <p:spPr bwMode="auto">
          <a:xfrm>
            <a:off x="0" y="1024856"/>
            <a:ext cx="4738198" cy="315912"/>
          </a:xfrm>
          <a:prstGeom prst="rect">
            <a:avLst/>
          </a:prstGeom>
          <a:solidFill>
            <a:srgbClr val="003366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lIns="104306" tIns="108000" rIns="104306" bIns="52153" anchor="ctr"/>
          <a:lstStyle/>
          <a:p>
            <a:pPr defTabSz="1042988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Объем строительства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5" name="Группа 24"/>
          <p:cNvGrpSpPr>
            <a:grpSpLocks/>
          </p:cNvGrpSpPr>
          <p:nvPr/>
        </p:nvGrpSpPr>
        <p:grpSpPr bwMode="auto">
          <a:xfrm>
            <a:off x="0" y="-1567"/>
            <a:ext cx="9144000" cy="1007695"/>
            <a:chOff x="0" y="-1568"/>
            <a:chExt cx="9144000" cy="1008098"/>
          </a:xfrm>
        </p:grpSpPr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0" y="981120"/>
              <a:ext cx="9144000" cy="2541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pic>
          <p:nvPicPr>
            <p:cNvPr id="7" name="Рисунок 26" descr="logotip copy2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327" y="-1568"/>
              <a:ext cx="1862673" cy="994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38"/>
          <p:cNvSpPr>
            <a:spLocks noChangeArrowheads="1"/>
          </p:cNvSpPr>
          <p:nvPr/>
        </p:nvSpPr>
        <p:spPr bwMode="auto">
          <a:xfrm>
            <a:off x="8809037" y="6584951"/>
            <a:ext cx="334963" cy="268287"/>
          </a:xfrm>
          <a:prstGeom prst="rect">
            <a:avLst/>
          </a:prstGeom>
          <a:solidFill>
            <a:srgbClr val="FFCC66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lIns="104306" tIns="52153" rIns="104306" bIns="52153" anchor="ctr"/>
          <a:lstStyle/>
          <a:p>
            <a:pPr algn="ctr" defTabSz="1042988"/>
            <a:r>
              <a:rPr lang="ru-RU" sz="1400" dirty="0" smtClean="0">
                <a:solidFill>
                  <a:schemeClr val="bg1"/>
                </a:solidFill>
              </a:rPr>
              <a:t>5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xmlns="" val="1540326357"/>
              </p:ext>
            </p:extLst>
          </p:nvPr>
        </p:nvGraphicFramePr>
        <p:xfrm>
          <a:off x="4932040" y="1836112"/>
          <a:ext cx="2880000" cy="2159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xmlns="" val="3323835261"/>
              </p:ext>
            </p:extLst>
          </p:nvPr>
        </p:nvGraphicFramePr>
        <p:xfrm>
          <a:off x="929099" y="1836112"/>
          <a:ext cx="2880000" cy="2159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Скругленный прямоугольник 12"/>
          <p:cNvSpPr>
            <a:spLocks noChangeArrowheads="1"/>
          </p:cNvSpPr>
          <p:nvPr/>
        </p:nvSpPr>
        <p:spPr bwMode="auto">
          <a:xfrm>
            <a:off x="899592" y="4285299"/>
            <a:ext cx="2880320" cy="719166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100" b="1" dirty="0" smtClean="0">
                <a:solidFill>
                  <a:schemeClr val="bg1"/>
                </a:solidFill>
              </a:rPr>
              <a:t>В 2013 г. планируется к вводу:</a:t>
            </a:r>
          </a:p>
          <a:p>
            <a:pPr defTabSz="1042988"/>
            <a:r>
              <a:rPr lang="ru-RU" sz="1100" b="1" dirty="0" smtClean="0">
                <a:solidFill>
                  <a:schemeClr val="bg1"/>
                </a:solidFill>
              </a:rPr>
              <a:t>«Старая» Москва – </a:t>
            </a:r>
            <a:r>
              <a:rPr lang="ru-RU" sz="1100" b="1" dirty="0" smtClean="0">
                <a:solidFill>
                  <a:srgbClr val="FFC000"/>
                </a:solidFill>
              </a:rPr>
              <a:t>2,5 млн. кв. м</a:t>
            </a:r>
          </a:p>
          <a:p>
            <a:pPr defTabSz="1042988"/>
            <a:r>
              <a:rPr lang="ru-RU" sz="1100" b="1" dirty="0" smtClean="0">
                <a:solidFill>
                  <a:schemeClr val="bg1"/>
                </a:solidFill>
              </a:rPr>
              <a:t>«Новая» Москва – </a:t>
            </a:r>
            <a:r>
              <a:rPr lang="ru-RU" sz="1100" b="1" dirty="0" smtClean="0">
                <a:solidFill>
                  <a:srgbClr val="FFC000"/>
                </a:solidFill>
              </a:rPr>
              <a:t>1,0 млн. кв. м</a:t>
            </a:r>
            <a:endParaRPr lang="ru-RU" sz="1100" b="1" dirty="0">
              <a:solidFill>
                <a:srgbClr val="FFC000"/>
              </a:solidFill>
            </a:endParaRPr>
          </a:p>
        </p:txBody>
      </p:sp>
      <p:sp>
        <p:nvSpPr>
          <p:cNvPr id="25" name="Скругленный прямоугольник 12"/>
          <p:cNvSpPr>
            <a:spLocks noChangeArrowheads="1"/>
          </p:cNvSpPr>
          <p:nvPr/>
        </p:nvSpPr>
        <p:spPr bwMode="auto">
          <a:xfrm>
            <a:off x="4932040" y="4285299"/>
            <a:ext cx="2880320" cy="719166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100" b="1" dirty="0" smtClean="0">
                <a:solidFill>
                  <a:schemeClr val="bg1"/>
                </a:solidFill>
              </a:rPr>
              <a:t>В 2013 г. в Московской области планируется к вводу – </a:t>
            </a:r>
            <a:r>
              <a:rPr lang="ru-RU" sz="1100" b="1" dirty="0" smtClean="0">
                <a:solidFill>
                  <a:srgbClr val="FFC000"/>
                </a:solidFill>
              </a:rPr>
              <a:t>7,0 млн. кв. м</a:t>
            </a:r>
          </a:p>
        </p:txBody>
      </p:sp>
      <p:sp>
        <p:nvSpPr>
          <p:cNvPr id="27" name="Прямоугольник 8"/>
          <p:cNvSpPr>
            <a:spLocks noChangeArrowheads="1"/>
          </p:cNvSpPr>
          <p:nvPr/>
        </p:nvSpPr>
        <p:spPr bwMode="auto">
          <a:xfrm>
            <a:off x="971600" y="5508521"/>
            <a:ext cx="7560839" cy="83099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ВЫВОД</a:t>
            </a:r>
            <a:r>
              <a:rPr lang="ru-RU" sz="1600" b="1" dirty="0" smtClean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: </a:t>
            </a:r>
            <a:r>
              <a:rPr lang="ru-RU" sz="1600" b="1" dirty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Так как большая доля ввода жилья приходится на конец года, то с большой долей вероятности можно сказать, что планы будут выполнены</a:t>
            </a:r>
            <a:endParaRPr lang="ru-RU" sz="1200" dirty="0">
              <a:solidFill>
                <a:srgbClr val="003366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8" name="Молния 27"/>
          <p:cNvSpPr/>
          <p:nvPr/>
        </p:nvSpPr>
        <p:spPr>
          <a:xfrm>
            <a:off x="251520" y="5515423"/>
            <a:ext cx="576064" cy="361989"/>
          </a:xfrm>
          <a:prstGeom prst="lightningBol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420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7"/>
          <p:cNvSpPr>
            <a:spLocks noChangeArrowheads="1"/>
          </p:cNvSpPr>
          <p:nvPr/>
        </p:nvSpPr>
        <p:spPr bwMode="auto">
          <a:xfrm>
            <a:off x="0" y="1024856"/>
            <a:ext cx="4738198" cy="315912"/>
          </a:xfrm>
          <a:prstGeom prst="rect">
            <a:avLst/>
          </a:prstGeom>
          <a:solidFill>
            <a:srgbClr val="003366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lIns="104306" tIns="108000" rIns="104306" bIns="52153" anchor="ctr"/>
          <a:lstStyle/>
          <a:p>
            <a:pPr defTabSz="1042988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«Старая» Москва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5" name="Группа 24"/>
          <p:cNvGrpSpPr>
            <a:grpSpLocks/>
          </p:cNvGrpSpPr>
          <p:nvPr/>
        </p:nvGrpSpPr>
        <p:grpSpPr bwMode="auto">
          <a:xfrm>
            <a:off x="0" y="-1567"/>
            <a:ext cx="9144000" cy="1007695"/>
            <a:chOff x="0" y="-1568"/>
            <a:chExt cx="9144000" cy="1008098"/>
          </a:xfrm>
        </p:grpSpPr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0" y="981120"/>
              <a:ext cx="9144000" cy="2541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pic>
          <p:nvPicPr>
            <p:cNvPr id="7" name="Рисунок 26" descr="logotip copy2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327" y="-1568"/>
              <a:ext cx="1862673" cy="994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38"/>
          <p:cNvSpPr>
            <a:spLocks noChangeArrowheads="1"/>
          </p:cNvSpPr>
          <p:nvPr/>
        </p:nvSpPr>
        <p:spPr bwMode="auto">
          <a:xfrm>
            <a:off x="8809037" y="6584951"/>
            <a:ext cx="334963" cy="268287"/>
          </a:xfrm>
          <a:prstGeom prst="rect">
            <a:avLst/>
          </a:prstGeom>
          <a:solidFill>
            <a:srgbClr val="FFCC66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lIns="104306" tIns="52153" rIns="104306" bIns="52153" anchor="ctr"/>
          <a:lstStyle/>
          <a:p>
            <a:pPr algn="ctr" defTabSz="1042988"/>
            <a:r>
              <a:rPr lang="ru-RU" sz="1400" dirty="0" smtClean="0">
                <a:solidFill>
                  <a:schemeClr val="bg1"/>
                </a:solidFill>
              </a:rPr>
              <a:t>6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xmlns="" val="3567041635"/>
              </p:ext>
            </p:extLst>
          </p:nvPr>
        </p:nvGraphicFramePr>
        <p:xfrm>
          <a:off x="251520" y="1700808"/>
          <a:ext cx="4572000" cy="2159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Стрелка вправо 1"/>
          <p:cNvSpPr/>
          <p:nvPr/>
        </p:nvSpPr>
        <p:spPr>
          <a:xfrm>
            <a:off x="4926686" y="2276872"/>
            <a:ext cx="576064" cy="93610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580112" y="1772816"/>
            <a:ext cx="3228925" cy="2088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Рост предложения в </a:t>
            </a:r>
            <a:r>
              <a:rPr lang="en-US" sz="1050" b="1" dirty="0" smtClean="0">
                <a:solidFill>
                  <a:schemeClr val="tx1"/>
                </a:solidFill>
              </a:rPr>
              <a:t>I</a:t>
            </a:r>
            <a:r>
              <a:rPr lang="ru-RU" sz="1050" b="1" dirty="0" smtClean="0">
                <a:solidFill>
                  <a:schemeClr val="tx1"/>
                </a:solidFill>
              </a:rPr>
              <a:t> полугодии 2013 г. </a:t>
            </a:r>
            <a:r>
              <a:rPr lang="ru-RU" sz="1050" dirty="0" smtClean="0">
                <a:solidFill>
                  <a:schemeClr val="tx1"/>
                </a:solidFill>
              </a:rPr>
              <a:t>в количестве корпусов: </a:t>
            </a:r>
            <a:r>
              <a:rPr lang="ru-RU" sz="1050" b="1" dirty="0" smtClean="0">
                <a:solidFill>
                  <a:schemeClr val="tx1"/>
                </a:solidFill>
              </a:rPr>
              <a:t>+</a:t>
            </a:r>
            <a:r>
              <a:rPr lang="en-US" sz="1050" b="1" dirty="0" smtClean="0">
                <a:solidFill>
                  <a:schemeClr val="tx1"/>
                </a:solidFill>
              </a:rPr>
              <a:t>5</a:t>
            </a:r>
            <a:r>
              <a:rPr lang="ru-RU" sz="1050" b="1" dirty="0" smtClean="0">
                <a:solidFill>
                  <a:schemeClr val="tx1"/>
                </a:solidFill>
              </a:rPr>
              <a:t>%, </a:t>
            </a:r>
            <a:r>
              <a:rPr lang="ru-RU" sz="1050" dirty="0" smtClean="0">
                <a:solidFill>
                  <a:schemeClr val="tx1"/>
                </a:solidFill>
              </a:rPr>
              <a:t>незначительное снижение в суммарной площади квартир: </a:t>
            </a:r>
            <a:r>
              <a:rPr lang="en-US" sz="1050" b="1" dirty="0" smtClean="0">
                <a:solidFill>
                  <a:schemeClr val="tx1"/>
                </a:solidFill>
              </a:rPr>
              <a:t>-1,9</a:t>
            </a:r>
            <a:r>
              <a:rPr lang="ru-RU" sz="1050" b="1" dirty="0" smtClean="0">
                <a:solidFill>
                  <a:schemeClr val="tx1"/>
                </a:solidFill>
              </a:rPr>
              <a:t>%</a:t>
            </a:r>
          </a:p>
          <a:p>
            <a:pPr algn="ctr"/>
            <a:endParaRPr lang="ru-RU" sz="1050" b="1" dirty="0">
              <a:solidFill>
                <a:schemeClr val="tx1"/>
              </a:solidFill>
            </a:endParaRPr>
          </a:p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Рост доли предложения апартаментов:</a:t>
            </a:r>
          </a:p>
          <a:p>
            <a:pPr algn="ctr"/>
            <a:r>
              <a:rPr lang="ru-RU" sz="1050" dirty="0">
                <a:solidFill>
                  <a:schemeClr val="tx1"/>
                </a:solidFill>
              </a:rPr>
              <a:t>с 13% в </a:t>
            </a:r>
            <a:r>
              <a:rPr lang="en-US" sz="1050" dirty="0" smtClean="0">
                <a:solidFill>
                  <a:schemeClr val="tx1"/>
                </a:solidFill>
              </a:rPr>
              <a:t>IV</a:t>
            </a:r>
            <a:r>
              <a:rPr lang="ru-RU" sz="1050" dirty="0" smtClean="0">
                <a:solidFill>
                  <a:schemeClr val="tx1"/>
                </a:solidFill>
              </a:rPr>
              <a:t> </a:t>
            </a:r>
            <a:r>
              <a:rPr lang="ru-RU" sz="1050" dirty="0">
                <a:solidFill>
                  <a:schemeClr val="tx1"/>
                </a:solidFill>
              </a:rPr>
              <a:t>2012 г. до 21% </a:t>
            </a:r>
            <a:r>
              <a:rPr lang="ru-RU" sz="1050" dirty="0" smtClean="0">
                <a:solidFill>
                  <a:schemeClr val="tx1"/>
                </a:solidFill>
              </a:rPr>
              <a:t>во</a:t>
            </a:r>
            <a:r>
              <a:rPr lang="en-US" sz="1050" dirty="0" smtClean="0">
                <a:solidFill>
                  <a:schemeClr val="tx1"/>
                </a:solidFill>
              </a:rPr>
              <a:t> I</a:t>
            </a:r>
            <a:r>
              <a:rPr lang="ru-RU" sz="1050" dirty="0" smtClean="0">
                <a:solidFill>
                  <a:schemeClr val="tx1"/>
                </a:solidFill>
              </a:rPr>
              <a:t> </a:t>
            </a:r>
            <a:r>
              <a:rPr lang="ru-RU" sz="1050" dirty="0">
                <a:solidFill>
                  <a:schemeClr val="tx1"/>
                </a:solidFill>
              </a:rPr>
              <a:t>2013 г. Порядка 50% апартаментных комплексов относятся к </a:t>
            </a:r>
            <a:r>
              <a:rPr lang="ru-RU" sz="1050" dirty="0" smtClean="0">
                <a:solidFill>
                  <a:schemeClr val="tx1"/>
                </a:solidFill>
              </a:rPr>
              <a:t>бизнес-классу.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3" name="Стрелка влево 2"/>
          <p:cNvSpPr/>
          <p:nvPr/>
        </p:nvSpPr>
        <p:spPr>
          <a:xfrm>
            <a:off x="3491880" y="4797152"/>
            <a:ext cx="648072" cy="720080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51520" y="4653136"/>
            <a:ext cx="3156917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dirty="0" smtClean="0">
              <a:solidFill>
                <a:schemeClr val="tx1"/>
              </a:solidFill>
            </a:endParaRP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Рост средневзвешенной цены предложения 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в </a:t>
            </a:r>
            <a:r>
              <a:rPr lang="en-US" sz="1050" b="1" dirty="0">
                <a:solidFill>
                  <a:schemeClr val="tx1"/>
                </a:solidFill>
              </a:rPr>
              <a:t>I</a:t>
            </a:r>
            <a:r>
              <a:rPr lang="ru-RU" sz="1050" b="1" dirty="0">
                <a:solidFill>
                  <a:schemeClr val="tx1"/>
                </a:solidFill>
              </a:rPr>
              <a:t> полугодии 2013 </a:t>
            </a:r>
            <a:r>
              <a:rPr lang="ru-RU" sz="1050" b="1" dirty="0" smtClean="0">
                <a:solidFill>
                  <a:schemeClr val="tx1"/>
                </a:solidFill>
              </a:rPr>
              <a:t>г. </a:t>
            </a:r>
            <a:r>
              <a:rPr lang="ru-RU" sz="1050" dirty="0" smtClean="0">
                <a:solidFill>
                  <a:schemeClr val="tx1"/>
                </a:solidFill>
              </a:rPr>
              <a:t>на </a:t>
            </a:r>
            <a:r>
              <a:rPr lang="ru-RU" sz="1050" b="1" dirty="0" smtClean="0">
                <a:solidFill>
                  <a:schemeClr val="tx1"/>
                </a:solidFill>
              </a:rPr>
              <a:t>3,1%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xmlns="" val="1938785568"/>
              </p:ext>
            </p:extLst>
          </p:nvPr>
        </p:nvGraphicFramePr>
        <p:xfrm>
          <a:off x="4311464" y="4077374"/>
          <a:ext cx="4572000" cy="2159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07380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7"/>
          <p:cNvSpPr>
            <a:spLocks noChangeArrowheads="1"/>
          </p:cNvSpPr>
          <p:nvPr/>
        </p:nvSpPr>
        <p:spPr bwMode="auto">
          <a:xfrm>
            <a:off x="0" y="1024856"/>
            <a:ext cx="4738198" cy="315912"/>
          </a:xfrm>
          <a:prstGeom prst="rect">
            <a:avLst/>
          </a:prstGeom>
          <a:solidFill>
            <a:srgbClr val="003366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lIns="104306" tIns="108000" rIns="104306" bIns="52153" anchor="ctr"/>
          <a:lstStyle/>
          <a:p>
            <a:pPr defTabSz="1042988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«Новая» Москва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5" name="Группа 24"/>
          <p:cNvGrpSpPr>
            <a:grpSpLocks/>
          </p:cNvGrpSpPr>
          <p:nvPr/>
        </p:nvGrpSpPr>
        <p:grpSpPr bwMode="auto">
          <a:xfrm>
            <a:off x="0" y="-1567"/>
            <a:ext cx="9144000" cy="1007695"/>
            <a:chOff x="0" y="-1568"/>
            <a:chExt cx="9144000" cy="1008098"/>
          </a:xfrm>
        </p:grpSpPr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0" y="981120"/>
              <a:ext cx="9144000" cy="2541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pic>
          <p:nvPicPr>
            <p:cNvPr id="7" name="Рисунок 26" descr="logotip copy2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327" y="-1568"/>
              <a:ext cx="1862673" cy="994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38"/>
          <p:cNvSpPr>
            <a:spLocks noChangeArrowheads="1"/>
          </p:cNvSpPr>
          <p:nvPr/>
        </p:nvSpPr>
        <p:spPr bwMode="auto">
          <a:xfrm>
            <a:off x="8809037" y="6584951"/>
            <a:ext cx="334963" cy="268287"/>
          </a:xfrm>
          <a:prstGeom prst="rect">
            <a:avLst/>
          </a:prstGeom>
          <a:solidFill>
            <a:srgbClr val="FFCC66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lIns="104306" tIns="52153" rIns="104306" bIns="52153" anchor="ctr"/>
          <a:lstStyle/>
          <a:p>
            <a:pPr algn="ctr" defTabSz="1042988"/>
            <a:r>
              <a:rPr lang="ru-RU" sz="1400" dirty="0" smtClean="0">
                <a:solidFill>
                  <a:schemeClr val="bg1"/>
                </a:solidFill>
              </a:rPr>
              <a:t>7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xmlns="" val="2615215478"/>
              </p:ext>
            </p:extLst>
          </p:nvPr>
        </p:nvGraphicFramePr>
        <p:xfrm>
          <a:off x="251520" y="1700808"/>
          <a:ext cx="4572000" cy="2159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Стрелка вправо 11"/>
          <p:cNvSpPr/>
          <p:nvPr/>
        </p:nvSpPr>
        <p:spPr>
          <a:xfrm>
            <a:off x="4926686" y="2276872"/>
            <a:ext cx="576064" cy="93610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580112" y="2276873"/>
            <a:ext cx="3228925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>
                <a:solidFill>
                  <a:schemeClr val="tx1"/>
                </a:solidFill>
              </a:rPr>
              <a:t>Рост предложения в </a:t>
            </a:r>
            <a:r>
              <a:rPr lang="en-US" sz="1050" b="1" dirty="0">
                <a:solidFill>
                  <a:schemeClr val="tx1"/>
                </a:solidFill>
              </a:rPr>
              <a:t>I</a:t>
            </a:r>
            <a:r>
              <a:rPr lang="ru-RU" sz="1050" b="1" dirty="0">
                <a:solidFill>
                  <a:schemeClr val="tx1"/>
                </a:solidFill>
              </a:rPr>
              <a:t> полугодии 2013 г. </a:t>
            </a:r>
            <a:r>
              <a:rPr lang="ru-RU" sz="1050" dirty="0">
                <a:solidFill>
                  <a:schemeClr val="tx1"/>
                </a:solidFill>
              </a:rPr>
              <a:t>в количестве </a:t>
            </a:r>
            <a:r>
              <a:rPr lang="ru-RU" sz="1050" dirty="0" smtClean="0">
                <a:solidFill>
                  <a:schemeClr val="tx1"/>
                </a:solidFill>
              </a:rPr>
              <a:t>корпусов</a:t>
            </a:r>
            <a:r>
              <a:rPr lang="ru-RU" sz="1050" dirty="0">
                <a:solidFill>
                  <a:schemeClr val="tx1"/>
                </a:solidFill>
              </a:rPr>
              <a:t> </a:t>
            </a:r>
            <a:r>
              <a:rPr lang="ru-RU" sz="1050" b="1" dirty="0" smtClean="0">
                <a:solidFill>
                  <a:schemeClr val="tx1"/>
                </a:solidFill>
              </a:rPr>
              <a:t>(+42,7%</a:t>
            </a:r>
            <a:r>
              <a:rPr lang="ru-RU" sz="1050" dirty="0" smtClean="0">
                <a:solidFill>
                  <a:schemeClr val="tx1"/>
                </a:solidFill>
              </a:rPr>
              <a:t>), сокращение в суммарной площади квартир (-</a:t>
            </a:r>
            <a:r>
              <a:rPr lang="ru-RU" sz="1050" b="1" dirty="0" smtClean="0">
                <a:solidFill>
                  <a:schemeClr val="tx1"/>
                </a:solidFill>
              </a:rPr>
              <a:t>5,6%</a:t>
            </a:r>
            <a:r>
              <a:rPr lang="ru-RU" sz="1050" dirty="0" smtClean="0">
                <a:solidFill>
                  <a:schemeClr val="tx1"/>
                </a:solidFill>
              </a:rPr>
              <a:t>).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Стрелка влево 14"/>
          <p:cNvSpPr/>
          <p:nvPr/>
        </p:nvSpPr>
        <p:spPr>
          <a:xfrm>
            <a:off x="3491880" y="4797152"/>
            <a:ext cx="648072" cy="720080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51520" y="4653136"/>
            <a:ext cx="3156917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dirty="0" smtClean="0">
              <a:solidFill>
                <a:schemeClr val="tx1"/>
              </a:solidFill>
            </a:endParaRP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Рост средневзвешенной цены предложения 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в </a:t>
            </a:r>
            <a:r>
              <a:rPr lang="en-US" sz="1050" b="1" dirty="0">
                <a:solidFill>
                  <a:schemeClr val="tx1"/>
                </a:solidFill>
              </a:rPr>
              <a:t>I</a:t>
            </a:r>
            <a:r>
              <a:rPr lang="ru-RU" sz="1050" b="1" dirty="0">
                <a:solidFill>
                  <a:schemeClr val="tx1"/>
                </a:solidFill>
              </a:rPr>
              <a:t> полугодии 2013 г</a:t>
            </a:r>
            <a:r>
              <a:rPr lang="ru-RU" sz="1050" b="1" dirty="0" smtClean="0">
                <a:solidFill>
                  <a:schemeClr val="tx1"/>
                </a:solidFill>
              </a:rPr>
              <a:t>.</a:t>
            </a:r>
            <a:r>
              <a:rPr lang="ru-RU" sz="1050" dirty="0">
                <a:solidFill>
                  <a:schemeClr val="tx1"/>
                </a:solidFill>
              </a:rPr>
              <a:t> </a:t>
            </a:r>
            <a:r>
              <a:rPr lang="ru-RU" sz="1050" dirty="0" smtClean="0">
                <a:solidFill>
                  <a:schemeClr val="tx1"/>
                </a:solidFill>
              </a:rPr>
              <a:t>на </a:t>
            </a:r>
            <a:r>
              <a:rPr lang="ru-RU" sz="1050" b="1" dirty="0" smtClean="0">
                <a:solidFill>
                  <a:schemeClr val="tx1"/>
                </a:solidFill>
              </a:rPr>
              <a:t>1,0%.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xmlns="" val="2099067265"/>
              </p:ext>
            </p:extLst>
          </p:nvPr>
        </p:nvGraphicFramePr>
        <p:xfrm>
          <a:off x="4257713" y="4149080"/>
          <a:ext cx="4572000" cy="2159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90251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7"/>
          <p:cNvSpPr>
            <a:spLocks noChangeArrowheads="1"/>
          </p:cNvSpPr>
          <p:nvPr/>
        </p:nvSpPr>
        <p:spPr bwMode="auto">
          <a:xfrm>
            <a:off x="0" y="1024856"/>
            <a:ext cx="4738198" cy="315912"/>
          </a:xfrm>
          <a:prstGeom prst="rect">
            <a:avLst/>
          </a:prstGeom>
          <a:solidFill>
            <a:srgbClr val="003366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lIns="104306" tIns="108000" rIns="104306" bIns="52153" anchor="ctr"/>
          <a:lstStyle/>
          <a:p>
            <a:pPr defTabSz="1042988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Московская область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5" name="Группа 24"/>
          <p:cNvGrpSpPr>
            <a:grpSpLocks/>
          </p:cNvGrpSpPr>
          <p:nvPr/>
        </p:nvGrpSpPr>
        <p:grpSpPr bwMode="auto">
          <a:xfrm>
            <a:off x="0" y="-1567"/>
            <a:ext cx="9144000" cy="1007695"/>
            <a:chOff x="0" y="-1568"/>
            <a:chExt cx="9144000" cy="1008098"/>
          </a:xfrm>
        </p:grpSpPr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0" y="981120"/>
              <a:ext cx="9144000" cy="2541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pic>
          <p:nvPicPr>
            <p:cNvPr id="7" name="Рисунок 26" descr="logotip copy2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327" y="-1568"/>
              <a:ext cx="1862673" cy="994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38"/>
          <p:cNvSpPr>
            <a:spLocks noChangeArrowheads="1"/>
          </p:cNvSpPr>
          <p:nvPr/>
        </p:nvSpPr>
        <p:spPr bwMode="auto">
          <a:xfrm>
            <a:off x="8809037" y="6584951"/>
            <a:ext cx="334963" cy="268287"/>
          </a:xfrm>
          <a:prstGeom prst="rect">
            <a:avLst/>
          </a:prstGeom>
          <a:solidFill>
            <a:srgbClr val="FFCC66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lIns="104306" tIns="52153" rIns="104306" bIns="52153" anchor="ctr"/>
          <a:lstStyle/>
          <a:p>
            <a:pPr algn="ctr" defTabSz="1042988"/>
            <a:r>
              <a:rPr lang="ru-RU" sz="1400" dirty="0" smtClean="0">
                <a:solidFill>
                  <a:schemeClr val="bg1"/>
                </a:solidFill>
              </a:rPr>
              <a:t>8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xmlns="" val="1250656202"/>
              </p:ext>
            </p:extLst>
          </p:nvPr>
        </p:nvGraphicFramePr>
        <p:xfrm>
          <a:off x="251520" y="1700808"/>
          <a:ext cx="4572000" cy="2159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Стрелка вправо 9"/>
          <p:cNvSpPr/>
          <p:nvPr/>
        </p:nvSpPr>
        <p:spPr>
          <a:xfrm>
            <a:off x="4926686" y="2276872"/>
            <a:ext cx="576064" cy="93610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580112" y="2276873"/>
            <a:ext cx="3228925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Рост предложения в </a:t>
            </a:r>
            <a:r>
              <a:rPr lang="en-US" sz="1050" b="1" dirty="0" smtClean="0">
                <a:solidFill>
                  <a:schemeClr val="tx1"/>
                </a:solidFill>
              </a:rPr>
              <a:t>I</a:t>
            </a:r>
            <a:r>
              <a:rPr lang="ru-RU" sz="1050" b="1" dirty="0" smtClean="0">
                <a:solidFill>
                  <a:schemeClr val="tx1"/>
                </a:solidFill>
              </a:rPr>
              <a:t> полугодии 2013 г. </a:t>
            </a:r>
            <a:r>
              <a:rPr lang="ru-RU" sz="1050" dirty="0" smtClean="0">
                <a:solidFill>
                  <a:schemeClr val="tx1"/>
                </a:solidFill>
              </a:rPr>
              <a:t>в количестве корпусов (</a:t>
            </a:r>
            <a:r>
              <a:rPr lang="ru-RU" sz="1050" b="1" dirty="0" smtClean="0">
                <a:solidFill>
                  <a:schemeClr val="tx1"/>
                </a:solidFill>
              </a:rPr>
              <a:t>28,1%</a:t>
            </a:r>
            <a:r>
              <a:rPr lang="ru-RU" sz="1050" dirty="0" smtClean="0">
                <a:solidFill>
                  <a:schemeClr val="tx1"/>
                </a:solidFill>
              </a:rPr>
              <a:t>) и в суммарной площади квартир (</a:t>
            </a:r>
            <a:r>
              <a:rPr lang="ru-RU" sz="1050" b="1" dirty="0" smtClean="0">
                <a:solidFill>
                  <a:schemeClr val="tx1"/>
                </a:solidFill>
              </a:rPr>
              <a:t>18,8%).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xmlns="" val="3204963166"/>
              </p:ext>
            </p:extLst>
          </p:nvPr>
        </p:nvGraphicFramePr>
        <p:xfrm>
          <a:off x="4237037" y="4149080"/>
          <a:ext cx="4572000" cy="2159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Стрелка влево 12"/>
          <p:cNvSpPr/>
          <p:nvPr/>
        </p:nvSpPr>
        <p:spPr>
          <a:xfrm>
            <a:off x="3491880" y="4797152"/>
            <a:ext cx="648072" cy="720080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51520" y="4653136"/>
            <a:ext cx="3156917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dirty="0" smtClean="0">
              <a:solidFill>
                <a:schemeClr val="tx1"/>
              </a:solidFill>
            </a:endParaRP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Снижение средневзвешенной цены предложения в </a:t>
            </a:r>
            <a:r>
              <a:rPr lang="en-US" sz="1050" b="1" dirty="0">
                <a:solidFill>
                  <a:schemeClr val="tx1"/>
                </a:solidFill>
              </a:rPr>
              <a:t>I</a:t>
            </a:r>
            <a:r>
              <a:rPr lang="ru-RU" sz="1050" b="1" dirty="0">
                <a:solidFill>
                  <a:schemeClr val="tx1"/>
                </a:solidFill>
              </a:rPr>
              <a:t> полугодии 2013 г</a:t>
            </a:r>
            <a:r>
              <a:rPr lang="ru-RU" sz="1050" b="1" dirty="0" smtClean="0">
                <a:solidFill>
                  <a:schemeClr val="tx1"/>
                </a:solidFill>
              </a:rPr>
              <a:t>.</a:t>
            </a:r>
            <a:r>
              <a:rPr lang="ru-RU" sz="1050" dirty="0">
                <a:solidFill>
                  <a:schemeClr val="tx1"/>
                </a:solidFill>
              </a:rPr>
              <a:t> </a:t>
            </a:r>
            <a:r>
              <a:rPr lang="ru-RU" sz="1050" dirty="0" smtClean="0">
                <a:solidFill>
                  <a:schemeClr val="tx1"/>
                </a:solidFill>
              </a:rPr>
              <a:t>на </a:t>
            </a:r>
            <a:r>
              <a:rPr lang="ru-RU" sz="1050" b="1" dirty="0" smtClean="0">
                <a:solidFill>
                  <a:schemeClr val="tx1"/>
                </a:solidFill>
              </a:rPr>
              <a:t>0,7%.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251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7"/>
          <p:cNvSpPr>
            <a:spLocks noChangeArrowheads="1"/>
          </p:cNvSpPr>
          <p:nvPr/>
        </p:nvSpPr>
        <p:spPr bwMode="auto">
          <a:xfrm>
            <a:off x="0" y="1024856"/>
            <a:ext cx="4738198" cy="315912"/>
          </a:xfrm>
          <a:prstGeom prst="rect">
            <a:avLst/>
          </a:prstGeom>
          <a:solidFill>
            <a:srgbClr val="003366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lIns="104306" tIns="108000" rIns="104306" bIns="52153" anchor="ctr"/>
          <a:lstStyle/>
          <a:p>
            <a:pPr defTabSz="1042988">
              <a:lnSpc>
                <a:spcPct val="80000"/>
              </a:lnSpc>
            </a:pPr>
            <a:r>
              <a:rPr lang="ru-RU" b="1" dirty="0" smtClean="0">
                <a:solidFill>
                  <a:schemeClr val="bg1"/>
                </a:solidFill>
              </a:rPr>
              <a:t>Прогноз и перспективы развития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5" name="Группа 24"/>
          <p:cNvGrpSpPr>
            <a:grpSpLocks/>
          </p:cNvGrpSpPr>
          <p:nvPr/>
        </p:nvGrpSpPr>
        <p:grpSpPr bwMode="auto">
          <a:xfrm>
            <a:off x="0" y="-1567"/>
            <a:ext cx="9144000" cy="1007695"/>
            <a:chOff x="0" y="-1568"/>
            <a:chExt cx="9144000" cy="1008098"/>
          </a:xfrm>
        </p:grpSpPr>
        <p:sp>
          <p:nvSpPr>
            <p:cNvPr id="6" name="Line 15"/>
            <p:cNvSpPr>
              <a:spLocks noChangeShapeType="1"/>
            </p:cNvSpPr>
            <p:nvPr/>
          </p:nvSpPr>
          <p:spPr bwMode="auto">
            <a:xfrm>
              <a:off x="0" y="981120"/>
              <a:ext cx="9144000" cy="2541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pic>
          <p:nvPicPr>
            <p:cNvPr id="7" name="Рисунок 26" descr="logotip copy2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1327" y="-1568"/>
              <a:ext cx="1862673" cy="994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38"/>
          <p:cNvSpPr>
            <a:spLocks noChangeArrowheads="1"/>
          </p:cNvSpPr>
          <p:nvPr/>
        </p:nvSpPr>
        <p:spPr bwMode="auto">
          <a:xfrm>
            <a:off x="8809037" y="6584951"/>
            <a:ext cx="334963" cy="268287"/>
          </a:xfrm>
          <a:prstGeom prst="rect">
            <a:avLst/>
          </a:prstGeom>
          <a:solidFill>
            <a:srgbClr val="FFCC66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lIns="104306" tIns="52153" rIns="104306" bIns="52153" anchor="ctr"/>
          <a:lstStyle/>
          <a:p>
            <a:pPr algn="ctr" defTabSz="1042988"/>
            <a:r>
              <a:rPr lang="ru-RU" sz="1400" dirty="0" smtClean="0">
                <a:solidFill>
                  <a:schemeClr val="bg1"/>
                </a:solidFill>
              </a:rPr>
              <a:t>9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3"/>
          <p:cNvSpPr>
            <a:spLocks noChangeArrowheads="1"/>
          </p:cNvSpPr>
          <p:nvPr/>
        </p:nvSpPr>
        <p:spPr bwMode="auto">
          <a:xfrm>
            <a:off x="377825" y="1700808"/>
            <a:ext cx="50895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Перспективные факторы развития </a:t>
            </a:r>
            <a:endParaRPr lang="ru-RU" sz="1600" b="1" dirty="0" smtClean="0">
              <a:solidFill>
                <a:srgbClr val="003366"/>
              </a:solidFill>
              <a:ea typeface="Calibri" pitchFamily="34" charset="0"/>
              <a:cs typeface="Times New Roman" pitchFamily="18" charset="0"/>
            </a:endParaRPr>
          </a:p>
          <a:p>
            <a:r>
              <a:rPr lang="ru-RU" sz="1600" b="1" dirty="0">
                <a:solidFill>
                  <a:srgbClr val="003366"/>
                </a:solidFill>
                <a:ea typeface="Calibri" pitchFamily="34" charset="0"/>
                <a:cs typeface="Times New Roman" pitchFamily="18" charset="0"/>
              </a:rPr>
              <a:t>рынка жилой недвижимости</a:t>
            </a:r>
          </a:p>
        </p:txBody>
      </p:sp>
      <p:sp>
        <p:nvSpPr>
          <p:cNvPr id="21" name="Скругленный прямоугольник 12"/>
          <p:cNvSpPr>
            <a:spLocks noChangeArrowheads="1"/>
          </p:cNvSpPr>
          <p:nvPr/>
        </p:nvSpPr>
        <p:spPr bwMode="auto">
          <a:xfrm>
            <a:off x="327720" y="3284984"/>
            <a:ext cx="4154282" cy="529336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200" b="1" dirty="0" smtClean="0">
                <a:solidFill>
                  <a:srgbClr val="FFC000"/>
                </a:solidFill>
              </a:rPr>
              <a:t>Замедления роста </a:t>
            </a:r>
            <a:r>
              <a:rPr lang="ru-RU" sz="1200" b="1" dirty="0" smtClean="0">
                <a:solidFill>
                  <a:schemeClr val="bg1"/>
                </a:solidFill>
              </a:rPr>
              <a:t>макроэкономических показателей РФ по итогам 2013 г.</a:t>
            </a:r>
            <a:endParaRPr lang="ru-RU" sz="1000" b="1" dirty="0" smtClean="0">
              <a:solidFill>
                <a:schemeClr val="bg1"/>
              </a:solidFill>
            </a:endParaRPr>
          </a:p>
        </p:txBody>
      </p:sp>
      <p:sp>
        <p:nvSpPr>
          <p:cNvPr id="22" name="Скругленный прямоугольник 12"/>
          <p:cNvSpPr>
            <a:spLocks noChangeArrowheads="1"/>
          </p:cNvSpPr>
          <p:nvPr/>
        </p:nvSpPr>
        <p:spPr bwMode="auto">
          <a:xfrm>
            <a:off x="327720" y="3933056"/>
            <a:ext cx="4154282" cy="529336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200" b="1" dirty="0">
                <a:solidFill>
                  <a:srgbClr val="FFC000"/>
                </a:solidFill>
              </a:rPr>
              <a:t>Снижение</a:t>
            </a:r>
            <a:r>
              <a:rPr lang="ru-RU" sz="1200" b="1" dirty="0">
                <a:solidFill>
                  <a:schemeClr val="bg1"/>
                </a:solidFill>
              </a:rPr>
              <a:t> темпов </a:t>
            </a:r>
            <a:r>
              <a:rPr lang="ru-RU" sz="1200" b="1" dirty="0">
                <a:solidFill>
                  <a:srgbClr val="FFC000"/>
                </a:solidFill>
              </a:rPr>
              <a:t>роста</a:t>
            </a:r>
            <a:r>
              <a:rPr lang="ru-RU" sz="1200" b="1" dirty="0">
                <a:solidFill>
                  <a:schemeClr val="bg1"/>
                </a:solidFill>
              </a:rPr>
              <a:t> ипотечного </a:t>
            </a:r>
            <a:r>
              <a:rPr lang="ru-RU" sz="1200" b="1" dirty="0" smtClean="0">
                <a:solidFill>
                  <a:schemeClr val="bg1"/>
                </a:solidFill>
              </a:rPr>
              <a:t>кредитования по итогам 2013 г. минимум в 2 раза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23" name="Скругленный прямоугольник 12"/>
          <p:cNvSpPr>
            <a:spLocks noChangeArrowheads="1"/>
          </p:cNvSpPr>
          <p:nvPr/>
        </p:nvSpPr>
        <p:spPr bwMode="auto">
          <a:xfrm>
            <a:off x="327720" y="2492896"/>
            <a:ext cx="4154282" cy="72008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200" b="1" dirty="0" smtClean="0">
                <a:solidFill>
                  <a:srgbClr val="FFC000"/>
                </a:solidFill>
              </a:rPr>
              <a:t>Неопределенная обстановка </a:t>
            </a:r>
            <a:r>
              <a:rPr lang="ru-RU" sz="1200" b="1" dirty="0" smtClean="0">
                <a:solidFill>
                  <a:schemeClr val="bg1"/>
                </a:solidFill>
              </a:rPr>
              <a:t>на мировых рынках, в частности в Европе (снижение ВВП Еврозоны, рост долговой нагрузки государств).</a:t>
            </a:r>
            <a:endParaRPr lang="ru-RU" sz="1000" b="1" dirty="0" smtClean="0">
              <a:solidFill>
                <a:schemeClr val="bg1"/>
              </a:solidFill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4644008" y="2708920"/>
            <a:ext cx="576064" cy="93610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12"/>
          <p:cNvSpPr>
            <a:spLocks noChangeArrowheads="1"/>
          </p:cNvSpPr>
          <p:nvPr/>
        </p:nvSpPr>
        <p:spPr bwMode="auto">
          <a:xfrm>
            <a:off x="5364088" y="2564904"/>
            <a:ext cx="3427237" cy="473882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050" b="1" dirty="0" smtClean="0">
                <a:solidFill>
                  <a:srgbClr val="FFC000"/>
                </a:solidFill>
              </a:rPr>
              <a:t>Сохранение </a:t>
            </a:r>
            <a:r>
              <a:rPr lang="ru-RU" sz="1050" b="1" dirty="0" smtClean="0">
                <a:solidFill>
                  <a:schemeClr val="bg1"/>
                </a:solidFill>
              </a:rPr>
              <a:t>спроса на жилую недвижимость на уровне 2012 г.</a:t>
            </a:r>
          </a:p>
        </p:txBody>
      </p:sp>
      <p:sp>
        <p:nvSpPr>
          <p:cNvPr id="26" name="Скругленный прямоугольник 12"/>
          <p:cNvSpPr>
            <a:spLocks noChangeArrowheads="1"/>
          </p:cNvSpPr>
          <p:nvPr/>
        </p:nvSpPr>
        <p:spPr bwMode="auto">
          <a:xfrm>
            <a:off x="323528" y="4581128"/>
            <a:ext cx="4154282" cy="72008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200" b="1" dirty="0" smtClean="0">
                <a:solidFill>
                  <a:srgbClr val="FFC000"/>
                </a:solidFill>
              </a:rPr>
              <a:t>Увеличение конкуренции </a:t>
            </a:r>
            <a:r>
              <a:rPr lang="ru-RU" sz="1200" b="1" dirty="0" smtClean="0">
                <a:solidFill>
                  <a:schemeClr val="bg1"/>
                </a:solidFill>
              </a:rPr>
              <a:t>в «новой» Москве и Московской области в результате роста объема предложения.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4644008" y="4365104"/>
            <a:ext cx="576064" cy="93610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12"/>
          <p:cNvSpPr>
            <a:spLocks noChangeArrowheads="1"/>
          </p:cNvSpPr>
          <p:nvPr/>
        </p:nvSpPr>
        <p:spPr bwMode="auto">
          <a:xfrm>
            <a:off x="5357526" y="3356992"/>
            <a:ext cx="3427237" cy="787194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050" b="1" dirty="0" smtClean="0">
                <a:solidFill>
                  <a:schemeClr val="bg1"/>
                </a:solidFill>
              </a:rPr>
              <a:t>«Старая» Москва - рост средневзвешенной цены </a:t>
            </a:r>
            <a:r>
              <a:rPr lang="ru-RU" sz="1050" b="1" dirty="0">
                <a:solidFill>
                  <a:schemeClr val="bg1"/>
                </a:solidFill>
              </a:rPr>
              <a:t>возможен в пределах или несколько выше инфляции, в среднем за год – </a:t>
            </a:r>
            <a:r>
              <a:rPr lang="ru-RU" sz="1050" b="1" dirty="0">
                <a:solidFill>
                  <a:srgbClr val="FFC000"/>
                </a:solidFill>
              </a:rPr>
              <a:t>около 8-10%. </a:t>
            </a:r>
            <a:endParaRPr lang="ru-RU" sz="1050" b="1" dirty="0" smtClean="0">
              <a:solidFill>
                <a:srgbClr val="FFC000"/>
              </a:solidFill>
            </a:endParaRPr>
          </a:p>
        </p:txBody>
      </p:sp>
      <p:sp>
        <p:nvSpPr>
          <p:cNvPr id="29" name="Скругленный прямоугольник 12"/>
          <p:cNvSpPr>
            <a:spLocks noChangeArrowheads="1"/>
          </p:cNvSpPr>
          <p:nvPr/>
        </p:nvSpPr>
        <p:spPr bwMode="auto">
          <a:xfrm>
            <a:off x="5357525" y="4509120"/>
            <a:ext cx="3427237" cy="648072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42988"/>
            <a:r>
              <a:rPr lang="ru-RU" sz="1050" b="1" dirty="0" smtClean="0">
                <a:solidFill>
                  <a:schemeClr val="bg1"/>
                </a:solidFill>
              </a:rPr>
              <a:t>«Новая» Москва – в условия увеличения конкуренции более сдержанный рост </a:t>
            </a:r>
            <a:r>
              <a:rPr lang="ru-RU" sz="1050" b="1" dirty="0" smtClean="0">
                <a:solidFill>
                  <a:srgbClr val="FFC000"/>
                </a:solidFill>
              </a:rPr>
              <a:t>порядка 5%, </a:t>
            </a:r>
            <a:r>
              <a:rPr lang="ru-RU" sz="1050" b="1" dirty="0" smtClean="0">
                <a:solidFill>
                  <a:schemeClr val="bg1"/>
                </a:solidFill>
              </a:rPr>
              <a:t>в Московской области не более </a:t>
            </a:r>
            <a:r>
              <a:rPr lang="ru-RU" sz="1050" b="1" dirty="0" smtClean="0">
                <a:solidFill>
                  <a:srgbClr val="FFC000"/>
                </a:solidFill>
              </a:rPr>
              <a:t>1,5-2%</a:t>
            </a:r>
          </a:p>
        </p:txBody>
      </p:sp>
    </p:spTree>
    <p:extLst>
      <p:ext uri="{BB962C8B-B14F-4D97-AF65-F5344CB8AC3E}">
        <p14:creationId xmlns:p14="http://schemas.microsoft.com/office/powerpoint/2010/main" xmlns="" val="154165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2671</TotalTime>
  <Words>914</Words>
  <Application>Microsoft Office PowerPoint</Application>
  <PresentationFormat>Экран (4:3)</PresentationFormat>
  <Paragraphs>149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Первичный рынок жилья Москвы и Московской области. Обзор, перспективы развития.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Первичный рынок жилья Москвы и Московской области.  Обзор, перспективы развития.</dc:title>
  <dc:creator>Северьянов Антон</dc:creator>
  <cp:lastModifiedBy>lenovo</cp:lastModifiedBy>
  <cp:revision>93</cp:revision>
  <dcterms:created xsi:type="dcterms:W3CDTF">2013-07-16T10:50:05Z</dcterms:created>
  <dcterms:modified xsi:type="dcterms:W3CDTF">2013-08-31T07:43:32Z</dcterms:modified>
</cp:coreProperties>
</file>