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5"/>
  </p:notesMasterIdLst>
  <p:sldIdLst>
    <p:sldId id="256" r:id="rId2"/>
    <p:sldId id="261" r:id="rId3"/>
    <p:sldId id="263" r:id="rId4"/>
    <p:sldId id="265" r:id="rId5"/>
    <p:sldId id="257" r:id="rId6"/>
    <p:sldId id="258" r:id="rId7"/>
    <p:sldId id="271" r:id="rId8"/>
    <p:sldId id="272" r:id="rId9"/>
    <p:sldId id="273" r:id="rId10"/>
    <p:sldId id="274" r:id="rId11"/>
    <p:sldId id="275" r:id="rId12"/>
    <p:sldId id="276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101" y="14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3;&#1088;&#1072;&#1092;&#1080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endParaRPr lang="ru-RU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70</c:v>
                </c:pt>
                <c:pt idx="3">
                  <c:v>10</c:v>
                </c:pt>
              </c:numCache>
            </c:numRef>
          </c:val>
        </c:ser>
        <c:dLbls/>
        <c:firstSliceAng val="255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первичном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/>
      <c:spPr>
        <a:solidFill>
          <a:schemeClr val="lt1"/>
        </a:solidFill>
        <a:ln w="10795" cap="flat" cmpd="sng" algn="ctr">
          <a:noFill/>
          <a:prstDash val="solid"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рис2!$A$2</c:f>
              <c:strCache>
                <c:ptCount val="1"/>
                <c:pt idx="0">
                  <c:v>спрос</c:v>
                </c:pt>
              </c:strCache>
            </c:strRef>
          </c:tx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3.19</c:v>
                </c:pt>
                <c:pt idx="4">
                  <c:v>3.3</c:v>
                </c:pt>
                <c:pt idx="5">
                  <c:v>2.12</c:v>
                </c:pt>
                <c:pt idx="6">
                  <c:v>2.38</c:v>
                </c:pt>
                <c:pt idx="7">
                  <c:v>2.74</c:v>
                </c:pt>
                <c:pt idx="8">
                  <c:v>3.14</c:v>
                </c:pt>
                <c:pt idx="9">
                  <c:v>3.58</c:v>
                </c:pt>
              </c:numCache>
            </c:numRef>
          </c:val>
        </c:ser>
        <c:ser>
          <c:idx val="1"/>
          <c:order val="1"/>
          <c:tx>
            <c:strRef>
              <c:f>рис2!$A$3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2.3199999999999985</c:v>
                </c:pt>
                <c:pt idx="4">
                  <c:v>2.61</c:v>
                </c:pt>
                <c:pt idx="5">
                  <c:v>4.8199999999999985</c:v>
                </c:pt>
                <c:pt idx="6">
                  <c:v>5.3</c:v>
                </c:pt>
                <c:pt idx="7">
                  <c:v>5.7700000000000005</c:v>
                </c:pt>
                <c:pt idx="8">
                  <c:v>6.25</c:v>
                </c:pt>
                <c:pt idx="9">
                  <c:v>6.72</c:v>
                </c:pt>
              </c:numCache>
            </c:numRef>
          </c:val>
        </c:ser>
        <c:ser>
          <c:idx val="2"/>
          <c:order val="2"/>
          <c:tx>
            <c:strRef>
              <c:f>рис2!$A$4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рис2!$B$4:$K$4</c:f>
              <c:numCache>
                <c:formatCode>General</c:formatCode>
                <c:ptCount val="10"/>
                <c:pt idx="0">
                  <c:v>0.39000000000000007</c:v>
                </c:pt>
                <c:pt idx="1">
                  <c:v>0.38000000000000006</c:v>
                </c:pt>
                <c:pt idx="2">
                  <c:v>0.71000000000000008</c:v>
                </c:pt>
                <c:pt idx="3">
                  <c:v>0.81</c:v>
                </c:pt>
                <c:pt idx="4">
                  <c:v>0.91</c:v>
                </c:pt>
                <c:pt idx="5">
                  <c:v>0.87000000000000011</c:v>
                </c:pt>
                <c:pt idx="6">
                  <c:v>0.98</c:v>
                </c:pt>
                <c:pt idx="7">
                  <c:v>1.1299999999999997</c:v>
                </c:pt>
                <c:pt idx="8">
                  <c:v>1.29</c:v>
                </c:pt>
                <c:pt idx="9">
                  <c:v>1.48</c:v>
                </c:pt>
              </c:numCache>
            </c:numRef>
          </c:val>
        </c:ser>
        <c:dLbls/>
        <c:marker val="1"/>
        <c:axId val="35093888"/>
        <c:axId val="35112064"/>
      </c:lineChart>
      <c:lineChart>
        <c:grouping val="standard"/>
        <c:ser>
          <c:idx val="3"/>
          <c:order val="3"/>
          <c:tx>
            <c:strRef>
              <c:f>рис2!$A$5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рис2!$B$1:$K$1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354.31</c:v>
                </c:pt>
                <c:pt idx="5">
                  <c:v>358.87</c:v>
                </c:pt>
                <c:pt idx="6">
                  <c:v>341.32</c:v>
                </c:pt>
                <c:pt idx="7">
                  <c:v>320.47999999999996</c:v>
                </c:pt>
                <c:pt idx="8">
                  <c:v>303.88</c:v>
                </c:pt>
                <c:pt idx="9">
                  <c:v>289.27</c:v>
                </c:pt>
              </c:numCache>
            </c:numRef>
          </c:val>
        </c:ser>
        <c:dLbls/>
        <c:marker val="1"/>
        <c:axId val="35116160"/>
        <c:axId val="35113984"/>
      </c:lineChart>
      <c:catAx>
        <c:axId val="35093888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35112064"/>
        <c:crosses val="autoZero"/>
        <c:auto val="1"/>
        <c:lblAlgn val="ctr"/>
        <c:lblOffset val="100"/>
      </c:catAx>
      <c:valAx>
        <c:axId val="3511206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35093888"/>
        <c:crosses val="autoZero"/>
        <c:crossBetween val="between"/>
      </c:valAx>
      <c:valAx>
        <c:axId val="3511398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35116160"/>
        <c:crosses val="max"/>
        <c:crossBetween val="between"/>
      </c:valAx>
      <c:catAx>
        <c:axId val="35116160"/>
        <c:scaling>
          <c:orientation val="minMax"/>
        </c:scaling>
        <c:delete val="1"/>
        <c:axPos val="b"/>
        <c:numFmt formatCode="General" sourceLinked="1"/>
        <c:tickLblPos val="none"/>
        <c:crossAx val="35113984"/>
        <c:crosses val="autoZero"/>
        <c:auto val="1"/>
        <c:lblAlgn val="ctr"/>
        <c:lblOffset val="100"/>
      </c:catAx>
      <c:spPr>
        <a:ln>
          <a:solidFill>
            <a:schemeClr val="bg1"/>
          </a:solidFill>
        </a:ln>
      </c:spPr>
    </c:plotArea>
    <c:legend>
      <c:legendPos val="b"/>
      <c:layout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вторичном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  <c:layout>
        <c:manualLayout>
          <c:xMode val="edge"/>
          <c:yMode val="edge"/>
          <c:x val="0.14896442721628003"/>
          <c:y val="1.7410226520298895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рис2!$A$32</c:f>
              <c:strCache>
                <c:ptCount val="1"/>
                <c:pt idx="0">
                  <c:v>спрос</c:v>
                </c:pt>
              </c:strCache>
            </c:strRef>
          </c:tx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141.82000000000002</c:v>
                </c:pt>
                <c:pt idx="3">
                  <c:v>132.12</c:v>
                </c:pt>
                <c:pt idx="4">
                  <c:v>123.77</c:v>
                </c:pt>
                <c:pt idx="5">
                  <c:v>79.599999999999994</c:v>
                </c:pt>
                <c:pt idx="6">
                  <c:v>83.57</c:v>
                </c:pt>
                <c:pt idx="7">
                  <c:v>92.679999999999978</c:v>
                </c:pt>
                <c:pt idx="8">
                  <c:v>102.36999999999999</c:v>
                </c:pt>
                <c:pt idx="9">
                  <c:v>112.96000000000001</c:v>
                </c:pt>
              </c:numCache>
            </c:numRef>
          </c:val>
        </c:ser>
        <c:ser>
          <c:idx val="1"/>
          <c:order val="1"/>
          <c:tx>
            <c:strRef>
              <c:f>рис2!$A$33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130.55000000000001</c:v>
                </c:pt>
                <c:pt idx="5">
                  <c:v>134.66999999999999</c:v>
                </c:pt>
                <c:pt idx="6">
                  <c:v>133.49</c:v>
                </c:pt>
                <c:pt idx="7">
                  <c:v>132.03</c:v>
                </c:pt>
                <c:pt idx="8">
                  <c:v>130.55000000000001</c:v>
                </c:pt>
                <c:pt idx="9">
                  <c:v>129.23999999999998</c:v>
                </c:pt>
              </c:numCache>
            </c:numRef>
          </c:val>
        </c:ser>
        <c:ser>
          <c:idx val="2"/>
          <c:order val="2"/>
          <c:tx>
            <c:strRef>
              <c:f>рис2!$A$34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99.02</c:v>
                </c:pt>
                <c:pt idx="5">
                  <c:v>55.720000000000006</c:v>
                </c:pt>
                <c:pt idx="6">
                  <c:v>58.5</c:v>
                </c:pt>
                <c:pt idx="7">
                  <c:v>64.86999999999999</c:v>
                </c:pt>
                <c:pt idx="8">
                  <c:v>71.66</c:v>
                </c:pt>
                <c:pt idx="9">
                  <c:v>79.069999999999993</c:v>
                </c:pt>
              </c:numCache>
            </c:numRef>
          </c:val>
        </c:ser>
        <c:dLbls/>
        <c:marker val="1"/>
        <c:axId val="34989952"/>
        <c:axId val="34991488"/>
      </c:lineChart>
      <c:lineChart>
        <c:grouping val="standard"/>
        <c:ser>
          <c:idx val="3"/>
          <c:order val="3"/>
          <c:tx>
            <c:strRef>
              <c:f>рис2!$A$35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рис2!$B$31:$K$31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рис2!$B$35:$K$35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269.58999999999986</c:v>
                </c:pt>
                <c:pt idx="4">
                  <c:v>316.35000000000002</c:v>
                </c:pt>
                <c:pt idx="5">
                  <c:v>304.13</c:v>
                </c:pt>
                <c:pt idx="6">
                  <c:v>289.25</c:v>
                </c:pt>
                <c:pt idx="7">
                  <c:v>271.60000000000002</c:v>
                </c:pt>
                <c:pt idx="8">
                  <c:v>257.52</c:v>
                </c:pt>
                <c:pt idx="9">
                  <c:v>245.14</c:v>
                </c:pt>
              </c:numCache>
            </c:numRef>
          </c:val>
        </c:ser>
        <c:dLbls/>
        <c:marker val="1"/>
        <c:axId val="54332800"/>
        <c:axId val="54330880"/>
      </c:lineChart>
      <c:catAx>
        <c:axId val="34989952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34991488"/>
        <c:crosses val="autoZero"/>
        <c:auto val="1"/>
        <c:lblAlgn val="ctr"/>
        <c:lblOffset val="100"/>
      </c:catAx>
      <c:valAx>
        <c:axId val="34991488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34989952"/>
        <c:crosses val="autoZero"/>
        <c:crossBetween val="between"/>
      </c:valAx>
      <c:valAx>
        <c:axId val="5433088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332800"/>
        <c:crosses val="max"/>
        <c:crossBetween val="between"/>
      </c:valAx>
      <c:catAx>
        <c:axId val="54332800"/>
        <c:scaling>
          <c:orientation val="minMax"/>
        </c:scaling>
        <c:delete val="1"/>
        <c:axPos val="b"/>
        <c:numFmt formatCode="General" sourceLinked="1"/>
        <c:tickLblPos val="none"/>
        <c:crossAx val="54330880"/>
        <c:crosses val="autoZero"/>
        <c:auto val="1"/>
        <c:lblAlgn val="ctr"/>
        <c:lblOffset val="100"/>
      </c:catAx>
      <c:spPr>
        <a:ln>
          <a:solidFill>
            <a:schemeClr val="bg1"/>
          </a:solidFill>
        </a:ln>
      </c:spPr>
    </c:plotArea>
    <c:legend>
      <c:legendPos val="b"/>
      <c:layout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первичном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рис3!$A$2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3.44</c:v>
                </c:pt>
                <c:pt idx="4">
                  <c:v>2.96</c:v>
                </c:pt>
                <c:pt idx="5">
                  <c:v>2.7800000000000002</c:v>
                </c:pt>
                <c:pt idx="6">
                  <c:v>3.24</c:v>
                </c:pt>
                <c:pt idx="7">
                  <c:v>3.75</c:v>
                </c:pt>
                <c:pt idx="8">
                  <c:v>4.3099999999999996</c:v>
                </c:pt>
                <c:pt idx="9">
                  <c:v>4.8899999999999997</c:v>
                </c:pt>
              </c:numCache>
            </c:numRef>
          </c:val>
        </c:ser>
        <c:ser>
          <c:idx val="1"/>
          <c:order val="1"/>
          <c:tx>
            <c:strRef>
              <c:f>рис3!$A$3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2.61</c:v>
                </c:pt>
                <c:pt idx="4">
                  <c:v>5.3</c:v>
                </c:pt>
                <c:pt idx="5">
                  <c:v>6.25</c:v>
                </c:pt>
                <c:pt idx="6">
                  <c:v>7.2</c:v>
                </c:pt>
                <c:pt idx="7">
                  <c:v>8.15</c:v>
                </c:pt>
                <c:pt idx="8">
                  <c:v>9.1</c:v>
                </c:pt>
                <c:pt idx="9">
                  <c:v>10.06</c:v>
                </c:pt>
              </c:numCache>
            </c:numRef>
          </c:val>
        </c:ser>
        <c:ser>
          <c:idx val="2"/>
          <c:order val="2"/>
          <c:tx>
            <c:strRef>
              <c:f>рис3!$A$4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рис3!$B$4:$K$4</c:f>
              <c:numCache>
                <c:formatCode>General</c:formatCode>
                <c:ptCount val="10"/>
                <c:pt idx="0">
                  <c:v>0.39000000000000007</c:v>
                </c:pt>
                <c:pt idx="1">
                  <c:v>0.38000000000000006</c:v>
                </c:pt>
                <c:pt idx="2">
                  <c:v>0.71000000000000008</c:v>
                </c:pt>
                <c:pt idx="3">
                  <c:v>0.91</c:v>
                </c:pt>
                <c:pt idx="4">
                  <c:v>1.21</c:v>
                </c:pt>
                <c:pt idx="5">
                  <c:v>1.1399999999999997</c:v>
                </c:pt>
                <c:pt idx="6">
                  <c:v>1.33</c:v>
                </c:pt>
                <c:pt idx="7">
                  <c:v>1.54</c:v>
                </c:pt>
                <c:pt idx="8">
                  <c:v>1.77</c:v>
                </c:pt>
                <c:pt idx="9">
                  <c:v>2.0099999999999998</c:v>
                </c:pt>
              </c:numCache>
            </c:numRef>
          </c:val>
        </c:ser>
        <c:dLbls/>
        <c:marker val="1"/>
        <c:axId val="54395648"/>
        <c:axId val="54397184"/>
      </c:lineChart>
      <c:lineChart>
        <c:grouping val="standard"/>
        <c:ser>
          <c:idx val="3"/>
          <c:order val="3"/>
          <c:tx>
            <c:strRef>
              <c:f>рис3!$A$5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рис3!$B$1:$K$1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304.52</c:v>
                </c:pt>
                <c:pt idx="5">
                  <c:v>292.75</c:v>
                </c:pt>
                <c:pt idx="6">
                  <c:v>278.42999999999984</c:v>
                </c:pt>
                <c:pt idx="7">
                  <c:v>261.44</c:v>
                </c:pt>
                <c:pt idx="8">
                  <c:v>247.89000000000001</c:v>
                </c:pt>
                <c:pt idx="9">
                  <c:v>235.97</c:v>
                </c:pt>
              </c:numCache>
            </c:numRef>
          </c:val>
        </c:ser>
        <c:dLbls/>
        <c:marker val="1"/>
        <c:axId val="54409472"/>
        <c:axId val="54407552"/>
      </c:lineChart>
      <c:catAx>
        <c:axId val="54395648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397184"/>
        <c:crosses val="autoZero"/>
        <c:auto val="1"/>
        <c:lblAlgn val="ctr"/>
        <c:lblOffset val="100"/>
      </c:catAx>
      <c:valAx>
        <c:axId val="54397184"/>
        <c:scaling>
          <c:orientation val="minMax"/>
        </c:scaling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395648"/>
        <c:crosses val="autoZero"/>
        <c:crossBetween val="between"/>
      </c:valAx>
      <c:valAx>
        <c:axId val="54407552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409472"/>
        <c:crosses val="max"/>
        <c:crossBetween val="between"/>
      </c:valAx>
      <c:catAx>
        <c:axId val="54409472"/>
        <c:scaling>
          <c:orientation val="minMax"/>
        </c:scaling>
        <c:delete val="1"/>
        <c:axPos val="b"/>
        <c:numFmt formatCode="General" sourceLinked="1"/>
        <c:tickLblPos val="none"/>
        <c:crossAx val="54407552"/>
        <c:crosses val="autoZero"/>
        <c:auto val="1"/>
        <c:lblAlgn val="ctr"/>
        <c:lblOffset val="100"/>
      </c:catAx>
      <c:spPr>
        <a:ln>
          <a:solidFill>
            <a:srgbClr val="002060"/>
          </a:solidFill>
        </a:ln>
      </c:spPr>
    </c:plotArea>
    <c:legend>
      <c:legendPos val="b"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>
          <a:lumMod val="60000"/>
          <a:lumOff val="4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вторичном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рис3!$A$32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141.82000000000002</c:v>
                </c:pt>
                <c:pt idx="3">
                  <c:v>130.13</c:v>
                </c:pt>
                <c:pt idx="4">
                  <c:v>96.149999999999991</c:v>
                </c:pt>
                <c:pt idx="5">
                  <c:v>90.169999999999973</c:v>
                </c:pt>
                <c:pt idx="6">
                  <c:v>98.36</c:v>
                </c:pt>
                <c:pt idx="7">
                  <c:v>108.81</c:v>
                </c:pt>
                <c:pt idx="8">
                  <c:v>119.94000000000001</c:v>
                </c:pt>
                <c:pt idx="9">
                  <c:v>132.01</c:v>
                </c:pt>
              </c:numCache>
            </c:numRef>
          </c:val>
        </c:ser>
        <c:ser>
          <c:idx val="1"/>
          <c:order val="1"/>
          <c:tx>
            <c:strRef>
              <c:f>рис3!$A$33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132.81</c:v>
                </c:pt>
                <c:pt idx="5">
                  <c:v>131.73999999999998</c:v>
                </c:pt>
                <c:pt idx="6">
                  <c:v>130.58000000000001</c:v>
                </c:pt>
                <c:pt idx="7">
                  <c:v>129.15</c:v>
                </c:pt>
                <c:pt idx="8">
                  <c:v>127.7</c:v>
                </c:pt>
                <c:pt idx="9">
                  <c:v>126.43</c:v>
                </c:pt>
              </c:numCache>
            </c:numRef>
          </c:val>
        </c:ser>
        <c:ser>
          <c:idx val="2"/>
          <c:order val="2"/>
          <c:tx>
            <c:strRef>
              <c:f>рис3!$A$34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67.3</c:v>
                </c:pt>
                <c:pt idx="5">
                  <c:v>63.120000000000005</c:v>
                </c:pt>
                <c:pt idx="6">
                  <c:v>68.849999999999994</c:v>
                </c:pt>
                <c:pt idx="7">
                  <c:v>76.169999999999973</c:v>
                </c:pt>
                <c:pt idx="8">
                  <c:v>83.960000000000008</c:v>
                </c:pt>
                <c:pt idx="9">
                  <c:v>88.93</c:v>
                </c:pt>
              </c:numCache>
            </c:numRef>
          </c:val>
        </c:ser>
        <c:dLbls/>
        <c:marker val="1"/>
        <c:axId val="54447104"/>
        <c:axId val="54461184"/>
      </c:lineChart>
      <c:lineChart>
        <c:grouping val="standard"/>
        <c:ser>
          <c:idx val="3"/>
          <c:order val="3"/>
          <c:tx>
            <c:strRef>
              <c:f>рис3!$A$35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рис3!$B$31:$K$31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рис3!$B$35:$K$35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269.58999999999986</c:v>
                </c:pt>
                <c:pt idx="4">
                  <c:v>258.07</c:v>
                </c:pt>
                <c:pt idx="5">
                  <c:v>248.1</c:v>
                </c:pt>
                <c:pt idx="6">
                  <c:v>235.96</c:v>
                </c:pt>
                <c:pt idx="7">
                  <c:v>221.56</c:v>
                </c:pt>
                <c:pt idx="8">
                  <c:v>210.08</c:v>
                </c:pt>
                <c:pt idx="9">
                  <c:v>199.98000000000002</c:v>
                </c:pt>
              </c:numCache>
            </c:numRef>
          </c:val>
        </c:ser>
        <c:dLbls/>
        <c:marker val="1"/>
        <c:axId val="54477568"/>
        <c:axId val="54463104"/>
      </c:lineChart>
      <c:catAx>
        <c:axId val="54447104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461184"/>
        <c:crosses val="autoZero"/>
        <c:auto val="1"/>
        <c:lblAlgn val="ctr"/>
        <c:lblOffset val="100"/>
      </c:catAx>
      <c:valAx>
        <c:axId val="54461184"/>
        <c:scaling>
          <c:orientation val="minMax"/>
          <c:min val="60"/>
        </c:scaling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447104"/>
        <c:crosses val="autoZero"/>
        <c:crossBetween val="between"/>
      </c:valAx>
      <c:valAx>
        <c:axId val="5446310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477568"/>
        <c:crosses val="max"/>
        <c:crossBetween val="between"/>
      </c:valAx>
      <c:catAx>
        <c:axId val="54477568"/>
        <c:scaling>
          <c:orientation val="minMax"/>
        </c:scaling>
        <c:delete val="1"/>
        <c:axPos val="b"/>
        <c:numFmt formatCode="General" sourceLinked="1"/>
        <c:tickLblPos val="none"/>
        <c:crossAx val="54463104"/>
        <c:crosses val="autoZero"/>
        <c:auto val="1"/>
        <c:lblAlgn val="ctr"/>
        <c:lblOffset val="100"/>
      </c:catAx>
      <c:spPr>
        <a:ln>
          <a:solidFill>
            <a:srgbClr val="002060"/>
          </a:solidFill>
        </a:ln>
      </c:spPr>
    </c:plotArea>
    <c:legend>
      <c:legendPos val="b"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>
          <a:lumMod val="60000"/>
          <a:lumOff val="4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100"/>
            </a:pPr>
            <a:r>
              <a:rPr lang="ru-RU" sz="1100" dirty="0"/>
              <a:t>Динамика объема спроса, предложения, поглощения и цен на первичном </a:t>
            </a:r>
            <a:r>
              <a:rPr lang="ru-RU" sz="1100" dirty="0" smtClean="0"/>
              <a:t>рынке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рис5!$A$2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5.67</c:v>
                </c:pt>
                <c:pt idx="4">
                  <c:v>5.74</c:v>
                </c:pt>
                <c:pt idx="5">
                  <c:v>5.8</c:v>
                </c:pt>
                <c:pt idx="6">
                  <c:v>5.8599999999999985</c:v>
                </c:pt>
                <c:pt idx="7">
                  <c:v>5.9300000000000006</c:v>
                </c:pt>
                <c:pt idx="8">
                  <c:v>5.99</c:v>
                </c:pt>
                <c:pt idx="9">
                  <c:v>6.06</c:v>
                </c:pt>
              </c:numCache>
            </c:numRef>
          </c:val>
        </c:ser>
        <c:ser>
          <c:idx val="1"/>
          <c:order val="1"/>
          <c:tx>
            <c:strRef>
              <c:f>рис5!$A$3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2.3199999999999985</c:v>
                </c:pt>
                <c:pt idx="4">
                  <c:v>2.61</c:v>
                </c:pt>
                <c:pt idx="5">
                  <c:v>2.8899999999999997</c:v>
                </c:pt>
                <c:pt idx="6">
                  <c:v>3.18</c:v>
                </c:pt>
                <c:pt idx="7">
                  <c:v>3.46</c:v>
                </c:pt>
                <c:pt idx="8">
                  <c:v>3.75</c:v>
                </c:pt>
                <c:pt idx="9">
                  <c:v>4.03</c:v>
                </c:pt>
              </c:numCache>
            </c:numRef>
          </c:val>
        </c:ser>
        <c:ser>
          <c:idx val="2"/>
          <c:order val="2"/>
          <c:tx>
            <c:strRef>
              <c:f>рис5!$A$4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рис5!$B$4:$K$4</c:f>
              <c:numCache>
                <c:formatCode>General</c:formatCode>
                <c:ptCount val="10"/>
                <c:pt idx="0">
                  <c:v>0.39000000000000007</c:v>
                </c:pt>
                <c:pt idx="1">
                  <c:v>0.38000000000000006</c:v>
                </c:pt>
                <c:pt idx="2">
                  <c:v>0.71000000000000008</c:v>
                </c:pt>
                <c:pt idx="3">
                  <c:v>0.81</c:v>
                </c:pt>
                <c:pt idx="4">
                  <c:v>0.91</c:v>
                </c:pt>
                <c:pt idx="5">
                  <c:v>1.01</c:v>
                </c:pt>
                <c:pt idx="6">
                  <c:v>1.1100000000000001</c:v>
                </c:pt>
                <c:pt idx="7">
                  <c:v>1.21</c:v>
                </c:pt>
                <c:pt idx="8">
                  <c:v>1.31</c:v>
                </c:pt>
                <c:pt idx="9">
                  <c:v>1.41</c:v>
                </c:pt>
              </c:numCache>
            </c:numRef>
          </c:val>
        </c:ser>
        <c:dLbls/>
        <c:marker val="1"/>
        <c:axId val="54528256"/>
        <c:axId val="54558720"/>
      </c:lineChart>
      <c:lineChart>
        <c:grouping val="standard"/>
        <c:ser>
          <c:idx val="3"/>
          <c:order val="3"/>
          <c:tx>
            <c:strRef>
              <c:f>рис5!$A$5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рис5!$B$1:$K$1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241.13</c:v>
                </c:pt>
                <c:pt idx="8">
                  <c:v>243.48000000000002</c:v>
                </c:pt>
                <c:pt idx="9">
                  <c:v>245.85000000000002</c:v>
                </c:pt>
              </c:numCache>
            </c:numRef>
          </c:val>
        </c:ser>
        <c:dLbls/>
        <c:marker val="1"/>
        <c:axId val="54566912"/>
        <c:axId val="54560640"/>
      </c:lineChart>
      <c:catAx>
        <c:axId val="5452825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558720"/>
        <c:crosses val="autoZero"/>
        <c:auto val="1"/>
        <c:lblAlgn val="ctr"/>
        <c:lblOffset val="100"/>
      </c:catAx>
      <c:valAx>
        <c:axId val="54558720"/>
        <c:scaling>
          <c:orientation val="minMax"/>
        </c:scaling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528256"/>
        <c:crosses val="autoZero"/>
        <c:crossBetween val="between"/>
      </c:valAx>
      <c:valAx>
        <c:axId val="5456064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566912"/>
        <c:crosses val="max"/>
        <c:crossBetween val="between"/>
      </c:valAx>
      <c:catAx>
        <c:axId val="54566912"/>
        <c:scaling>
          <c:orientation val="minMax"/>
        </c:scaling>
        <c:delete val="1"/>
        <c:axPos val="b"/>
        <c:numFmt formatCode="General" sourceLinked="1"/>
        <c:tickLblPos val="none"/>
        <c:crossAx val="54560640"/>
        <c:crosses val="autoZero"/>
        <c:auto val="1"/>
        <c:lblAlgn val="ctr"/>
        <c:lblOffset val="100"/>
      </c:catAx>
    </c:plotArea>
    <c:legend>
      <c:legendPos val="b"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100"/>
            </a:pPr>
            <a:r>
              <a:rPr lang="ru-RU" sz="1100" dirty="0"/>
              <a:t>Динамика объема спроса, предложения, поглощения и цен на вторичном </a:t>
            </a:r>
            <a:r>
              <a:rPr lang="ru-RU" sz="1100" dirty="0" smtClean="0"/>
              <a:t>рынке</a:t>
            </a:r>
            <a:endParaRPr lang="ru-RU" sz="1100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рис5!$A$32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138.31</c:v>
                </c:pt>
                <c:pt idx="4">
                  <c:v>142.72</c:v>
                </c:pt>
                <c:pt idx="5">
                  <c:v>146.4</c:v>
                </c:pt>
                <c:pt idx="6">
                  <c:v>149.05000000000001</c:v>
                </c:pt>
                <c:pt idx="7">
                  <c:v>152</c:v>
                </c:pt>
                <c:pt idx="8">
                  <c:v>155.25</c:v>
                </c:pt>
                <c:pt idx="9">
                  <c:v>158.85000000000002</c:v>
                </c:pt>
              </c:numCache>
            </c:numRef>
          </c:val>
        </c:ser>
        <c:ser>
          <c:idx val="1"/>
          <c:order val="1"/>
          <c:tx>
            <c:strRef>
              <c:f>рис5!$A$33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121.36999999999999</c:v>
                </c:pt>
                <c:pt idx="8">
                  <c:v>121.61</c:v>
                </c:pt>
                <c:pt idx="9">
                  <c:v>121.85</c:v>
                </c:pt>
              </c:numCache>
            </c:numRef>
          </c:val>
        </c:ser>
        <c:ser>
          <c:idx val="2"/>
          <c:order val="2"/>
          <c:tx>
            <c:strRef>
              <c:f>рис5!$A$34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96.440000000000012</c:v>
                </c:pt>
                <c:pt idx="5">
                  <c:v>96.63</c:v>
                </c:pt>
                <c:pt idx="6">
                  <c:v>96.82</c:v>
                </c:pt>
                <c:pt idx="7">
                  <c:v>97</c:v>
                </c:pt>
                <c:pt idx="8">
                  <c:v>97.19</c:v>
                </c:pt>
                <c:pt idx="9">
                  <c:v>97.38</c:v>
                </c:pt>
              </c:numCache>
            </c:numRef>
          </c:val>
        </c:ser>
        <c:dLbls/>
        <c:marker val="1"/>
        <c:axId val="54612736"/>
        <c:axId val="54614272"/>
      </c:lineChart>
      <c:lineChart>
        <c:grouping val="standard"/>
        <c:ser>
          <c:idx val="3"/>
          <c:order val="3"/>
          <c:tx>
            <c:strRef>
              <c:f>рис5!$A$35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рис5!$B$31:$K$31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рис5!$B$35:$K$35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209.68</c:v>
                </c:pt>
                <c:pt idx="8">
                  <c:v>211.72</c:v>
                </c:pt>
                <c:pt idx="9">
                  <c:v>213.78</c:v>
                </c:pt>
              </c:numCache>
            </c:numRef>
          </c:val>
        </c:ser>
        <c:dLbls/>
        <c:marker val="1"/>
        <c:axId val="54618368"/>
        <c:axId val="54616448"/>
      </c:lineChart>
      <c:catAx>
        <c:axId val="5461273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614272"/>
        <c:crosses val="autoZero"/>
        <c:auto val="1"/>
        <c:lblAlgn val="ctr"/>
        <c:lblOffset val="100"/>
      </c:catAx>
      <c:valAx>
        <c:axId val="54614272"/>
        <c:scaling>
          <c:orientation val="minMax"/>
          <c:min val="80"/>
        </c:scaling>
        <c:axPos val="l"/>
        <c:majorGridlines>
          <c:spPr>
            <a:ln>
              <a:solidFill>
                <a:srgbClr val="002060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612736"/>
        <c:crosses val="autoZero"/>
        <c:crossBetween val="between"/>
      </c:valAx>
      <c:valAx>
        <c:axId val="54616448"/>
        <c:scaling>
          <c:orientation val="minMax"/>
          <c:min val="18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rgbClr val="002060"/>
            </a:solidFill>
          </a:ln>
        </c:spPr>
        <c:crossAx val="54618368"/>
        <c:crosses val="max"/>
        <c:crossBetween val="between"/>
      </c:valAx>
      <c:catAx>
        <c:axId val="54618368"/>
        <c:scaling>
          <c:orientation val="minMax"/>
        </c:scaling>
        <c:delete val="1"/>
        <c:axPos val="b"/>
        <c:numFmt formatCode="General" sourceLinked="1"/>
        <c:tickLblPos val="none"/>
        <c:crossAx val="54616448"/>
        <c:crosses val="autoZero"/>
        <c:auto val="1"/>
        <c:lblAlgn val="ctr"/>
        <c:lblOffset val="100"/>
      </c:catAx>
      <c:spPr>
        <a:ln>
          <a:solidFill>
            <a:srgbClr val="002060"/>
          </a:solidFill>
        </a:ln>
      </c:spPr>
    </c:plotArea>
    <c:legend>
      <c:legendPos val="b"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Динамика объема спроса, предложения, поглощения и цен на первичном </a:t>
            </a:r>
            <a:r>
              <a:rPr lang="ru-RU" dirty="0" smtClean="0"/>
              <a:t>рынке</a:t>
            </a:r>
            <a:endParaRPr lang="ru-RU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рис6!$A$2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5.71</c:v>
                </c:pt>
                <c:pt idx="4">
                  <c:v>5.83</c:v>
                </c:pt>
                <c:pt idx="5">
                  <c:v>5.94</c:v>
                </c:pt>
                <c:pt idx="6">
                  <c:v>6.04</c:v>
                </c:pt>
                <c:pt idx="7">
                  <c:v>4.3499999999999996</c:v>
                </c:pt>
                <c:pt idx="8">
                  <c:v>5.04</c:v>
                </c:pt>
                <c:pt idx="9">
                  <c:v>5.75</c:v>
                </c:pt>
              </c:numCache>
            </c:numRef>
          </c:val>
        </c:ser>
        <c:ser>
          <c:idx val="1"/>
          <c:order val="1"/>
          <c:tx>
            <c:strRef>
              <c:f>рис6!$A$3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2.61</c:v>
                </c:pt>
                <c:pt idx="4">
                  <c:v>3.18</c:v>
                </c:pt>
                <c:pt idx="5">
                  <c:v>3.75</c:v>
                </c:pt>
                <c:pt idx="6">
                  <c:v>4.3199999999999985</c:v>
                </c:pt>
                <c:pt idx="7">
                  <c:v>8.15</c:v>
                </c:pt>
                <c:pt idx="8">
                  <c:v>9.1</c:v>
                </c:pt>
                <c:pt idx="9">
                  <c:v>10.06</c:v>
                </c:pt>
              </c:numCache>
            </c:numRef>
          </c:val>
        </c:ser>
        <c:ser>
          <c:idx val="2"/>
          <c:order val="2"/>
          <c:tx>
            <c:strRef>
              <c:f>рис6!$A$4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рис6!$B$4:$K$4</c:f>
              <c:numCache>
                <c:formatCode>General</c:formatCode>
                <c:ptCount val="10"/>
                <c:pt idx="0">
                  <c:v>0.39000000000000007</c:v>
                </c:pt>
                <c:pt idx="1">
                  <c:v>0.38000000000000006</c:v>
                </c:pt>
                <c:pt idx="2">
                  <c:v>0.71000000000000008</c:v>
                </c:pt>
                <c:pt idx="3">
                  <c:v>0.91</c:v>
                </c:pt>
                <c:pt idx="4">
                  <c:v>1.1100000000000001</c:v>
                </c:pt>
                <c:pt idx="5">
                  <c:v>1.31</c:v>
                </c:pt>
                <c:pt idx="6">
                  <c:v>1.51</c:v>
                </c:pt>
                <c:pt idx="7">
                  <c:v>1.78</c:v>
                </c:pt>
                <c:pt idx="8">
                  <c:v>2.0699999999999998</c:v>
                </c:pt>
                <c:pt idx="9">
                  <c:v>2.36</c:v>
                </c:pt>
              </c:numCache>
            </c:numRef>
          </c:val>
        </c:ser>
        <c:dLbls/>
        <c:marker val="1"/>
        <c:axId val="54738304"/>
        <c:axId val="54756480"/>
      </c:lineChart>
      <c:lineChart>
        <c:grouping val="standard"/>
        <c:ser>
          <c:idx val="3"/>
          <c:order val="3"/>
          <c:tx>
            <c:strRef>
              <c:f>рис6!$A$5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рис6!$B$1:$K$1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225.60999999999999</c:v>
                </c:pt>
                <c:pt idx="8">
                  <c:v>207.73</c:v>
                </c:pt>
                <c:pt idx="9">
                  <c:v>191.26999999999998</c:v>
                </c:pt>
              </c:numCache>
            </c:numRef>
          </c:val>
        </c:ser>
        <c:dLbls/>
        <c:marker val="1"/>
        <c:axId val="54776960"/>
        <c:axId val="54758400"/>
      </c:lineChart>
      <c:catAx>
        <c:axId val="54738304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756480"/>
        <c:crosses val="autoZero"/>
        <c:auto val="1"/>
        <c:lblAlgn val="ctr"/>
        <c:lblOffset val="100"/>
      </c:catAx>
      <c:valAx>
        <c:axId val="54756480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738304"/>
        <c:crosses val="autoZero"/>
        <c:crossBetween val="between"/>
      </c:valAx>
      <c:valAx>
        <c:axId val="5475840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776960"/>
        <c:crosses val="max"/>
        <c:crossBetween val="between"/>
      </c:valAx>
      <c:catAx>
        <c:axId val="54776960"/>
        <c:scaling>
          <c:orientation val="minMax"/>
        </c:scaling>
        <c:delete val="1"/>
        <c:axPos val="b"/>
        <c:numFmt formatCode="General" sourceLinked="1"/>
        <c:tickLblPos val="none"/>
        <c:crossAx val="54758400"/>
        <c:crosses val="autoZero"/>
        <c:auto val="1"/>
        <c:lblAlgn val="ctr"/>
        <c:lblOffset val="100"/>
      </c:catAx>
      <c:spPr>
        <a:ln>
          <a:solidFill>
            <a:schemeClr val="bg1"/>
          </a:solidFill>
        </a:ln>
      </c:spPr>
    </c:plotArea>
    <c:legend>
      <c:legendPos val="b"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 sz="1050"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Динамика объема спроса, предложения, поглощения и цен на вторичном </a:t>
            </a:r>
            <a:r>
              <a:rPr lang="ru-RU" sz="1200" dirty="0" smtClean="0"/>
              <a:t>рынке</a:t>
            </a:r>
            <a:endParaRPr lang="ru-RU" sz="1200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рис6!$A$32</c:f>
              <c:strCache>
                <c:ptCount val="1"/>
                <c:pt idx="0">
                  <c:v>спрос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рис6!$B$32:$K$32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138.59</c:v>
                </c:pt>
                <c:pt idx="4">
                  <c:v>143.26999999999998</c:v>
                </c:pt>
                <c:pt idx="5">
                  <c:v>147.22999999999999</c:v>
                </c:pt>
                <c:pt idx="6">
                  <c:v>150.16</c:v>
                </c:pt>
                <c:pt idx="7">
                  <c:v>127.23</c:v>
                </c:pt>
                <c:pt idx="8">
                  <c:v>140.62</c:v>
                </c:pt>
                <c:pt idx="9">
                  <c:v>158.87</c:v>
                </c:pt>
              </c:numCache>
            </c:numRef>
          </c:val>
        </c:ser>
        <c:ser>
          <c:idx val="1"/>
          <c:order val="1"/>
          <c:tx>
            <c:strRef>
              <c:f>рис6!$A$33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рис6!$B$33:$K$33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120.41000000000001</c:v>
                </c:pt>
                <c:pt idx="8">
                  <c:v>118.51</c:v>
                </c:pt>
                <c:pt idx="9">
                  <c:v>116.64</c:v>
                </c:pt>
              </c:numCache>
            </c:numRef>
          </c:val>
        </c:ser>
        <c:ser>
          <c:idx val="2"/>
          <c:order val="2"/>
          <c:tx>
            <c:strRef>
              <c:f>рис6!$A$34</c:f>
              <c:strCache>
                <c:ptCount val="1"/>
                <c:pt idx="0">
                  <c:v>поглощение</c:v>
                </c:pt>
              </c:strCache>
            </c:strRef>
          </c:tx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рис6!$B$34:$K$34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96.440000000000012</c:v>
                </c:pt>
                <c:pt idx="5">
                  <c:v>96.63</c:v>
                </c:pt>
                <c:pt idx="6">
                  <c:v>96.82</c:v>
                </c:pt>
                <c:pt idx="7">
                  <c:v>84.960000000000008</c:v>
                </c:pt>
                <c:pt idx="8">
                  <c:v>83.61999999999999</c:v>
                </c:pt>
                <c:pt idx="9">
                  <c:v>82.3</c:v>
                </c:pt>
              </c:numCache>
            </c:numRef>
          </c:val>
        </c:ser>
        <c:dLbls/>
        <c:marker val="1"/>
        <c:axId val="54679424"/>
        <c:axId val="54680960"/>
      </c:lineChart>
      <c:lineChart>
        <c:grouping val="standard"/>
        <c:ser>
          <c:idx val="3"/>
          <c:order val="3"/>
          <c:tx>
            <c:strRef>
              <c:f>рис6!$A$35</c:f>
              <c:strCache>
                <c:ptCount val="1"/>
                <c:pt idx="0">
                  <c:v>цены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рис6!$B$31:$K$31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рис6!$B$35:$K$35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191.2</c:v>
                </c:pt>
                <c:pt idx="8">
                  <c:v>176.04</c:v>
                </c:pt>
                <c:pt idx="9">
                  <c:v>162.09</c:v>
                </c:pt>
              </c:numCache>
            </c:numRef>
          </c:val>
        </c:ser>
        <c:dLbls/>
        <c:marker val="1"/>
        <c:axId val="54705536"/>
        <c:axId val="54703616"/>
      </c:lineChart>
      <c:catAx>
        <c:axId val="54679424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680960"/>
        <c:crosses val="autoZero"/>
        <c:auto val="1"/>
        <c:lblAlgn val="ctr"/>
        <c:lblOffset val="100"/>
      </c:catAx>
      <c:valAx>
        <c:axId val="54680960"/>
        <c:scaling>
          <c:orientation val="minMax"/>
          <c:min val="8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млн. 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679424"/>
        <c:crosses val="autoZero"/>
        <c:crossBetween val="between"/>
      </c:valAx>
      <c:valAx>
        <c:axId val="54703616"/>
        <c:scaling>
          <c:orientation val="minMax"/>
          <c:min val="10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тыс. руб./кв.м</a:t>
                </a:r>
              </a:p>
            </c:rich>
          </c:tx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crossAx val="54705536"/>
        <c:crosses val="max"/>
        <c:crossBetween val="between"/>
      </c:valAx>
      <c:catAx>
        <c:axId val="54705536"/>
        <c:scaling>
          <c:orientation val="minMax"/>
        </c:scaling>
        <c:delete val="1"/>
        <c:axPos val="b"/>
        <c:numFmt formatCode="General" sourceLinked="1"/>
        <c:tickLblPos val="none"/>
        <c:crossAx val="54703616"/>
        <c:crosses val="autoZero"/>
        <c:auto val="1"/>
        <c:lblAlgn val="ctr"/>
        <c:lblOffset val="100"/>
      </c:catAx>
      <c:spPr>
        <a:ln>
          <a:solidFill>
            <a:schemeClr val="bg1"/>
          </a:solidFill>
        </a:ln>
      </c:spPr>
    </c:plotArea>
    <c:legend>
      <c:legendPos val="b"/>
    </c:legend>
    <c:plotVisOnly val="1"/>
    <c:dispBlanksAs val="gap"/>
  </c:chart>
  <c:spPr>
    <a:solidFill>
      <a:schemeClr val="lt1"/>
    </a:solidFill>
    <a:ln w="57150" cap="flat" cmpd="sng" algn="ctr">
      <a:solidFill>
        <a:schemeClr val="accent1">
          <a:lumMod val="40000"/>
          <a:lumOff val="60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57661-E52E-4D77-9AC4-E5AE29121B1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7F4D39-1FEF-4650-B6FB-C5EFC63FC53F}">
      <dgm:prSet phldrT="[Текст]" custT="1"/>
      <dgm:spPr/>
      <dgm:t>
        <a:bodyPr/>
        <a:lstStyle/>
        <a:p>
          <a:r>
            <a:rPr lang="ru-RU" sz="2400" dirty="0" smtClean="0"/>
            <a:t>Факторы предложения</a:t>
          </a:r>
          <a:endParaRPr lang="ru-RU" sz="2400" dirty="0"/>
        </a:p>
      </dgm:t>
    </dgm:pt>
    <dgm:pt modelId="{D5F3AF5D-88A3-4641-9BCC-BCD0CE71C830}" type="parTrans" cxnId="{B3C38533-30DC-4FFE-B1C0-C1401347D255}">
      <dgm:prSet/>
      <dgm:spPr/>
      <dgm:t>
        <a:bodyPr/>
        <a:lstStyle/>
        <a:p>
          <a:endParaRPr lang="ru-RU" sz="2000"/>
        </a:p>
      </dgm:t>
    </dgm:pt>
    <dgm:pt modelId="{8B1E19AC-E97B-4ED1-8C0A-E9B412DA8475}" type="sibTrans" cxnId="{B3C38533-30DC-4FFE-B1C0-C1401347D255}">
      <dgm:prSet/>
      <dgm:spPr/>
      <dgm:t>
        <a:bodyPr/>
        <a:lstStyle/>
        <a:p>
          <a:endParaRPr lang="ru-RU" sz="2000"/>
        </a:p>
      </dgm:t>
    </dgm:pt>
    <dgm:pt modelId="{C464C5C8-6EE1-410F-B8CD-EE19086DA10F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/>
            <a:t>Несбалансированность </a:t>
          </a:r>
          <a:r>
            <a:rPr lang="ru-RU" sz="1400" b="1" dirty="0" smtClean="0">
              <a:effectLst/>
            </a:rPr>
            <a:t>строительства жилья и </a:t>
          </a:r>
          <a:r>
            <a:rPr lang="ru-RU" sz="1400" b="1" dirty="0" smtClean="0"/>
            <a:t>транспортной</a:t>
          </a:r>
          <a:r>
            <a:rPr lang="ru-RU" sz="1400" b="1" dirty="0" smtClean="0">
              <a:effectLst/>
            </a:rPr>
            <a:t> инфраструктуры.</a:t>
          </a:r>
          <a:endParaRPr lang="ru-RU" sz="1400" b="1" dirty="0"/>
        </a:p>
      </dgm:t>
    </dgm:pt>
    <dgm:pt modelId="{538B0B41-04F7-4C96-9D1E-821D756F966B}" type="parTrans" cxnId="{14E17AB8-709F-4CA3-ABDA-8397292AB1D8}">
      <dgm:prSet/>
      <dgm:spPr/>
      <dgm:t>
        <a:bodyPr/>
        <a:lstStyle/>
        <a:p>
          <a:endParaRPr lang="ru-RU" sz="2000"/>
        </a:p>
      </dgm:t>
    </dgm:pt>
    <dgm:pt modelId="{CBB1794F-75E7-4976-A0B7-A082DEC1C6BA}" type="sibTrans" cxnId="{14E17AB8-709F-4CA3-ABDA-8397292AB1D8}">
      <dgm:prSet/>
      <dgm:spPr/>
      <dgm:t>
        <a:bodyPr/>
        <a:lstStyle/>
        <a:p>
          <a:endParaRPr lang="ru-RU" sz="2000"/>
        </a:p>
      </dgm:t>
    </dgm:pt>
    <dgm:pt modelId="{5148FD0A-C6FA-43A9-9D08-8912EC9C3717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 lIns="0" tIns="0" rIns="0" bIns="0"/>
        <a:lstStyle/>
        <a:p>
          <a:r>
            <a:rPr lang="ru-RU" sz="1400" b="1" dirty="0" smtClean="0"/>
            <a:t>Дефицит земельных ресурсов</a:t>
          </a:r>
          <a:endParaRPr lang="ru-RU" sz="1400" b="1" dirty="0"/>
        </a:p>
      </dgm:t>
    </dgm:pt>
    <dgm:pt modelId="{63EBA7D9-B528-4294-A570-21D6FCB06AE1}" type="parTrans" cxnId="{C4607CA0-BE8A-438F-A2A7-DEDCE37D89DC}">
      <dgm:prSet/>
      <dgm:spPr/>
      <dgm:t>
        <a:bodyPr/>
        <a:lstStyle/>
        <a:p>
          <a:endParaRPr lang="ru-RU" sz="2000"/>
        </a:p>
      </dgm:t>
    </dgm:pt>
    <dgm:pt modelId="{DB6A70D6-EAC9-42F7-A43B-A99682C03C2F}" type="sibTrans" cxnId="{C4607CA0-BE8A-438F-A2A7-DEDCE37D89DC}">
      <dgm:prSet/>
      <dgm:spPr/>
      <dgm:t>
        <a:bodyPr/>
        <a:lstStyle/>
        <a:p>
          <a:endParaRPr lang="ru-RU" sz="2000"/>
        </a:p>
      </dgm:t>
    </dgm:pt>
    <dgm:pt modelId="{D58CA5EC-883B-46C7-A890-B79AFCA26F2B}">
      <dgm:prSet phldrT="[Текст]" custT="1"/>
      <dgm:spPr/>
      <dgm:t>
        <a:bodyPr/>
        <a:lstStyle/>
        <a:p>
          <a:r>
            <a:rPr lang="ru-RU" sz="2400" dirty="0" smtClean="0"/>
            <a:t>Факторы спроса</a:t>
          </a:r>
          <a:endParaRPr lang="ru-RU" sz="2400" dirty="0"/>
        </a:p>
      </dgm:t>
    </dgm:pt>
    <dgm:pt modelId="{89AB0811-735E-4037-A1B9-D0189E41939D}" type="parTrans" cxnId="{DBAB2F67-E8EE-4815-B72A-7AB6894CE2B5}">
      <dgm:prSet/>
      <dgm:spPr/>
      <dgm:t>
        <a:bodyPr/>
        <a:lstStyle/>
        <a:p>
          <a:endParaRPr lang="ru-RU" sz="2000"/>
        </a:p>
      </dgm:t>
    </dgm:pt>
    <dgm:pt modelId="{1DB114A5-FB4C-41A8-864A-3B1C4D20599C}" type="sibTrans" cxnId="{DBAB2F67-E8EE-4815-B72A-7AB6894CE2B5}">
      <dgm:prSet/>
      <dgm:spPr/>
      <dgm:t>
        <a:bodyPr/>
        <a:lstStyle/>
        <a:p>
          <a:endParaRPr lang="ru-RU" sz="2000"/>
        </a:p>
      </dgm:t>
    </dgm:pt>
    <dgm:pt modelId="{9B8B56B1-D181-4F6C-A436-606E511802B2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/>
            <a:t>Снижение инвестиционной привлекательности </a:t>
          </a:r>
          <a:r>
            <a:rPr lang="ru-RU" sz="1400" b="1" dirty="0" err="1" smtClean="0"/>
            <a:t>девелопмента</a:t>
          </a:r>
          <a:endParaRPr lang="ru-RU" sz="1400" b="1" dirty="0"/>
        </a:p>
      </dgm:t>
    </dgm:pt>
    <dgm:pt modelId="{926E22D8-6900-4B98-ADBF-0EC0A4B65107}" type="parTrans" cxnId="{1D502349-A8B3-4B69-95CF-F4E2CCE3575D}">
      <dgm:prSet/>
      <dgm:spPr/>
      <dgm:t>
        <a:bodyPr/>
        <a:lstStyle/>
        <a:p>
          <a:endParaRPr lang="ru-RU" sz="2000"/>
        </a:p>
      </dgm:t>
    </dgm:pt>
    <dgm:pt modelId="{E8CA5954-1616-48DE-9066-88C5BA04A855}" type="sibTrans" cxnId="{1D502349-A8B3-4B69-95CF-F4E2CCE3575D}">
      <dgm:prSet/>
      <dgm:spPr/>
      <dgm:t>
        <a:bodyPr/>
        <a:lstStyle/>
        <a:p>
          <a:endParaRPr lang="ru-RU" sz="2000"/>
        </a:p>
      </dgm:t>
    </dgm:pt>
    <dgm:pt modelId="{4AC0BE42-EE96-4053-AC3F-322C568BFF4E}">
      <dgm:prSet phldrT="[Текст]"/>
      <dgm:spPr/>
      <dgm:t>
        <a:bodyPr/>
        <a:lstStyle/>
        <a:p>
          <a:endParaRPr lang="ru-RU" sz="2000" dirty="0"/>
        </a:p>
      </dgm:t>
    </dgm:pt>
    <dgm:pt modelId="{8F828F2C-5D4A-4613-B7BE-AFC9CA33B976}" type="parTrans" cxnId="{0FB74DC4-A509-4D0C-AA9A-B0277D3932E5}">
      <dgm:prSet/>
      <dgm:spPr/>
      <dgm:t>
        <a:bodyPr/>
        <a:lstStyle/>
        <a:p>
          <a:endParaRPr lang="ru-RU" sz="2000"/>
        </a:p>
      </dgm:t>
    </dgm:pt>
    <dgm:pt modelId="{094FA6AB-2575-4EA9-AF22-7383564315E2}" type="sibTrans" cxnId="{0FB74DC4-A509-4D0C-AA9A-B0277D3932E5}">
      <dgm:prSet/>
      <dgm:spPr/>
      <dgm:t>
        <a:bodyPr/>
        <a:lstStyle/>
        <a:p>
          <a:endParaRPr lang="ru-RU" sz="2000"/>
        </a:p>
      </dgm:t>
    </dgm:pt>
    <dgm:pt modelId="{E10D686E-EC81-4F9E-82E7-AD6ED4F31C0B}">
      <dgm:prSet phldrT="[Текст]"/>
      <dgm:spPr/>
      <dgm:t>
        <a:bodyPr/>
        <a:lstStyle/>
        <a:p>
          <a:endParaRPr lang="ru-RU" sz="2000" dirty="0"/>
        </a:p>
      </dgm:t>
    </dgm:pt>
    <dgm:pt modelId="{FFA0D2FF-2E71-4834-877B-39A34A776416}" type="parTrans" cxnId="{9F9AAC72-4C64-4AAF-932C-BC22C5FC05CD}">
      <dgm:prSet/>
      <dgm:spPr/>
      <dgm:t>
        <a:bodyPr/>
        <a:lstStyle/>
        <a:p>
          <a:endParaRPr lang="ru-RU" sz="2000"/>
        </a:p>
      </dgm:t>
    </dgm:pt>
    <dgm:pt modelId="{D36A77FF-DC2B-49A8-9D1E-159B9BCE8F15}" type="sibTrans" cxnId="{9F9AAC72-4C64-4AAF-932C-BC22C5FC05CD}">
      <dgm:prSet/>
      <dgm:spPr/>
      <dgm:t>
        <a:bodyPr/>
        <a:lstStyle/>
        <a:p>
          <a:endParaRPr lang="ru-RU" sz="2000"/>
        </a:p>
      </dgm:t>
    </dgm:pt>
    <dgm:pt modelId="{A9704715-0298-4D06-AC3C-C1C238C2491F}" type="pres">
      <dgm:prSet presAssocID="{29C57661-E52E-4D77-9AC4-E5AE29121B1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465249-317B-40E3-AC37-36686BA56AA0}" type="pres">
      <dgm:prSet presAssocID="{29C57661-E52E-4D77-9AC4-E5AE29121B15}" presName="dummyMaxCanvas" presStyleCnt="0"/>
      <dgm:spPr/>
    </dgm:pt>
    <dgm:pt modelId="{08A5DC8A-6FB0-4F11-B1DF-629FFDB341F9}" type="pres">
      <dgm:prSet presAssocID="{29C57661-E52E-4D77-9AC4-E5AE29121B15}" presName="parentComposite" presStyleCnt="0"/>
      <dgm:spPr/>
    </dgm:pt>
    <dgm:pt modelId="{3B200633-279F-4A2D-BE3D-6F71F09389D1}" type="pres">
      <dgm:prSet presAssocID="{29C57661-E52E-4D77-9AC4-E5AE29121B15}" presName="parent1" presStyleLbl="alignAccFollowNode1" presStyleIdx="0" presStyleCnt="4" custScaleX="124108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4DB80A03-74E8-488F-82CC-20BB4B6DCD25}" type="pres">
      <dgm:prSet presAssocID="{29C57661-E52E-4D77-9AC4-E5AE29121B15}" presName="parent2" presStyleLbl="alignAccFollowNode1" presStyleIdx="1" presStyleCnt="4" custScaleX="129924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6FC34EB-4037-4B37-BBA3-6BDD2BE65946}" type="pres">
      <dgm:prSet presAssocID="{29C57661-E52E-4D77-9AC4-E5AE29121B15}" presName="childrenComposite" presStyleCnt="0"/>
      <dgm:spPr/>
    </dgm:pt>
    <dgm:pt modelId="{2DEDB63B-880B-4248-9245-06D5A0052F7B}" type="pres">
      <dgm:prSet presAssocID="{29C57661-E52E-4D77-9AC4-E5AE29121B15}" presName="dummyMaxCanvas_ChildArea" presStyleCnt="0"/>
      <dgm:spPr/>
    </dgm:pt>
    <dgm:pt modelId="{59C10670-C1C6-48F5-AA1F-9E8DF00A5D77}" type="pres">
      <dgm:prSet presAssocID="{29C57661-E52E-4D77-9AC4-E5AE29121B15}" presName="fulcrum" presStyleLbl="alignAccFollowNode1" presStyleIdx="2" presStyleCnt="4"/>
      <dgm:spPr/>
    </dgm:pt>
    <dgm:pt modelId="{32A4F22D-B8F2-405B-8863-2FF1C243A3E7}" type="pres">
      <dgm:prSet presAssocID="{29C57661-E52E-4D77-9AC4-E5AE29121B15}" presName="balance_21" presStyleLbl="alignAccFollowNode1" presStyleIdx="3" presStyleCnt="4" custScaleX="194253">
        <dgm:presLayoutVars>
          <dgm:bulletEnabled val="1"/>
        </dgm:presLayoutVars>
      </dgm:prSet>
      <dgm:spPr/>
    </dgm:pt>
    <dgm:pt modelId="{1191577C-B777-4D9F-B39D-A3B19D93D606}" type="pres">
      <dgm:prSet presAssocID="{29C57661-E52E-4D77-9AC4-E5AE29121B15}" presName="left_21_1" presStyleLbl="node1" presStyleIdx="0" presStyleCnt="3" custScaleX="124433" custLinFactNeighborX="1607" custLinFactNeighborY="-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782FF-0D9A-4275-A1DD-195C22DEC871}" type="pres">
      <dgm:prSet presAssocID="{29C57661-E52E-4D77-9AC4-E5AE29121B15}" presName="left_21_2" presStyleLbl="node1" presStyleIdx="1" presStyleCnt="3" custScaleX="120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0DBC5-61AD-4FAE-8883-7EAC2DC6BAEC}" type="pres">
      <dgm:prSet presAssocID="{29C57661-E52E-4D77-9AC4-E5AE29121B15}" presName="right_21_1" presStyleLbl="node1" presStyleIdx="2" presStyleCnt="3" custScaleX="123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C38533-30DC-4FFE-B1C0-C1401347D255}" srcId="{29C57661-E52E-4D77-9AC4-E5AE29121B15}" destId="{4C7F4D39-1FEF-4650-B6FB-C5EFC63FC53F}" srcOrd="0" destOrd="0" parTransId="{D5F3AF5D-88A3-4641-9BCC-BCD0CE71C830}" sibTransId="{8B1E19AC-E97B-4ED1-8C0A-E9B412DA8475}"/>
    <dgm:cxn modelId="{917E211B-01FE-4757-BE47-0606FC42591A}" type="presOf" srcId="{C464C5C8-6EE1-410F-B8CD-EE19086DA10F}" destId="{1191577C-B777-4D9F-B39D-A3B19D93D606}" srcOrd="0" destOrd="0" presId="urn:microsoft.com/office/officeart/2005/8/layout/balance1"/>
    <dgm:cxn modelId="{1D502349-A8B3-4B69-95CF-F4E2CCE3575D}" srcId="{D58CA5EC-883B-46C7-A890-B79AFCA26F2B}" destId="{9B8B56B1-D181-4F6C-A436-606E511802B2}" srcOrd="0" destOrd="0" parTransId="{926E22D8-6900-4B98-ADBF-0EC0A4B65107}" sibTransId="{E8CA5954-1616-48DE-9066-88C5BA04A855}"/>
    <dgm:cxn modelId="{BE4CAAED-BD88-41B2-8666-FA46FF2130CB}" type="presOf" srcId="{9B8B56B1-D181-4F6C-A436-606E511802B2}" destId="{0020DBC5-61AD-4FAE-8883-7EAC2DC6BAEC}" srcOrd="0" destOrd="0" presId="urn:microsoft.com/office/officeart/2005/8/layout/balance1"/>
    <dgm:cxn modelId="{EF5BAE94-6D44-4FD9-AF71-1A98FD489DF9}" type="presOf" srcId="{5148FD0A-C6FA-43A9-9D08-8912EC9C3717}" destId="{028782FF-0D9A-4275-A1DD-195C22DEC871}" srcOrd="0" destOrd="0" presId="urn:microsoft.com/office/officeart/2005/8/layout/balance1"/>
    <dgm:cxn modelId="{9F9AAC72-4C64-4AAF-932C-BC22C5FC05CD}" srcId="{29C57661-E52E-4D77-9AC4-E5AE29121B15}" destId="{E10D686E-EC81-4F9E-82E7-AD6ED4F31C0B}" srcOrd="3" destOrd="0" parTransId="{FFA0D2FF-2E71-4834-877B-39A34A776416}" sibTransId="{D36A77FF-DC2B-49A8-9D1E-159B9BCE8F15}"/>
    <dgm:cxn modelId="{9CA797A7-A521-4C7C-B22B-734BA13805A8}" type="presOf" srcId="{4C7F4D39-1FEF-4650-B6FB-C5EFC63FC53F}" destId="{3B200633-279F-4A2D-BE3D-6F71F09389D1}" srcOrd="0" destOrd="0" presId="urn:microsoft.com/office/officeart/2005/8/layout/balance1"/>
    <dgm:cxn modelId="{14E17AB8-709F-4CA3-ABDA-8397292AB1D8}" srcId="{4C7F4D39-1FEF-4650-B6FB-C5EFC63FC53F}" destId="{C464C5C8-6EE1-410F-B8CD-EE19086DA10F}" srcOrd="0" destOrd="0" parTransId="{538B0B41-04F7-4C96-9D1E-821D756F966B}" sibTransId="{CBB1794F-75E7-4976-A0B7-A082DEC1C6BA}"/>
    <dgm:cxn modelId="{DBAB2F67-E8EE-4815-B72A-7AB6894CE2B5}" srcId="{29C57661-E52E-4D77-9AC4-E5AE29121B15}" destId="{D58CA5EC-883B-46C7-A890-B79AFCA26F2B}" srcOrd="1" destOrd="0" parTransId="{89AB0811-735E-4037-A1B9-D0189E41939D}" sibTransId="{1DB114A5-FB4C-41A8-864A-3B1C4D20599C}"/>
    <dgm:cxn modelId="{0FB74DC4-A509-4D0C-AA9A-B0277D3932E5}" srcId="{29C57661-E52E-4D77-9AC4-E5AE29121B15}" destId="{4AC0BE42-EE96-4053-AC3F-322C568BFF4E}" srcOrd="2" destOrd="0" parTransId="{8F828F2C-5D4A-4613-B7BE-AFC9CA33B976}" sibTransId="{094FA6AB-2575-4EA9-AF22-7383564315E2}"/>
    <dgm:cxn modelId="{C4607CA0-BE8A-438F-A2A7-DEDCE37D89DC}" srcId="{4C7F4D39-1FEF-4650-B6FB-C5EFC63FC53F}" destId="{5148FD0A-C6FA-43A9-9D08-8912EC9C3717}" srcOrd="1" destOrd="0" parTransId="{63EBA7D9-B528-4294-A570-21D6FCB06AE1}" sibTransId="{DB6A70D6-EAC9-42F7-A43B-A99682C03C2F}"/>
    <dgm:cxn modelId="{4C8E9343-AC54-42FF-ADBF-C22ED1CC8BF7}" type="presOf" srcId="{29C57661-E52E-4D77-9AC4-E5AE29121B15}" destId="{A9704715-0298-4D06-AC3C-C1C238C2491F}" srcOrd="0" destOrd="0" presId="urn:microsoft.com/office/officeart/2005/8/layout/balance1"/>
    <dgm:cxn modelId="{16529C55-A7E4-4405-B442-FDE7FDCB06FE}" type="presOf" srcId="{D58CA5EC-883B-46C7-A890-B79AFCA26F2B}" destId="{4DB80A03-74E8-488F-82CC-20BB4B6DCD25}" srcOrd="0" destOrd="0" presId="urn:microsoft.com/office/officeart/2005/8/layout/balance1"/>
    <dgm:cxn modelId="{0B9DD47C-9011-4916-89DA-5A5BBA569AB9}" type="presParOf" srcId="{A9704715-0298-4D06-AC3C-C1C238C2491F}" destId="{F5465249-317B-40E3-AC37-36686BA56AA0}" srcOrd="0" destOrd="0" presId="urn:microsoft.com/office/officeart/2005/8/layout/balance1"/>
    <dgm:cxn modelId="{7763981C-3F21-45AC-ACAC-53BE333E674C}" type="presParOf" srcId="{A9704715-0298-4D06-AC3C-C1C238C2491F}" destId="{08A5DC8A-6FB0-4F11-B1DF-629FFDB341F9}" srcOrd="1" destOrd="0" presId="urn:microsoft.com/office/officeart/2005/8/layout/balance1"/>
    <dgm:cxn modelId="{76B661BE-A010-4107-A3A3-C4BAE948E7A8}" type="presParOf" srcId="{08A5DC8A-6FB0-4F11-B1DF-629FFDB341F9}" destId="{3B200633-279F-4A2D-BE3D-6F71F09389D1}" srcOrd="0" destOrd="0" presId="urn:microsoft.com/office/officeart/2005/8/layout/balance1"/>
    <dgm:cxn modelId="{852B23FD-E8E9-449C-A459-C403ABB3714D}" type="presParOf" srcId="{08A5DC8A-6FB0-4F11-B1DF-629FFDB341F9}" destId="{4DB80A03-74E8-488F-82CC-20BB4B6DCD25}" srcOrd="1" destOrd="0" presId="urn:microsoft.com/office/officeart/2005/8/layout/balance1"/>
    <dgm:cxn modelId="{BD04E34F-2320-46DC-8F15-785EEB22DE04}" type="presParOf" srcId="{A9704715-0298-4D06-AC3C-C1C238C2491F}" destId="{76FC34EB-4037-4B37-BBA3-6BDD2BE65946}" srcOrd="2" destOrd="0" presId="urn:microsoft.com/office/officeart/2005/8/layout/balance1"/>
    <dgm:cxn modelId="{C30CA423-036A-4BEF-8ABC-1563BF82AADF}" type="presParOf" srcId="{76FC34EB-4037-4B37-BBA3-6BDD2BE65946}" destId="{2DEDB63B-880B-4248-9245-06D5A0052F7B}" srcOrd="0" destOrd="0" presId="urn:microsoft.com/office/officeart/2005/8/layout/balance1"/>
    <dgm:cxn modelId="{48134BCB-5308-4C62-8A02-F17D13C8A199}" type="presParOf" srcId="{76FC34EB-4037-4B37-BBA3-6BDD2BE65946}" destId="{59C10670-C1C6-48F5-AA1F-9E8DF00A5D77}" srcOrd="1" destOrd="0" presId="urn:microsoft.com/office/officeart/2005/8/layout/balance1"/>
    <dgm:cxn modelId="{3DCA5E05-536D-4DE8-A8C2-8F5EE189E8E8}" type="presParOf" srcId="{76FC34EB-4037-4B37-BBA3-6BDD2BE65946}" destId="{32A4F22D-B8F2-405B-8863-2FF1C243A3E7}" srcOrd="2" destOrd="0" presId="urn:microsoft.com/office/officeart/2005/8/layout/balance1"/>
    <dgm:cxn modelId="{9CF1FB36-3F42-42AF-A337-89734CCEA2B6}" type="presParOf" srcId="{76FC34EB-4037-4B37-BBA3-6BDD2BE65946}" destId="{1191577C-B777-4D9F-B39D-A3B19D93D606}" srcOrd="3" destOrd="0" presId="urn:microsoft.com/office/officeart/2005/8/layout/balance1"/>
    <dgm:cxn modelId="{87F6ED1B-439C-469A-ACB9-D717547C8B99}" type="presParOf" srcId="{76FC34EB-4037-4B37-BBA3-6BDD2BE65946}" destId="{028782FF-0D9A-4275-A1DD-195C22DEC871}" srcOrd="4" destOrd="0" presId="urn:microsoft.com/office/officeart/2005/8/layout/balance1"/>
    <dgm:cxn modelId="{FC18F537-E3F6-4109-AE5E-F75049968FE2}" type="presParOf" srcId="{76FC34EB-4037-4B37-BBA3-6BDD2BE65946}" destId="{0020DBC5-61AD-4FAE-8883-7EAC2DC6BAEC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132EB-6744-4035-AD9D-D87E15FBA18D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CAF98-1D16-49F5-AF1D-040B2B0767D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smtClean="0"/>
            <a:t>Низкие доходы москвичей</a:t>
          </a:r>
          <a:endParaRPr lang="ru-RU" sz="1800" b="1" dirty="0"/>
        </a:p>
      </dgm:t>
    </dgm:pt>
    <dgm:pt modelId="{BD857362-B453-4FB2-AE84-18CADDA1F647}" type="parTrans" cxnId="{59A3AA6F-283C-43E4-B675-1416D908664B}">
      <dgm:prSet/>
      <dgm:spPr/>
      <dgm:t>
        <a:bodyPr/>
        <a:lstStyle/>
        <a:p>
          <a:endParaRPr lang="ru-RU"/>
        </a:p>
      </dgm:t>
    </dgm:pt>
    <dgm:pt modelId="{C2FC6DDA-D3C2-4595-AA0B-CA3AA2B917F4}" type="sibTrans" cxnId="{59A3AA6F-283C-43E4-B675-1416D908664B}">
      <dgm:prSet/>
      <dgm:spPr/>
      <dgm:t>
        <a:bodyPr/>
        <a:lstStyle/>
        <a:p>
          <a:endParaRPr lang="ru-RU"/>
        </a:p>
      </dgm:t>
    </dgm:pt>
    <dgm:pt modelId="{6ACEAF6C-5D1D-4BF4-B792-7AA3F3741E0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smtClean="0"/>
            <a:t>Высокий спрос на малогабаритные дешевые квартиры</a:t>
          </a:r>
          <a:endParaRPr lang="ru-RU" sz="1800" b="1" dirty="0"/>
        </a:p>
      </dgm:t>
    </dgm:pt>
    <dgm:pt modelId="{F28E9F02-8E44-417B-8CD7-1CCA8D6E30E2}" type="parTrans" cxnId="{286F3515-1729-4D83-9B8C-3825C434F370}">
      <dgm:prSet/>
      <dgm:spPr/>
      <dgm:t>
        <a:bodyPr/>
        <a:lstStyle/>
        <a:p>
          <a:endParaRPr lang="ru-RU"/>
        </a:p>
      </dgm:t>
    </dgm:pt>
    <dgm:pt modelId="{0E83DE65-3979-421D-8AF4-9487F240B4DB}" type="sibTrans" cxnId="{286F3515-1729-4D83-9B8C-3825C434F370}">
      <dgm:prSet/>
      <dgm:spPr/>
      <dgm:t>
        <a:bodyPr/>
        <a:lstStyle/>
        <a:p>
          <a:endParaRPr lang="ru-RU"/>
        </a:p>
      </dgm:t>
    </dgm:pt>
    <dgm:pt modelId="{078B5DB3-0130-48B2-AA72-30A4B4D46B6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smtClean="0"/>
            <a:t>Низкие темпы роста средней цены на рынке</a:t>
          </a:r>
          <a:endParaRPr lang="ru-RU" sz="1800" b="1" dirty="0"/>
        </a:p>
      </dgm:t>
    </dgm:pt>
    <dgm:pt modelId="{F54B2433-D37D-4950-9AC2-35EE5831513A}" type="parTrans" cxnId="{E9B224BF-584A-498E-957A-BD76E69A7372}">
      <dgm:prSet/>
      <dgm:spPr/>
      <dgm:t>
        <a:bodyPr/>
        <a:lstStyle/>
        <a:p>
          <a:endParaRPr lang="ru-RU"/>
        </a:p>
      </dgm:t>
    </dgm:pt>
    <dgm:pt modelId="{423AB4DD-19D5-4E8D-AED7-DCD3D5B719AF}" type="sibTrans" cxnId="{E9B224BF-584A-498E-957A-BD76E69A7372}">
      <dgm:prSet/>
      <dgm:spPr/>
      <dgm:t>
        <a:bodyPr/>
        <a:lstStyle/>
        <a:p>
          <a:endParaRPr lang="ru-RU"/>
        </a:p>
      </dgm:t>
    </dgm:pt>
    <dgm:pt modelId="{7D88D729-1511-4ED6-B955-753CFF00505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smtClean="0"/>
            <a:t>Снижение конечной доходности инвестепроектов</a:t>
          </a:r>
          <a:endParaRPr lang="ru-RU" sz="1800" b="1" dirty="0"/>
        </a:p>
      </dgm:t>
    </dgm:pt>
    <dgm:pt modelId="{7573B7DE-2DA4-41C4-8A25-112391803B6D}" type="parTrans" cxnId="{F2A145D7-6F5F-478C-9BC8-669800D625F7}">
      <dgm:prSet/>
      <dgm:spPr/>
      <dgm:t>
        <a:bodyPr/>
        <a:lstStyle/>
        <a:p>
          <a:endParaRPr lang="ru-RU"/>
        </a:p>
      </dgm:t>
    </dgm:pt>
    <dgm:pt modelId="{156C1B3B-1595-4C5E-8EEB-32590F5A7302}" type="sibTrans" cxnId="{F2A145D7-6F5F-478C-9BC8-669800D625F7}">
      <dgm:prSet/>
      <dgm:spPr/>
      <dgm:t>
        <a:bodyPr/>
        <a:lstStyle/>
        <a:p>
          <a:endParaRPr lang="ru-RU"/>
        </a:p>
      </dgm:t>
    </dgm:pt>
    <dgm:pt modelId="{C7F3AB58-DE76-4938-92D0-62854A76A2EB}" type="pres">
      <dgm:prSet presAssocID="{218132EB-6744-4035-AD9D-D87E15FBA18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F64757-5FE3-41AF-AABD-17143AB96D66}" type="pres">
      <dgm:prSet presAssocID="{218132EB-6744-4035-AD9D-D87E15FBA18D}" presName="dummyMaxCanvas" presStyleCnt="0">
        <dgm:presLayoutVars/>
      </dgm:prSet>
      <dgm:spPr/>
    </dgm:pt>
    <dgm:pt modelId="{C98873C1-4866-47C6-99F1-078E5396FD6D}" type="pres">
      <dgm:prSet presAssocID="{218132EB-6744-4035-AD9D-D87E15FBA18D}" presName="FourNodes_1" presStyleLbl="node1" presStyleIdx="0" presStyleCnt="4" custScaleX="95481" custScaleY="69131" custLinFactNeighborX="-3736" custLinFactNeighborY="16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DBF9C-EB6F-466E-9E19-16E1DE1573FE}" type="pres">
      <dgm:prSet presAssocID="{218132EB-6744-4035-AD9D-D87E15FBA18D}" presName="FourNodes_2" presStyleLbl="node1" presStyleIdx="1" presStyleCnt="4" custScaleX="96450" custScaleY="66330" custLinFactNeighborX="-501" custLinFactNeighborY="7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F9182C-3621-49EB-BDDE-01112631FBBA}" type="pres">
      <dgm:prSet presAssocID="{218132EB-6744-4035-AD9D-D87E15FBA18D}" presName="FourNodes_3" presStyleLbl="node1" presStyleIdx="2" presStyleCnt="4" custScaleX="97668" custScaleY="71582" custLinFactNeighborX="216" custLinFactNeighborY="-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0CE5A-07C8-413D-9E1C-32E6A8AE946F}" type="pres">
      <dgm:prSet presAssocID="{218132EB-6744-4035-AD9D-D87E15FBA18D}" presName="FourNodes_4" presStyleLbl="node1" presStyleIdx="3" presStyleCnt="4" custScaleX="96267" custScaleY="75150" custLinFactNeighborX="3693" custLinFactNeighborY="-15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3EB2F-1AD0-4AE3-AD58-FA3C8FE96145}" type="pres">
      <dgm:prSet presAssocID="{218132EB-6744-4035-AD9D-D87E15FBA18D}" presName="FourConn_1-2" presStyleLbl="fgAccFollowNode1" presStyleIdx="0" presStyleCnt="3" custScaleX="111642" custScaleY="108937" custLinFactNeighborX="-37172" custLinFactNeighborY="13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1C1C6-8C48-4B33-8C59-79FA4D7D69EE}" type="pres">
      <dgm:prSet presAssocID="{218132EB-6744-4035-AD9D-D87E15FBA18D}" presName="FourConn_2-3" presStyleLbl="fgAccFollowNode1" presStyleIdx="1" presStyleCnt="3" custScaleX="103971" custScaleY="112981" custLinFactNeighborX="-1445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913E8-6190-4250-9959-2659CD88624D}" type="pres">
      <dgm:prSet presAssocID="{218132EB-6744-4035-AD9D-D87E15FBA18D}" presName="FourConn_3-4" presStyleLbl="fgAccFollowNode1" presStyleIdx="2" presStyleCnt="3" custScaleX="105213" custScaleY="101776" custLinFactNeighborY="-6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E4E8F-BE99-4FAA-9A41-703E4642B7E7}" type="pres">
      <dgm:prSet presAssocID="{218132EB-6744-4035-AD9D-D87E15FBA18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62ACB-D14E-4C19-B497-C7CB105470B6}" type="pres">
      <dgm:prSet presAssocID="{218132EB-6744-4035-AD9D-D87E15FBA18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7B87F2-1475-4D46-B022-AC56A675CC03}" type="pres">
      <dgm:prSet presAssocID="{218132EB-6744-4035-AD9D-D87E15FBA18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CC28B-F9B4-4FFA-9468-6A17711162C5}" type="pres">
      <dgm:prSet presAssocID="{218132EB-6744-4035-AD9D-D87E15FBA18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A145D7-6F5F-478C-9BC8-669800D625F7}" srcId="{218132EB-6744-4035-AD9D-D87E15FBA18D}" destId="{7D88D729-1511-4ED6-B955-753CFF00505B}" srcOrd="3" destOrd="0" parTransId="{7573B7DE-2DA4-41C4-8A25-112391803B6D}" sibTransId="{156C1B3B-1595-4C5E-8EEB-32590F5A7302}"/>
    <dgm:cxn modelId="{7EAD94A4-2DC3-4163-A54D-E683528C228B}" type="presOf" srcId="{0E83DE65-3979-421D-8AF4-9487F240B4DB}" destId="{D591C1C6-8C48-4B33-8C59-79FA4D7D69EE}" srcOrd="0" destOrd="0" presId="urn:microsoft.com/office/officeart/2005/8/layout/vProcess5"/>
    <dgm:cxn modelId="{1AA3B13B-2FC3-432B-8D7D-D101FE73025A}" type="presOf" srcId="{C2FC6DDA-D3C2-4595-AA0B-CA3AA2B917F4}" destId="{5F53EB2F-1AD0-4AE3-AD58-FA3C8FE96145}" srcOrd="0" destOrd="0" presId="urn:microsoft.com/office/officeart/2005/8/layout/vProcess5"/>
    <dgm:cxn modelId="{C8310781-5755-40FF-A5BA-89ED44191181}" type="presOf" srcId="{970CAF98-1D16-49F5-AF1D-040B2B0767D0}" destId="{B2FE4E8F-BE99-4FAA-9A41-703E4642B7E7}" srcOrd="1" destOrd="0" presId="urn:microsoft.com/office/officeart/2005/8/layout/vProcess5"/>
    <dgm:cxn modelId="{BC867DEC-5AD8-4F39-904C-F309A4D0D2F6}" type="presOf" srcId="{078B5DB3-0130-48B2-AA72-30A4B4D46B60}" destId="{FB7B87F2-1475-4D46-B022-AC56A675CC03}" srcOrd="1" destOrd="0" presId="urn:microsoft.com/office/officeart/2005/8/layout/vProcess5"/>
    <dgm:cxn modelId="{59A3AA6F-283C-43E4-B675-1416D908664B}" srcId="{218132EB-6744-4035-AD9D-D87E15FBA18D}" destId="{970CAF98-1D16-49F5-AF1D-040B2B0767D0}" srcOrd="0" destOrd="0" parTransId="{BD857362-B453-4FB2-AE84-18CADDA1F647}" sibTransId="{C2FC6DDA-D3C2-4595-AA0B-CA3AA2B917F4}"/>
    <dgm:cxn modelId="{E9B224BF-584A-498E-957A-BD76E69A7372}" srcId="{218132EB-6744-4035-AD9D-D87E15FBA18D}" destId="{078B5DB3-0130-48B2-AA72-30A4B4D46B60}" srcOrd="2" destOrd="0" parTransId="{F54B2433-D37D-4950-9AC2-35EE5831513A}" sibTransId="{423AB4DD-19D5-4E8D-AED7-DCD3D5B719AF}"/>
    <dgm:cxn modelId="{E5D6BC39-5D5B-4DD4-A191-3BC131DB70B7}" type="presOf" srcId="{6ACEAF6C-5D1D-4BF4-B792-7AA3F3741E00}" destId="{B5562ACB-D14E-4C19-B497-C7CB105470B6}" srcOrd="1" destOrd="0" presId="urn:microsoft.com/office/officeart/2005/8/layout/vProcess5"/>
    <dgm:cxn modelId="{219712CF-9D67-44DE-B553-51CE920D5BE8}" type="presOf" srcId="{7D88D729-1511-4ED6-B955-753CFF00505B}" destId="{373CC28B-F9B4-4FFA-9468-6A17711162C5}" srcOrd="1" destOrd="0" presId="urn:microsoft.com/office/officeart/2005/8/layout/vProcess5"/>
    <dgm:cxn modelId="{52CC9383-60DE-47D2-BF3D-F68A8ED1467C}" type="presOf" srcId="{218132EB-6744-4035-AD9D-D87E15FBA18D}" destId="{C7F3AB58-DE76-4938-92D0-62854A76A2EB}" srcOrd="0" destOrd="0" presId="urn:microsoft.com/office/officeart/2005/8/layout/vProcess5"/>
    <dgm:cxn modelId="{2AE6DD15-F3BB-48EE-A0F7-16CF47A0761A}" type="presOf" srcId="{970CAF98-1D16-49F5-AF1D-040B2B0767D0}" destId="{C98873C1-4866-47C6-99F1-078E5396FD6D}" srcOrd="0" destOrd="0" presId="urn:microsoft.com/office/officeart/2005/8/layout/vProcess5"/>
    <dgm:cxn modelId="{286F3515-1729-4D83-9B8C-3825C434F370}" srcId="{218132EB-6744-4035-AD9D-D87E15FBA18D}" destId="{6ACEAF6C-5D1D-4BF4-B792-7AA3F3741E00}" srcOrd="1" destOrd="0" parTransId="{F28E9F02-8E44-417B-8CD7-1CCA8D6E30E2}" sibTransId="{0E83DE65-3979-421D-8AF4-9487F240B4DB}"/>
    <dgm:cxn modelId="{F463C5D1-239C-4E93-8B00-51A2F1C77F39}" type="presOf" srcId="{6ACEAF6C-5D1D-4BF4-B792-7AA3F3741E00}" destId="{34ADBF9C-EB6F-466E-9E19-16E1DE1573FE}" srcOrd="0" destOrd="0" presId="urn:microsoft.com/office/officeart/2005/8/layout/vProcess5"/>
    <dgm:cxn modelId="{1F83A64A-E092-4DF1-B0E8-7789C9BCB63C}" type="presOf" srcId="{7D88D729-1511-4ED6-B955-753CFF00505B}" destId="{48B0CE5A-07C8-413D-9E1C-32E6A8AE946F}" srcOrd="0" destOrd="0" presId="urn:microsoft.com/office/officeart/2005/8/layout/vProcess5"/>
    <dgm:cxn modelId="{69B04576-F357-4130-99D7-2BFFDE88474B}" type="presOf" srcId="{423AB4DD-19D5-4E8D-AED7-DCD3D5B719AF}" destId="{024913E8-6190-4250-9959-2659CD88624D}" srcOrd="0" destOrd="0" presId="urn:microsoft.com/office/officeart/2005/8/layout/vProcess5"/>
    <dgm:cxn modelId="{55AA709D-655D-4AF3-8786-797DD14F5E09}" type="presOf" srcId="{078B5DB3-0130-48B2-AA72-30A4B4D46B60}" destId="{E2F9182C-3621-49EB-BDDE-01112631FBBA}" srcOrd="0" destOrd="0" presId="urn:microsoft.com/office/officeart/2005/8/layout/vProcess5"/>
    <dgm:cxn modelId="{5AE98803-4F9D-44AB-B106-7581AC1C9F22}" type="presParOf" srcId="{C7F3AB58-DE76-4938-92D0-62854A76A2EB}" destId="{81F64757-5FE3-41AF-AABD-17143AB96D66}" srcOrd="0" destOrd="0" presId="urn:microsoft.com/office/officeart/2005/8/layout/vProcess5"/>
    <dgm:cxn modelId="{91F1727A-9CCF-49C3-A735-66CB9C13293C}" type="presParOf" srcId="{C7F3AB58-DE76-4938-92D0-62854A76A2EB}" destId="{C98873C1-4866-47C6-99F1-078E5396FD6D}" srcOrd="1" destOrd="0" presId="urn:microsoft.com/office/officeart/2005/8/layout/vProcess5"/>
    <dgm:cxn modelId="{808340ED-6108-48CB-87A3-CC7BD928D670}" type="presParOf" srcId="{C7F3AB58-DE76-4938-92D0-62854A76A2EB}" destId="{34ADBF9C-EB6F-466E-9E19-16E1DE1573FE}" srcOrd="2" destOrd="0" presId="urn:microsoft.com/office/officeart/2005/8/layout/vProcess5"/>
    <dgm:cxn modelId="{D6F68892-0992-4EF8-99FA-38A579C313AE}" type="presParOf" srcId="{C7F3AB58-DE76-4938-92D0-62854A76A2EB}" destId="{E2F9182C-3621-49EB-BDDE-01112631FBBA}" srcOrd="3" destOrd="0" presId="urn:microsoft.com/office/officeart/2005/8/layout/vProcess5"/>
    <dgm:cxn modelId="{D24AE1E4-DFD4-4617-ADE1-D9B30C9909F4}" type="presParOf" srcId="{C7F3AB58-DE76-4938-92D0-62854A76A2EB}" destId="{48B0CE5A-07C8-413D-9E1C-32E6A8AE946F}" srcOrd="4" destOrd="0" presId="urn:microsoft.com/office/officeart/2005/8/layout/vProcess5"/>
    <dgm:cxn modelId="{2F3586B2-14AD-4E99-A85D-62E15C7B93D2}" type="presParOf" srcId="{C7F3AB58-DE76-4938-92D0-62854A76A2EB}" destId="{5F53EB2F-1AD0-4AE3-AD58-FA3C8FE96145}" srcOrd="5" destOrd="0" presId="urn:microsoft.com/office/officeart/2005/8/layout/vProcess5"/>
    <dgm:cxn modelId="{7367184F-B6A5-4390-8710-0F0009268CCE}" type="presParOf" srcId="{C7F3AB58-DE76-4938-92D0-62854A76A2EB}" destId="{D591C1C6-8C48-4B33-8C59-79FA4D7D69EE}" srcOrd="6" destOrd="0" presId="urn:microsoft.com/office/officeart/2005/8/layout/vProcess5"/>
    <dgm:cxn modelId="{CFEE8926-CF30-42BE-B0EE-D5512249D692}" type="presParOf" srcId="{C7F3AB58-DE76-4938-92D0-62854A76A2EB}" destId="{024913E8-6190-4250-9959-2659CD88624D}" srcOrd="7" destOrd="0" presId="urn:microsoft.com/office/officeart/2005/8/layout/vProcess5"/>
    <dgm:cxn modelId="{80099B03-D0E9-415C-8802-47A4E6242A65}" type="presParOf" srcId="{C7F3AB58-DE76-4938-92D0-62854A76A2EB}" destId="{B2FE4E8F-BE99-4FAA-9A41-703E4642B7E7}" srcOrd="8" destOrd="0" presId="urn:microsoft.com/office/officeart/2005/8/layout/vProcess5"/>
    <dgm:cxn modelId="{639C636F-F899-4E8F-94D3-8C6EF0C7C5F2}" type="presParOf" srcId="{C7F3AB58-DE76-4938-92D0-62854A76A2EB}" destId="{B5562ACB-D14E-4C19-B497-C7CB105470B6}" srcOrd="9" destOrd="0" presId="urn:microsoft.com/office/officeart/2005/8/layout/vProcess5"/>
    <dgm:cxn modelId="{E138C16A-EBC4-4C67-9D04-97958D35FBE7}" type="presParOf" srcId="{C7F3AB58-DE76-4938-92D0-62854A76A2EB}" destId="{FB7B87F2-1475-4D46-B022-AC56A675CC03}" srcOrd="10" destOrd="0" presId="urn:microsoft.com/office/officeart/2005/8/layout/vProcess5"/>
    <dgm:cxn modelId="{0ECC6BD7-00FE-48AD-A14C-DCECA6CF9A87}" type="presParOf" srcId="{C7F3AB58-DE76-4938-92D0-62854A76A2EB}" destId="{373CC28B-F9B4-4FFA-9468-6A17711162C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200633-279F-4A2D-BE3D-6F71F09389D1}">
      <dsp:nvSpPr>
        <dsp:cNvPr id="0" name=""/>
        <dsp:cNvSpPr/>
      </dsp:nvSpPr>
      <dsp:spPr>
        <a:xfrm>
          <a:off x="1996620" y="0"/>
          <a:ext cx="2059031" cy="9217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Факторы предложения</a:t>
          </a:r>
          <a:endParaRPr lang="ru-RU" sz="2400" kern="1200" dirty="0"/>
        </a:p>
      </dsp:txBody>
      <dsp:txXfrm>
        <a:off x="1996620" y="0"/>
        <a:ext cx="2059031" cy="921702"/>
      </dsp:txXfrm>
    </dsp:sp>
    <dsp:sp modelId="{4DB80A03-74E8-488F-82CC-20BB4B6DCD25}">
      <dsp:nvSpPr>
        <dsp:cNvPr id="0" name=""/>
        <dsp:cNvSpPr/>
      </dsp:nvSpPr>
      <dsp:spPr>
        <a:xfrm>
          <a:off x="4344800" y="0"/>
          <a:ext cx="2155522" cy="9217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Факторы спроса</a:t>
          </a:r>
          <a:endParaRPr lang="ru-RU" sz="2400" kern="1200" dirty="0"/>
        </a:p>
      </dsp:txBody>
      <dsp:txXfrm>
        <a:off x="4344800" y="0"/>
        <a:ext cx="2155522" cy="921702"/>
      </dsp:txXfrm>
    </dsp:sp>
    <dsp:sp modelId="{59C10670-C1C6-48F5-AA1F-9E8DF00A5D77}">
      <dsp:nvSpPr>
        <dsp:cNvPr id="0" name=""/>
        <dsp:cNvSpPr/>
      </dsp:nvSpPr>
      <dsp:spPr>
        <a:xfrm>
          <a:off x="3902833" y="3917235"/>
          <a:ext cx="691276" cy="691276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4F22D-B8F2-405B-8863-2FF1C243A3E7}">
      <dsp:nvSpPr>
        <dsp:cNvPr id="0" name=""/>
        <dsp:cNvSpPr/>
      </dsp:nvSpPr>
      <dsp:spPr>
        <a:xfrm rot="21360000">
          <a:off x="2174008" y="3621015"/>
          <a:ext cx="4148927" cy="2901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91577C-B777-4D9F-B39D-A3B19D93D606}">
      <dsp:nvSpPr>
        <dsp:cNvPr id="0" name=""/>
        <dsp:cNvSpPr/>
      </dsp:nvSpPr>
      <dsp:spPr>
        <a:xfrm rot="21360000">
          <a:off x="1958964" y="2463651"/>
          <a:ext cx="2147888" cy="1180297"/>
        </a:xfrm>
        <a:prstGeom prst="roundRect">
          <a:avLst/>
        </a:prstGeom>
        <a:solidFill>
          <a:schemeClr val="accent1"/>
        </a:solidFill>
        <a:ln w="1079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Несбалансированность </a:t>
          </a:r>
          <a:r>
            <a:rPr lang="ru-RU" sz="1400" b="1" kern="1200" dirty="0" smtClean="0">
              <a:effectLst/>
            </a:rPr>
            <a:t>строительства жилья и </a:t>
          </a:r>
          <a:r>
            <a:rPr lang="ru-RU" sz="1400" b="1" kern="1200" dirty="0" smtClean="0"/>
            <a:t>транспортной</a:t>
          </a:r>
          <a:r>
            <a:rPr lang="ru-RU" sz="1400" b="1" kern="1200" dirty="0" smtClean="0">
              <a:effectLst/>
            </a:rPr>
            <a:t> инфраструктуры.</a:t>
          </a:r>
          <a:endParaRPr lang="ru-RU" sz="1400" b="1" kern="1200" dirty="0"/>
        </a:p>
      </dsp:txBody>
      <dsp:txXfrm rot="21360000">
        <a:off x="1958964" y="2463651"/>
        <a:ext cx="2147888" cy="1180297"/>
      </dsp:txXfrm>
    </dsp:sp>
    <dsp:sp modelId="{028782FF-0D9A-4275-A1DD-195C22DEC871}">
      <dsp:nvSpPr>
        <dsp:cNvPr id="0" name=""/>
        <dsp:cNvSpPr/>
      </dsp:nvSpPr>
      <dsp:spPr>
        <a:xfrm rot="21360000">
          <a:off x="1873715" y="1213894"/>
          <a:ext cx="2076575" cy="1185284"/>
        </a:xfrm>
        <a:prstGeom prst="roundRect">
          <a:avLst/>
        </a:prstGeom>
        <a:solidFill>
          <a:schemeClr val="accent1"/>
        </a:solidFill>
        <a:ln w="1079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Дефицит земельных ресурсов</a:t>
          </a:r>
          <a:endParaRPr lang="ru-RU" sz="1400" b="1" kern="1200" dirty="0"/>
        </a:p>
      </dsp:txBody>
      <dsp:txXfrm rot="21360000">
        <a:off x="1873715" y="1213894"/>
        <a:ext cx="2076575" cy="1185284"/>
      </dsp:txXfrm>
    </dsp:sp>
    <dsp:sp modelId="{0020DBC5-61AD-4FAE-8883-7EAC2DC6BAEC}">
      <dsp:nvSpPr>
        <dsp:cNvPr id="0" name=""/>
        <dsp:cNvSpPr/>
      </dsp:nvSpPr>
      <dsp:spPr>
        <a:xfrm rot="21360000">
          <a:off x="4314898" y="2303207"/>
          <a:ext cx="2125318" cy="1181875"/>
        </a:xfrm>
        <a:prstGeom prst="roundRect">
          <a:avLst/>
        </a:prstGeom>
        <a:solidFill>
          <a:schemeClr val="accent1"/>
        </a:solidFill>
        <a:ln w="1079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Снижение инвестиционной привлекательности </a:t>
          </a:r>
          <a:r>
            <a:rPr lang="ru-RU" sz="1400" b="1" kern="1200" dirty="0" err="1" smtClean="0"/>
            <a:t>девелопмента</a:t>
          </a:r>
          <a:endParaRPr lang="ru-RU" sz="1400" b="1" kern="1200" dirty="0"/>
        </a:p>
      </dsp:txBody>
      <dsp:txXfrm rot="21360000">
        <a:off x="4314898" y="2303207"/>
        <a:ext cx="2125318" cy="11818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8873C1-4866-47C6-99F1-078E5396FD6D}">
      <dsp:nvSpPr>
        <dsp:cNvPr id="0" name=""/>
        <dsp:cNvSpPr/>
      </dsp:nvSpPr>
      <dsp:spPr>
        <a:xfrm>
          <a:off x="0" y="288032"/>
          <a:ext cx="4656417" cy="61808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Низкие доходы москвичей</a:t>
          </a:r>
          <a:endParaRPr lang="ru-RU" sz="1800" b="1" kern="1200" dirty="0"/>
        </a:p>
      </dsp:txBody>
      <dsp:txXfrm>
        <a:off x="0" y="288032"/>
        <a:ext cx="3713104" cy="618086"/>
      </dsp:txXfrm>
    </dsp:sp>
    <dsp:sp modelId="{34ADBF9C-EB6F-466E-9E19-16E1DE1573FE}">
      <dsp:nvSpPr>
        <dsp:cNvPr id="0" name=""/>
        <dsp:cNvSpPr/>
      </dsp:nvSpPr>
      <dsp:spPr>
        <a:xfrm>
          <a:off x="470562" y="1270879"/>
          <a:ext cx="4703673" cy="5930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Высокий спрос на малогабаритные дешевые квартиры</a:t>
          </a:r>
          <a:endParaRPr lang="ru-RU" sz="1800" b="1" kern="1200" dirty="0"/>
        </a:p>
      </dsp:txBody>
      <dsp:txXfrm>
        <a:off x="470562" y="1270879"/>
        <a:ext cx="3749219" cy="593043"/>
      </dsp:txXfrm>
    </dsp:sp>
    <dsp:sp modelId="{E2F9182C-3621-49EB-BDDE-01112631FBBA}">
      <dsp:nvSpPr>
        <dsp:cNvPr id="0" name=""/>
        <dsp:cNvSpPr/>
      </dsp:nvSpPr>
      <dsp:spPr>
        <a:xfrm>
          <a:off x="878165" y="2175400"/>
          <a:ext cx="4763073" cy="640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Низкие темпы роста средней цены на рынке</a:t>
          </a:r>
          <a:endParaRPr lang="ru-RU" sz="1800" b="1" kern="1200" dirty="0"/>
        </a:p>
      </dsp:txBody>
      <dsp:txXfrm>
        <a:off x="878165" y="2175400"/>
        <a:ext cx="3802519" cy="640000"/>
      </dsp:txXfrm>
    </dsp:sp>
    <dsp:sp modelId="{48B0CE5A-07C8-413D-9E1C-32E6A8AE946F}">
      <dsp:nvSpPr>
        <dsp:cNvPr id="0" name=""/>
        <dsp:cNvSpPr/>
      </dsp:nvSpPr>
      <dsp:spPr>
        <a:xfrm>
          <a:off x="1401250" y="3145118"/>
          <a:ext cx="4694749" cy="6719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83000"/>
                <a:shade val="100000"/>
                <a:satMod val="100000"/>
              </a:schemeClr>
            </a:gs>
            <a:gs pos="100000">
              <a:schemeClr val="accent1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Снижение конечной доходности инвестепроектов</a:t>
          </a:r>
          <a:endParaRPr lang="ru-RU" sz="1800" b="1" kern="1200" dirty="0"/>
        </a:p>
      </dsp:txBody>
      <dsp:txXfrm>
        <a:off x="1401250" y="3145118"/>
        <a:ext cx="3742106" cy="671901"/>
      </dsp:txXfrm>
    </dsp:sp>
    <dsp:sp modelId="{5F53EB2F-1AD0-4AE3-AD58-FA3C8FE96145}">
      <dsp:nvSpPr>
        <dsp:cNvPr id="0" name=""/>
        <dsp:cNvSpPr/>
      </dsp:nvSpPr>
      <dsp:spPr>
        <a:xfrm>
          <a:off x="4045793" y="735062"/>
          <a:ext cx="648809" cy="63308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4045793" y="735062"/>
        <a:ext cx="648809" cy="633089"/>
      </dsp:txXfrm>
    </dsp:sp>
    <dsp:sp modelId="{D591C1C6-8C48-4B33-8C59-79FA4D7D69EE}">
      <dsp:nvSpPr>
        <dsp:cNvPr id="0" name=""/>
        <dsp:cNvSpPr/>
      </dsp:nvSpPr>
      <dsp:spPr>
        <a:xfrm>
          <a:off x="4608512" y="1703704"/>
          <a:ext cx="604229" cy="65659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4608512" y="1703704"/>
        <a:ext cx="604229" cy="656591"/>
      </dsp:txXfrm>
    </dsp:sp>
    <dsp:sp modelId="{024913E8-6190-4250-9959-2659CD88624D}">
      <dsp:nvSpPr>
        <dsp:cNvPr id="0" name=""/>
        <dsp:cNvSpPr/>
      </dsp:nvSpPr>
      <dsp:spPr>
        <a:xfrm>
          <a:off x="5091268" y="2758028"/>
          <a:ext cx="611447" cy="59147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5091268" y="2758028"/>
        <a:ext cx="611447" cy="59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0.16651</cdr:x>
      <cdr:y>0.75125</cdr:y>
    </cdr:from>
    <cdr:to>
      <cdr:x>0.27282</cdr:x>
      <cdr:y>0.77245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19736553">
          <a:off x="1015067" y="3053074"/>
          <a:ext cx="648072" cy="86165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0.21376</cdr:x>
      <cdr:y>0.22586</cdr:y>
    </cdr:from>
    <cdr:to>
      <cdr:x>0.32007</cdr:x>
      <cdr:y>0.24706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 rot="1694413">
          <a:off x="1303100" y="917894"/>
          <a:ext cx="648072" cy="86165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B166F-2818-4B3F-9A15-B1BFD025A4A9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7B88D-EEF2-4186-923D-CD99D1C9E9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653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7B88D-EEF2-4186-923D-CD99D1C9E96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546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7B88D-EEF2-4186-923D-CD99D1C9E96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45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29DAA06-6C86-49AB-8363-10ADFDAC2B8B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8EBF4FD-CC73-4DF9-A1B9-FAF646148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b="1" cap="all" dirty="0">
                <a:effectLst/>
              </a:rPr>
              <a:t>Обоснование целевых объемов ввода жилья </a:t>
            </a:r>
            <a:br>
              <a:rPr lang="ru-RU" sz="2000" b="1" cap="all" dirty="0">
                <a:effectLst/>
              </a:rPr>
            </a:br>
            <a:r>
              <a:rPr lang="ru-RU" sz="2000" b="1" cap="all" dirty="0">
                <a:effectLst/>
              </a:rPr>
              <a:t>(на примере Москвы)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22304" y="5733256"/>
            <a:ext cx="408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Свиридов А. В., аспирант </a:t>
            </a:r>
            <a:r>
              <a:rPr lang="ru-RU" i="1" dirty="0" smtClean="0"/>
              <a:t>кафедры </a:t>
            </a:r>
            <a:r>
              <a:rPr lang="ru-RU" i="1" dirty="0"/>
              <a:t>«Управление проектами и программами» </a:t>
            </a:r>
            <a:r>
              <a:rPr lang="ru-RU" i="1" dirty="0" smtClean="0"/>
              <a:t>	РЭУ </a:t>
            </a:r>
            <a:r>
              <a:rPr lang="ru-RU" i="1" dirty="0"/>
              <a:t>им. Плеханова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xmlns="" val="16149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43800" cy="122413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Сценарий № 3 </a:t>
            </a:r>
            <a:b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вариант № 2</a:t>
            </a:r>
            <a: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82813655"/>
              </p:ext>
            </p:extLst>
          </p:nvPr>
        </p:nvGraphicFramePr>
        <p:xfrm>
          <a:off x="395536" y="1124744"/>
          <a:ext cx="4176463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62571103"/>
              </p:ext>
            </p:extLst>
          </p:nvPr>
        </p:nvGraphicFramePr>
        <p:xfrm>
          <a:off x="4572000" y="1124744"/>
          <a:ext cx="410445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6413" y="477101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При повышенных целевых объемах ввода жилья </a:t>
            </a:r>
            <a:r>
              <a:rPr lang="ru-RU" dirty="0" smtClean="0"/>
              <a:t>и </a:t>
            </a:r>
            <a:r>
              <a:rPr lang="ru-RU" dirty="0"/>
              <a:t>объемах предложения существенных изменений по остальным показателям не </a:t>
            </a:r>
            <a:r>
              <a:rPr lang="ru-RU" dirty="0" smtClean="0"/>
              <a:t>произошло. </a:t>
            </a:r>
            <a:r>
              <a:rPr lang="ru-RU" dirty="0"/>
              <a:t>В целом рынок близок к состоянию рецессии по показателям объема поглощения и динамике цен. Но при этом ситуация не обещает высокой доходности инвестиционно-строительных проектов для  девелоперов, и может потребоваться их дополнительная поддержка со стороны государства.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10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43800" cy="10081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Сценарий № 3 </a:t>
            </a:r>
            <a:b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вариант № 3</a:t>
            </a:r>
            <a: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5853105"/>
              </p:ext>
            </p:extLst>
          </p:nvPr>
        </p:nvGraphicFramePr>
        <p:xfrm>
          <a:off x="467544" y="1124745"/>
          <a:ext cx="4028009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485101"/>
              </p:ext>
            </p:extLst>
          </p:nvPr>
        </p:nvGraphicFramePr>
        <p:xfrm>
          <a:off x="4499992" y="1124744"/>
          <a:ext cx="424847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6727" y="465313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При высоких объемах ввода </a:t>
            </a:r>
            <a:r>
              <a:rPr lang="ru-RU" dirty="0" smtClean="0"/>
              <a:t>жилья цены </a:t>
            </a:r>
            <a:r>
              <a:rPr lang="ru-RU" dirty="0"/>
              <a:t>практически не растут, с 2018 года спрос становится меньше предложения, цены снижаются на первичном рынке к 2020 году до 190 тыс. руб./м</a:t>
            </a:r>
            <a:r>
              <a:rPr lang="ru-RU" baseline="30000" dirty="0"/>
              <a:t>2</a:t>
            </a:r>
            <a:r>
              <a:rPr lang="ru-RU" dirty="0" smtClean="0"/>
              <a:t>, </a:t>
            </a:r>
            <a:r>
              <a:rPr lang="ru-RU" dirty="0"/>
              <a:t>ситуация принимает предкризисный </a:t>
            </a:r>
            <a:r>
              <a:rPr lang="ru-RU" dirty="0" smtClean="0"/>
              <a:t>характер.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51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543800" cy="10081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Обсуждение полученных результатов</a:t>
            </a:r>
            <a: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486916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Подводя итог, можно заключить, что при динамике макроэкономических параметров по Сценариям № 1 и 3  увеличение целевых объемов ввода жилья в Москве (в старых границах) приемлемо по варианту 2 – до 4,3 млн. кв. м в 2020 году.</a:t>
            </a:r>
          </a:p>
        </p:txBody>
      </p:sp>
      <p:sp>
        <p:nvSpPr>
          <p:cNvPr id="8" name="Стрелка вправо 7"/>
          <p:cNvSpPr/>
          <p:nvPr/>
        </p:nvSpPr>
        <p:spPr>
          <a:xfrm rot="1996596">
            <a:off x="4193176" y="2664859"/>
            <a:ext cx="540060" cy="27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5736" y="2060848"/>
            <a:ext cx="18362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Сценарий №1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32040" y="2671326"/>
            <a:ext cx="1908212" cy="9736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Вариант </a:t>
            </a:r>
            <a:r>
              <a:rPr lang="ru-RU" b="1" dirty="0" smtClean="0"/>
              <a:t>№2</a:t>
            </a:r>
            <a:endParaRPr lang="ru-RU" b="1" dirty="0"/>
          </a:p>
        </p:txBody>
      </p:sp>
      <p:sp>
        <p:nvSpPr>
          <p:cNvPr id="12" name="Стрелка вправо 11"/>
          <p:cNvSpPr/>
          <p:nvPr/>
        </p:nvSpPr>
        <p:spPr>
          <a:xfrm rot="19707076">
            <a:off x="4206863" y="3469065"/>
            <a:ext cx="540060" cy="270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95736" y="3284984"/>
            <a:ext cx="18362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Сценарий </a:t>
            </a:r>
            <a:r>
              <a:rPr lang="ru-RU" b="1" dirty="0" smtClean="0"/>
              <a:t>№3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9707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543800" cy="9144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58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543800" cy="9144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Факторы, 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ограничивающие объемы ввода жилья в Москве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096672195"/>
              </p:ext>
            </p:extLst>
          </p:nvPr>
        </p:nvGraphicFramePr>
        <p:xfrm>
          <a:off x="251520" y="1268760"/>
          <a:ext cx="849694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421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43800" cy="914400"/>
          </a:xfrm>
        </p:spPr>
        <p:txBody>
          <a:bodyPr>
            <a:noAutofit/>
          </a:bodyPr>
          <a:lstStyle/>
          <a:p>
            <a:pPr algn="ctr"/>
            <a:r>
              <a:rPr lang="ru-RU" sz="29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Причины снижения инвестиционной привлекательности </a:t>
            </a:r>
            <a:r>
              <a:rPr lang="ru-RU" sz="29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девелопмента</a:t>
            </a:r>
            <a:endParaRPr lang="ru-RU" sz="29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xmlns="" val="399051622"/>
              </p:ext>
            </p:extLst>
          </p:nvPr>
        </p:nvGraphicFramePr>
        <p:xfrm>
          <a:off x="1691680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70878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914400"/>
          </a:xfrm>
        </p:spPr>
        <p:txBody>
          <a:bodyPr>
            <a:noAutofit/>
          </a:bodyPr>
          <a:lstStyle/>
          <a:p>
            <a:pPr algn="ctr"/>
            <a:r>
              <a:rPr lang="ru-RU" sz="29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Сценарии динамики макроэкономических показателей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772816"/>
            <a:ext cx="302433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Сценарий №1</a:t>
            </a:r>
          </a:p>
          <a:p>
            <a:pPr algn="ctr"/>
            <a:endParaRPr lang="ru-RU" dirty="0" smtClean="0"/>
          </a:p>
          <a:p>
            <a:pPr algn="ctr"/>
            <a:r>
              <a:rPr lang="ru-RU" sz="2000" dirty="0" smtClean="0"/>
              <a:t>оптимистический правительственный прогноз</a:t>
            </a:r>
          </a:p>
          <a:p>
            <a:pPr algn="ctr"/>
            <a:r>
              <a:rPr lang="ru-RU" sz="2400" b="1" dirty="0"/>
              <a:t>в</a:t>
            </a:r>
            <a:r>
              <a:rPr lang="ru-RU" sz="2400" b="1" dirty="0" smtClean="0"/>
              <a:t>ероятность 20%</a:t>
            </a:r>
          </a:p>
          <a:p>
            <a:pPr algn="ctr"/>
            <a:endParaRPr lang="ru-RU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6272064" y="3645024"/>
                <a:ext cx="2871936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u="sng" dirty="0" smtClean="0"/>
                  <a:t>Сценарий №2</a:t>
                </a:r>
                <a:endParaRPr lang="ru-RU" dirty="0"/>
              </a:p>
              <a:p>
                <a:pPr algn="ctr"/>
                <a:r>
                  <a:rPr lang="ru-RU" dirty="0" smtClean="0"/>
                  <a:t>параметры, </a:t>
                </a:r>
                <a:r>
                  <a:rPr lang="ru-RU" dirty="0"/>
                  <a:t>превышающие оптимистический сценарий (рост доходов населения (12-13)% в год в натуральном выражении</a:t>
                </a:r>
                <a:r>
                  <a:rPr lang="ru-RU" dirty="0" smtClean="0"/>
                  <a:t>)</a:t>
                </a:r>
              </a:p>
              <a:p>
                <a:pPr algn="ctr"/>
                <a:r>
                  <a:rPr lang="ru-RU" sz="2400" b="1" dirty="0"/>
                  <a:t>вероятность </a:t>
                </a:r>
                <a14:m>
                  <m:oMath xmlns:m="http://schemas.openxmlformats.org/officeDocument/2006/math">
                    <m:r>
                      <a:rPr lang="ru-RU" sz="2400" b="1">
                        <a:latin typeface="Cambria Math"/>
                      </a:rPr>
                      <m:t>≈</m:t>
                    </m:r>
                    <m:r>
                      <a:rPr lang="ru-RU" sz="2400" b="1">
                        <a:latin typeface="Cambria Math"/>
                      </a:rPr>
                      <m:t>𝟎</m:t>
                    </m:r>
                    <m:r>
                      <a:rPr lang="ru-RU" sz="2400" b="1">
                        <a:latin typeface="Cambria Math"/>
                      </a:rPr>
                      <m:t>%</m:t>
                    </m:r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064" y="3645024"/>
                <a:ext cx="2871936" cy="2123658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425" t="-1149" b="-57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24128" y="1772816"/>
            <a:ext cx="3240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/>
              <a:t>Сценарий №3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р</a:t>
            </a:r>
            <a:r>
              <a:rPr lang="ru-RU" dirty="0" smtClean="0"/>
              <a:t>еалистический прогноз</a:t>
            </a:r>
          </a:p>
          <a:p>
            <a:pPr algn="ctr"/>
            <a:r>
              <a:rPr lang="ru-RU" sz="2400" b="1" dirty="0"/>
              <a:t>вероятность</a:t>
            </a:r>
            <a:r>
              <a:rPr lang="ru-RU" b="1" dirty="0"/>
              <a:t> </a:t>
            </a:r>
            <a:r>
              <a:rPr lang="ru-RU" sz="2400" b="1" dirty="0" smtClean="0"/>
              <a:t>70</a:t>
            </a:r>
            <a:r>
              <a:rPr lang="ru-RU" sz="2400" b="1" dirty="0"/>
              <a:t>%</a:t>
            </a:r>
          </a:p>
          <a:p>
            <a:pPr algn="ctr"/>
            <a:endParaRPr lang="ru-RU" b="1" dirty="0"/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4437112"/>
            <a:ext cx="31240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/>
              <a:t>Сценарий №4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Пессимистический прогноз</a:t>
            </a:r>
          </a:p>
          <a:p>
            <a:pPr algn="ctr"/>
            <a:r>
              <a:rPr lang="ru-RU" sz="2400" b="1" dirty="0"/>
              <a:t>вероятность</a:t>
            </a:r>
            <a:r>
              <a:rPr lang="ru-RU" b="1" dirty="0"/>
              <a:t> </a:t>
            </a:r>
            <a:r>
              <a:rPr lang="ru-RU" sz="2400" b="1" dirty="0" smtClean="0"/>
              <a:t>10</a:t>
            </a:r>
            <a:r>
              <a:rPr lang="ru-RU" sz="2400" b="1" dirty="0"/>
              <a:t>%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439646042"/>
              </p:ext>
            </p:extLst>
          </p:nvPr>
        </p:nvGraphicFramePr>
        <p:xfrm>
          <a:off x="1691680" y="178133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Стрелка вправо 10"/>
          <p:cNvSpPr/>
          <p:nvPr/>
        </p:nvSpPr>
        <p:spPr>
          <a:xfrm rot="8089499">
            <a:off x="5659604" y="2638004"/>
            <a:ext cx="648072" cy="86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6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43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effectLst/>
              </a:rPr>
              <a:t>Макроэкономические исходные данные для </a:t>
            </a:r>
            <a:r>
              <a:rPr lang="ru-RU" sz="2800" b="1" dirty="0" smtClean="0">
                <a:effectLst/>
              </a:rPr>
              <a:t>сценариев № 1 и 3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4042765"/>
              </p:ext>
            </p:extLst>
          </p:nvPr>
        </p:nvGraphicFramePr>
        <p:xfrm>
          <a:off x="899592" y="1844824"/>
          <a:ext cx="7416819" cy="3600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3264"/>
                <a:gridCol w="531755"/>
                <a:gridCol w="531755"/>
                <a:gridCol w="531005"/>
                <a:gridCol w="531755"/>
                <a:gridCol w="531755"/>
                <a:gridCol w="531755"/>
                <a:gridCol w="531005"/>
                <a:gridCol w="531755"/>
                <a:gridCol w="638255"/>
                <a:gridCol w="531005"/>
                <a:gridCol w="531755"/>
              </a:tblGrid>
              <a:tr h="241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</a:tr>
              <a:tr h="241877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Сценарий № </a:t>
                      </a:r>
                      <a:r>
                        <a:rPr lang="ru-RU" sz="1200" dirty="0" smtClean="0">
                          <a:effectLst/>
                        </a:rPr>
                        <a:t>1 </a:t>
                      </a:r>
                      <a:r>
                        <a:rPr lang="ru-RU" sz="1200" i="1" dirty="0" smtClean="0">
                          <a:effectLst/>
                        </a:rPr>
                        <a:t>(вероятность 20%)</a:t>
                      </a:r>
                      <a:endParaRPr lang="ru-RU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Инфляция, 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8,8*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6,1*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6,6*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5,6**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5,2**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5,2**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5,3**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5,1**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5,3**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5,1**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5,0**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</a:tr>
              <a:tr h="1195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Темп роста </a:t>
                      </a:r>
                      <a:r>
                        <a:rPr lang="ru-RU" sz="1200" dirty="0" smtClean="0">
                          <a:effectLst/>
                        </a:rPr>
                        <a:t>реальных среднедушевых </a:t>
                      </a:r>
                      <a:r>
                        <a:rPr lang="ru-RU" sz="1200" dirty="0">
                          <a:effectLst/>
                        </a:rPr>
                        <a:t>доходов населения,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5,6*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-1,6*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-1,6*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2,7**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4,4**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4,6**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4,0**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2,9**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-0,2**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2,2**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3,2**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</a:tr>
              <a:tr h="241877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Сценарий № </a:t>
                      </a:r>
                      <a:r>
                        <a:rPr lang="ru-RU" sz="1200" dirty="0" smtClean="0">
                          <a:effectLst/>
                        </a:rPr>
                        <a:t>3 </a:t>
                      </a:r>
                      <a:r>
                        <a:rPr lang="ru-RU" sz="1200" i="1" dirty="0" smtClean="0">
                          <a:effectLst/>
                        </a:rPr>
                        <a:t>(вероятность 70%)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Инфляция,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8,8*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6,1*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6,6*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</a:tr>
              <a:tr h="1195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Темп роста </a:t>
                      </a:r>
                      <a:r>
                        <a:rPr lang="ru-RU" sz="1200" dirty="0" smtClean="0">
                          <a:effectLst/>
                        </a:rPr>
                        <a:t>реальных среднедушевых </a:t>
                      </a:r>
                      <a:r>
                        <a:rPr lang="ru-RU" sz="1200" dirty="0">
                          <a:effectLst/>
                        </a:rPr>
                        <a:t>доходов населения,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5,6*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-1,6*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-1,6*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-6</a:t>
                      </a:r>
                      <a:r>
                        <a:rPr lang="en-US" sz="1200">
                          <a:effectLst/>
                        </a:rPr>
                        <a:t>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-6</a:t>
                      </a:r>
                      <a:r>
                        <a:rPr lang="en-US" sz="1200">
                          <a:effectLst/>
                        </a:rPr>
                        <a:t>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-6</a:t>
                      </a:r>
                      <a:r>
                        <a:rPr lang="en-US" sz="1200" dirty="0">
                          <a:effectLst/>
                        </a:rPr>
                        <a:t>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-6</a:t>
                      </a:r>
                      <a:r>
                        <a:rPr lang="en-US" sz="1200" dirty="0">
                          <a:effectLst/>
                        </a:rPr>
                        <a:t>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-6</a:t>
                      </a:r>
                      <a:r>
                        <a:rPr lang="en-US" sz="1200">
                          <a:effectLst/>
                        </a:rPr>
                        <a:t>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-6</a:t>
                      </a:r>
                      <a:r>
                        <a:rPr lang="en-US" sz="1200">
                          <a:effectLst/>
                        </a:rPr>
                        <a:t>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-6</a:t>
                      </a:r>
                      <a:r>
                        <a:rPr lang="en-US" sz="1200">
                          <a:effectLst/>
                        </a:rPr>
                        <a:t>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-6</a:t>
                      </a:r>
                      <a:r>
                        <a:rPr lang="en-US" sz="1200" dirty="0">
                          <a:effectLst/>
                        </a:rPr>
                        <a:t>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03" marR="6660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171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1922523"/>
              </p:ext>
            </p:extLst>
          </p:nvPr>
        </p:nvGraphicFramePr>
        <p:xfrm>
          <a:off x="899592" y="1772816"/>
          <a:ext cx="7488837" cy="3538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991"/>
                <a:gridCol w="538607"/>
                <a:gridCol w="537847"/>
                <a:gridCol w="538607"/>
                <a:gridCol w="538607"/>
                <a:gridCol w="538607"/>
                <a:gridCol w="537847"/>
                <a:gridCol w="538607"/>
                <a:gridCol w="538607"/>
                <a:gridCol w="538607"/>
                <a:gridCol w="537847"/>
                <a:gridCol w="515056"/>
              </a:tblGrid>
              <a:tr h="255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2020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  <a:tr h="608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Целевой объем ввода жилья, млн. кв. м, </a:t>
                      </a:r>
                      <a:endParaRPr lang="ru-RU" sz="14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вариант 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1,77*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1,76*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2,07*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**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**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**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**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 том числе коммерческого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1,09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1,06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1,30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  <a:tr h="712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Целевой объем ввода жилья, млн. кв. м, </a:t>
                      </a:r>
                      <a:endParaRPr lang="ru-RU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вариант 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1,60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2,79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3,04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3,29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3,79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4,04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4,29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  <a:tr h="4395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в том числе коммерческого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1,09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1,06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1,10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2,03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2,78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3,03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3,53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  <a:tr h="568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Целевой объем ввода жилья, млн. кв. м, </a:t>
                      </a:r>
                      <a:endParaRPr lang="ru-RU" sz="14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вариант 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1,60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3,04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4,04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4,54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5,04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5,54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6,04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  <a:tr h="5115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в том числе коммерческого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1,09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1,06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1,10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1,78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2,78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3,78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4,28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4,78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5,28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05" marR="66805" marT="0" marB="0" anchor="ctr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620688"/>
            <a:ext cx="7543800" cy="7703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effectLst/>
              </a:rPr>
              <a:t>Отраслевые исходные данные – </a:t>
            </a:r>
            <a:r>
              <a:rPr lang="ru-RU" sz="3200" b="1" dirty="0" smtClean="0">
                <a:effectLst/>
              </a:rPr>
              <a:t>3 </a:t>
            </a:r>
            <a:r>
              <a:rPr lang="ru-RU" sz="3200" b="1" dirty="0">
                <a:effectLst/>
              </a:rPr>
              <a:t>варианта для каждого сценария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92088" y="530294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i="1" dirty="0"/>
              <a:t>Примечания:</a:t>
            </a:r>
          </a:p>
          <a:p>
            <a:r>
              <a:rPr lang="ru-RU" sz="1200" i="1" dirty="0"/>
              <a:t>* Фактические данные Росстата</a:t>
            </a:r>
          </a:p>
          <a:p>
            <a:r>
              <a:rPr lang="ru-RU" sz="1200" i="1" dirty="0"/>
              <a:t>** Данные ГП «Жилище» по гор. Москве</a:t>
            </a:r>
          </a:p>
        </p:txBody>
      </p:sp>
    </p:spTree>
    <p:extLst>
      <p:ext uri="{BB962C8B-B14F-4D97-AF65-F5344CB8AC3E}">
        <p14:creationId xmlns:p14="http://schemas.microsoft.com/office/powerpoint/2010/main" xmlns="" val="84514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43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rPr>
              <a:t>Ц</a:t>
            </a:r>
            <a:r>
              <a:rPr lang="ru-RU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rPr>
              <a:t>елевые </a:t>
            </a:r>
            <a:r>
              <a:rPr lang="ru-RU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rPr>
              <a:t>показатели динамики роста объемов ввода жилья</a:t>
            </a:r>
            <a:endParaRPr lang="ru-RU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hape 3"/>
          <p:cNvSpPr/>
          <p:nvPr/>
        </p:nvSpPr>
        <p:spPr>
          <a:xfrm>
            <a:off x="1619672" y="2996952"/>
            <a:ext cx="5544616" cy="2448267"/>
          </a:xfrm>
          <a:prstGeom prst="swooshArrow">
            <a:avLst>
              <a:gd name="adj1" fmla="val 17554"/>
              <a:gd name="adj2" fmla="val 40752"/>
            </a:avLst>
          </a:prstGeom>
          <a:blipFill rotWithShape="0">
            <a:blip r:embed="rId3" cstate="print"/>
            <a:stretch>
              <a:fillRect/>
            </a:stretch>
          </a:blip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hape 4"/>
          <p:cNvSpPr/>
          <p:nvPr/>
        </p:nvSpPr>
        <p:spPr>
          <a:xfrm>
            <a:off x="1619672" y="1556792"/>
            <a:ext cx="5544616" cy="3888427"/>
          </a:xfrm>
          <a:prstGeom prst="swooshArrow">
            <a:avLst>
              <a:gd name="adj1" fmla="val 15349"/>
              <a:gd name="adj2" fmla="val 30989"/>
            </a:avLst>
          </a:prstGeom>
          <a:solidFill>
            <a:schemeClr val="tx2">
              <a:lumMod val="7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Овал 1"/>
          <p:cNvSpPr/>
          <p:nvPr/>
        </p:nvSpPr>
        <p:spPr>
          <a:xfrm>
            <a:off x="1691680" y="4941168"/>
            <a:ext cx="288032" cy="28267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95080" y="5481228"/>
            <a:ext cx="1632704" cy="32403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</a:rPr>
              <a:t>2,5 млн м² в 2013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156176" y="2060848"/>
            <a:ext cx="432048" cy="43204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336196" y="3356991"/>
            <a:ext cx="324036" cy="32403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683712" y="1632400"/>
            <a:ext cx="1632704" cy="2844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</a:rPr>
              <a:t>6,0 млн м² в 2020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2240" y="3705556"/>
            <a:ext cx="1632704" cy="28443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592" tIns="0" rIns="0" bIns="0" numCol="1" spcCol="1270" anchor="t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chemeClr val="tx2">
                    <a:lumMod val="75000"/>
                  </a:schemeClr>
                </a:solidFill>
              </a:rPr>
              <a:t>4,3 млн м² в 2020</a:t>
            </a:r>
            <a:endParaRPr lang="ru-RU" sz="1600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548358">
            <a:off x="4465708" y="2400963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вариант 3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rot="20548358">
            <a:off x="4681732" y="3439633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вариант 2</a:t>
            </a:r>
            <a:endParaRPr lang="ru-R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84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43800" cy="914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Сценарий № 1</a:t>
            </a:r>
            <a:b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вариант № 2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50356335"/>
              </p:ext>
            </p:extLst>
          </p:nvPr>
        </p:nvGraphicFramePr>
        <p:xfrm>
          <a:off x="544141" y="1268760"/>
          <a:ext cx="396044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268077"/>
              </p:ext>
            </p:extLst>
          </p:nvPr>
        </p:nvGraphicFramePr>
        <p:xfrm>
          <a:off x="4491980" y="1268760"/>
          <a:ext cx="388843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При повышенном уровне целевых объемов ввода жилья </a:t>
            </a:r>
            <a:r>
              <a:rPr lang="ru-RU" dirty="0" smtClean="0"/>
              <a:t>последовательно </a:t>
            </a:r>
            <a:r>
              <a:rPr lang="ru-RU" dirty="0"/>
              <a:t>растет объем </a:t>
            </a:r>
            <a:r>
              <a:rPr lang="ru-RU" dirty="0" smtClean="0"/>
              <a:t>предложения. </a:t>
            </a:r>
            <a:r>
              <a:rPr lang="ru-RU" dirty="0"/>
              <a:t>Цены на первичном рынке вырастают к 2016 году только до 360 тыс. руб./</a:t>
            </a:r>
            <a:r>
              <a:rPr lang="ru-RU" dirty="0" smtClean="0"/>
              <a:t>кв.м</a:t>
            </a:r>
            <a:r>
              <a:rPr lang="ru-RU" baseline="30000" dirty="0" smtClean="0"/>
              <a:t>2</a:t>
            </a:r>
            <a:r>
              <a:rPr lang="ru-RU" dirty="0" smtClean="0"/>
              <a:t>, </a:t>
            </a:r>
            <a:r>
              <a:rPr lang="ru-RU" dirty="0"/>
              <a:t>а потом снижаются до 290 тыс. руб</a:t>
            </a:r>
            <a:r>
              <a:rPr lang="ru-RU" dirty="0" smtClean="0"/>
              <a:t>./м</a:t>
            </a:r>
            <a:r>
              <a:rPr lang="ru-RU" baseline="30000" dirty="0" smtClean="0"/>
              <a:t>2</a:t>
            </a:r>
            <a:r>
              <a:rPr lang="ru-RU" dirty="0" smtClean="0"/>
              <a:t> </a:t>
            </a:r>
            <a:r>
              <a:rPr lang="ru-RU" dirty="0"/>
              <a:t>в 2020 году. Объем поглощения повышается, хотя на вторичном – сначала в 2017 году </a:t>
            </a:r>
            <a:r>
              <a:rPr lang="ru-RU" dirty="0" smtClean="0"/>
              <a:t>обваливается. </a:t>
            </a:r>
            <a:r>
              <a:rPr lang="ru-RU" dirty="0"/>
              <a:t>В </a:t>
            </a:r>
            <a:r>
              <a:rPr lang="ru-RU" dirty="0" smtClean="0"/>
              <a:t>целом, наблюдается </a:t>
            </a:r>
            <a:r>
              <a:rPr lang="ru-RU" dirty="0"/>
              <a:t>кризисная </a:t>
            </a:r>
            <a:r>
              <a:rPr lang="ru-RU" dirty="0" smtClean="0"/>
              <a:t>ситуация.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33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43800" cy="9144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Сценарий № 1</a:t>
            </a:r>
            <a:br>
              <a:rPr lang="ru-RU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вариант № 3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403759"/>
              </p:ext>
            </p:extLst>
          </p:nvPr>
        </p:nvGraphicFramePr>
        <p:xfrm>
          <a:off x="323528" y="1124744"/>
          <a:ext cx="417646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23618"/>
              </p:ext>
            </p:extLst>
          </p:nvPr>
        </p:nvGraphicFramePr>
        <p:xfrm>
          <a:off x="4499992" y="1124744"/>
          <a:ext cx="417646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437112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При высоком уровне </a:t>
            </a:r>
            <a:r>
              <a:rPr lang="ru-RU" dirty="0"/>
              <a:t>целевых объемов ввода спрос становится меньше предложения на первичном и вторичном рынках уже в 2015 году. </a:t>
            </a:r>
            <a:r>
              <a:rPr lang="ru-RU" dirty="0" smtClean="0"/>
              <a:t>Перегрева </a:t>
            </a:r>
            <a:r>
              <a:rPr lang="ru-RU" dirty="0"/>
              <a:t>рынка практически не происходит, а цены на первичном рынке достигают максимума в 305 тыс. руб./</a:t>
            </a:r>
            <a:r>
              <a:rPr lang="ru-RU" dirty="0" smtClean="0"/>
              <a:t>м</a:t>
            </a:r>
            <a:r>
              <a:rPr lang="ru-RU" baseline="30000" dirty="0" smtClean="0"/>
              <a:t>2 </a:t>
            </a:r>
            <a:r>
              <a:rPr lang="ru-RU" dirty="0" smtClean="0"/>
              <a:t>в </a:t>
            </a:r>
            <a:r>
              <a:rPr lang="ru-RU" dirty="0"/>
              <a:t>2015 году и далее снижаются до 236 тыс. руб./м</a:t>
            </a:r>
            <a:r>
              <a:rPr lang="ru-RU" baseline="30000" dirty="0"/>
              <a:t>2</a:t>
            </a:r>
            <a:r>
              <a:rPr lang="ru-RU" dirty="0" smtClean="0"/>
              <a:t> </a:t>
            </a:r>
            <a:r>
              <a:rPr lang="ru-RU" dirty="0"/>
              <a:t>к 2020 году, поглощение после снижения в 2016 году растет, кризисные изменения к 2020 году практически </a:t>
            </a:r>
            <a:r>
              <a:rPr lang="ru-RU" dirty="0" smtClean="0"/>
              <a:t>исчерпываются.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071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705</TotalTime>
  <Words>901</Words>
  <Application>Microsoft Office PowerPoint</Application>
  <PresentationFormat>Экран (4:3)</PresentationFormat>
  <Paragraphs>232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Горизонт</vt:lpstr>
      <vt:lpstr>Обоснование целевых объемов ввода жилья  (на примере Москвы) </vt:lpstr>
      <vt:lpstr>Факторы, ограничивающие объемы ввода жилья в Москве</vt:lpstr>
      <vt:lpstr>Причины снижения инвестиционной привлекательности девелопмента</vt:lpstr>
      <vt:lpstr>Сценарии динамики макроэкономических показателей</vt:lpstr>
      <vt:lpstr>Макроэкономические исходные данные для сценариев № 1 и 3</vt:lpstr>
      <vt:lpstr>Отраслевые исходные данные – 3 варианта для каждого сценария</vt:lpstr>
      <vt:lpstr>Целевые показатели динамики роста объемов ввода жилья</vt:lpstr>
      <vt:lpstr>Сценарий № 1 вариант № 2</vt:lpstr>
      <vt:lpstr>Сценарий № 1 вариант № 3</vt:lpstr>
      <vt:lpstr>Сценарий № 3  вариант № 2 </vt:lpstr>
      <vt:lpstr>Сценарий № 3  вариант № 3 </vt:lpstr>
      <vt:lpstr>Обсуждение полученных результатов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Обоснование целевых объемов ввода жилья  (на примере Москвы)</dc:title>
  <dc:creator>Lida</dc:creator>
  <cp:lastModifiedBy>lenovo</cp:lastModifiedBy>
  <cp:revision>60</cp:revision>
  <dcterms:created xsi:type="dcterms:W3CDTF">2013-07-22T05:56:18Z</dcterms:created>
  <dcterms:modified xsi:type="dcterms:W3CDTF">2013-08-08T07:57:31Z</dcterms:modified>
</cp:coreProperties>
</file>