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67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1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250647-74CD-4BE6-A9FD-AF66B034CF4B}" type="datetimeFigureOut">
              <a:rPr lang="ru-RU" smtClean="0"/>
              <a:t>27.03.2019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C87489-4531-40DF-84CE-A5FDACB8E0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829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9CDA026-41C7-40F4-BBF2-C2090D5955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6F7A3C5-6D43-42A7-B9CF-0787C389E9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8E5819-4E56-494A-B432-9316A85DF3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7D77D-4154-4CE4-95A1-3F9B8E75ADD3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FF7BD92-A458-491D-A9FC-491DC7188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www.realtymarket.ru</a:t>
            </a: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9AEEE89-03D6-487F-B62B-7ADB473897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5064-52B3-4001-8058-13770A7B3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4975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2CE82EE-EF4F-462F-8715-E7477E7B3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628DC92-E38A-4498-A56A-347B641F4C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3465F04-2F01-46A6-88AF-0B27DE688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CAF5E-CA0B-416D-93F7-D4292CD64FF6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7C52124-5F0D-4E0C-9FE7-CEBD18468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www.realtymarket.ru</a:t>
            </a: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B185A3B-710F-4AD0-8066-78DA34D24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5064-52B3-4001-8058-13770A7B3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12679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4F8D9343-F030-4DEF-9177-1518E6D85B8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20ED982-7640-44A7-BE4F-B497C7FAD9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F78355D-9FEF-49FD-9F5B-385D2F30C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BDBF1A-37BD-46DD-A483-67FDD6950077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47299D25-DC71-4FB9-8996-7240D5EEA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www.realtymarket.ru</a:t>
            </a: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5BBE612-6052-43F3-B874-15D67C4AA7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5064-52B3-4001-8058-13770A7B3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70632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DEA43B3-25DB-4F96-8BCD-EE77135BF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30BD413-E205-40D2-B8A8-4A4339F4F5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3BF0A8-30BB-4229-A36F-EFE28F1C02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1EBFB-DFF3-4582-B1D6-F649CA1CADF5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2039066-75A8-4BB5-9E99-6E9AC7843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www.realtymarket.ru</a:t>
            </a: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6174800-C49E-461C-9790-8A08472344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5064-52B3-4001-8058-13770A7B3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40264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77F00B8-70AE-462E-B86E-C01F172844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8B71663-A1B0-4E04-A898-F7892D6A9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9F50783-4CE6-4065-ACD1-E8E5E844A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4F4D5-3B77-4264-A634-43A8B3F63D4C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26EB2AF-4C25-4483-AA7B-FE3722305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www.realtymarket.ru</a:t>
            </a: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29BFA27-D3C2-4C54-8654-3B4082CCA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5064-52B3-4001-8058-13770A7B3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51620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1EEF92-A9AB-48B2-A86D-132B53BA59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5E63203-8483-4059-83CB-469A4FEB7B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FC4F2E0-B49D-4F55-8F2C-D656C9864F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8157C24-0757-49C1-9487-7A7B98B071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3B309-D48C-4B1B-BABC-E1F2ADA4B47E}" type="datetime1">
              <a:rPr lang="ru-RU" smtClean="0"/>
              <a:t>27.03.2019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88C0F29-0531-4625-9E88-853837B10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www.realtymarket.ru</a:t>
            </a: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D8D31AC-D0AC-4E2E-93A8-762A15AB4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5064-52B3-4001-8058-13770A7B3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62036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E0C9336-A5B2-4FAA-86C4-8DE97DA01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88ACD09C-D027-4E0B-BCF2-3A1013AA09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0E19AF20-D82F-41D6-8E8B-E01DBFF5636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5E214FA-5015-45D0-B684-4D69FC8D5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B9B30ED-BB96-4237-8824-A3050F7B67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9AFA9A0-D25C-4AFB-9ABB-41E13EDF1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CCDBE-D1F1-49ED-9D3F-804484005019}" type="datetime1">
              <a:rPr lang="ru-RU" smtClean="0"/>
              <a:t>27.03.2019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4A732DF3-78CB-48CE-9145-1D54C38691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www.realtymarket.ru</a:t>
            </a:r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6E415A4-24B8-442A-940D-9D943196AE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5064-52B3-4001-8058-13770A7B3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90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66C18C4-6352-475D-9ABA-AA872F1F07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5871BC9D-A127-4DE4-83DC-0586010977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7F1200-1B58-4299-BACD-256C376D5A06}" type="datetime1">
              <a:rPr lang="ru-RU" smtClean="0"/>
              <a:t>27.03.2019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85F639B-E223-4F1E-9FC5-46C6CC67F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www.realtymarket.ru</a:t>
            </a:r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88D39F6-4622-4DFC-A529-D64CC575E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5064-52B3-4001-8058-13770A7B3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8198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2BE045CE-FA27-43BA-BC6B-49CC0BC2F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478DF-37DF-478E-BADC-03A5F443E543}" type="datetime1">
              <a:rPr lang="ru-RU" smtClean="0"/>
              <a:t>27.03.2019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8AF5F24-FF4A-47D6-953E-3153D2450E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www.realtymarket.ru</a:t>
            </a:r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5620ACA-BFD8-4BE6-9FE6-4CF5992D7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5064-52B3-4001-8058-13770A7B3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473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C7E43A6-BF47-46A5-BDA4-9C840686A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618E12F-731D-4D6F-8F43-F025CAFAED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660A5C6-617B-4031-AFB8-D0407CC0CF2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B9EACC0-EC4E-401B-BBE2-2BA130C34B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01AF0-B0D2-419D-BC8D-E7B6C5D110E4}" type="datetime1">
              <a:rPr lang="ru-RU" smtClean="0"/>
              <a:t>27.03.2019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160EF98-3E83-41FD-98FC-5A815E9FF4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www.realtymarket.ru</a:t>
            </a: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F3BBEB7-5D60-495F-A1E6-5E5BB16C51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5064-52B3-4001-8058-13770A7B3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924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340D1B-4571-4328-90AD-AC167A3C94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3124D65-F942-4F60-BAF0-7DF0E6B12A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5F37B8E1-7145-45A0-B068-CE88F78B9D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013C6B8-155C-4E55-9116-50C622691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853F6A-D945-4BC0-9BCF-7711B07F685E}" type="datetime1">
              <a:rPr lang="ru-RU" smtClean="0"/>
              <a:t>27.03.2019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0CB22FB-F8C3-47F4-A1DA-E7A312012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www.realtymarket.ru</a:t>
            </a: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42D70F6-7027-4F9C-897B-3C094EF778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75064-52B3-4001-8058-13770A7B3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215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34CFD4-4B0D-4AC7-BEB5-C7EE59A00D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D68A933-686B-472B-BD2A-DE7719109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F62F288-E91C-42D0-9ADC-D366846002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A03111-31F4-460E-81C7-C3E64DBAFE7C}" type="datetime1">
              <a:rPr lang="ru-RU" smtClean="0"/>
              <a:t>27.03.2019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EB62988-9398-4167-A6C1-E064C50D48B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www.realtymarket.ru</a:t>
            </a:r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8BE3B81-C113-4298-98CF-3FC056B2B55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75064-52B3-4001-8058-13770A7B32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5038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8C6483-9053-4B68-836C-1DD8875AF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/>
              <a:t>Государство и рынок </a:t>
            </a:r>
            <a:br>
              <a:rPr lang="ru-RU" b="1" dirty="0"/>
            </a:br>
            <a:r>
              <a:rPr lang="ru-RU" b="1" dirty="0"/>
              <a:t>(прогноз институционального влияния)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3F20F1-5BA1-4787-B765-808150AB48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 algn="ctr">
              <a:lnSpc>
                <a:spcPct val="50000"/>
              </a:lnSpc>
              <a:buNone/>
            </a:pPr>
            <a:r>
              <a:rPr lang="ru-RU" sz="3600" b="1" dirty="0"/>
              <a:t>Сергей Стерник, </a:t>
            </a:r>
          </a:p>
          <a:p>
            <a:pPr marL="0" indent="0" algn="ctr">
              <a:lnSpc>
                <a:spcPct val="50000"/>
              </a:lnSpc>
              <a:buNone/>
            </a:pPr>
            <a:endParaRPr lang="ru-RU" b="1" dirty="0"/>
          </a:p>
          <a:p>
            <a:pPr marL="0" indent="0" algn="ctr">
              <a:lnSpc>
                <a:spcPct val="50000"/>
              </a:lnSpc>
              <a:buNone/>
            </a:pPr>
            <a:r>
              <a:rPr lang="ru-RU" b="1" dirty="0"/>
              <a:t>председатель комитета по аналитике и консалтингу </a:t>
            </a:r>
          </a:p>
          <a:p>
            <a:pPr marL="0" indent="0" algn="ctr">
              <a:lnSpc>
                <a:spcPct val="50000"/>
              </a:lnSpc>
              <a:buNone/>
            </a:pPr>
            <a:r>
              <a:rPr lang="ru-RU" b="1" dirty="0"/>
              <a:t>Московской ассоциации риэлторов, д.э.н., профессор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AAB5AE6-7517-4145-98A6-94AA6D8B3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200" dirty="0"/>
              <a:t>www.realtymarket.ru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005073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587C6D-C98A-4091-A08D-F82C03937E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741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/>
              <a:t>ДИНАМИКА ВВОДА МКД В РФ НАКОПЛЕННЫМ ИТОГОМ, млн.кв.м. 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E0643A1-67FC-461F-9CD5-0053C5EE34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3766" y="882537"/>
            <a:ext cx="11007684" cy="5580107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66830C72-32C3-4449-B221-00E6C80CA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200" dirty="0"/>
              <a:t>www.realtymarket.ru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634580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848094-D594-453A-A210-63D6278FA8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54272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ЦЕН ТОП-13 ПЕРВИЧНЫХ РЫНКОВ</a:t>
            </a:r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39874905-AA52-46B8-B13E-554B03053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200" dirty="0"/>
              <a:t>www.realtymarket.ru</a:t>
            </a:r>
            <a:endParaRPr lang="ru-RU" sz="3200" dirty="0"/>
          </a:p>
        </p:txBody>
      </p:sp>
      <p:graphicFrame>
        <p:nvGraphicFramePr>
          <p:cNvPr id="8" name="Объект 7">
            <a:extLst>
              <a:ext uri="{FF2B5EF4-FFF2-40B4-BE49-F238E27FC236}">
                <a16:creationId xmlns:a16="http://schemas.microsoft.com/office/drawing/2014/main" id="{7A2126F9-F087-4DA8-BA00-835B6351F84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19676751"/>
              </p:ext>
            </p:extLst>
          </p:nvPr>
        </p:nvGraphicFramePr>
        <p:xfrm>
          <a:off x="838199" y="819398"/>
          <a:ext cx="10515598" cy="553695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26702">
                  <a:extLst>
                    <a:ext uri="{9D8B030D-6E8A-4147-A177-3AD203B41FA5}">
                      <a16:colId xmlns:a16="http://schemas.microsoft.com/office/drawing/2014/main" val="346463796"/>
                    </a:ext>
                  </a:extLst>
                </a:gridCol>
                <a:gridCol w="1467958">
                  <a:extLst>
                    <a:ext uri="{9D8B030D-6E8A-4147-A177-3AD203B41FA5}">
                      <a16:colId xmlns:a16="http://schemas.microsoft.com/office/drawing/2014/main" val="1613301978"/>
                    </a:ext>
                  </a:extLst>
                </a:gridCol>
                <a:gridCol w="1467958">
                  <a:extLst>
                    <a:ext uri="{9D8B030D-6E8A-4147-A177-3AD203B41FA5}">
                      <a16:colId xmlns:a16="http://schemas.microsoft.com/office/drawing/2014/main" val="1457700658"/>
                    </a:ext>
                  </a:extLst>
                </a:gridCol>
                <a:gridCol w="2076490">
                  <a:extLst>
                    <a:ext uri="{9D8B030D-6E8A-4147-A177-3AD203B41FA5}">
                      <a16:colId xmlns:a16="http://schemas.microsoft.com/office/drawing/2014/main" val="441896810"/>
                    </a:ext>
                  </a:extLst>
                </a:gridCol>
                <a:gridCol w="2076490">
                  <a:extLst>
                    <a:ext uri="{9D8B030D-6E8A-4147-A177-3AD203B41FA5}">
                      <a16:colId xmlns:a16="http://schemas.microsoft.com/office/drawing/2014/main" val="164616824"/>
                    </a:ext>
                  </a:extLst>
                </a:gridCol>
              </a:tblGrid>
              <a:tr h="742186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</a:rPr>
                        <a:t>Город (регион)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Средняя удельная цена предложения,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тыс. руб./кв. 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Индекс цен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 декабре 2018 г. к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декабрю 2017 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314329"/>
                  </a:ext>
                </a:extLst>
              </a:tr>
              <a:tr h="2775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номинальный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реальный (</a:t>
                      </a:r>
                      <a:r>
                        <a:rPr lang="en-US" sz="1000">
                          <a:effectLst/>
                        </a:rPr>
                        <a:t>IGS</a:t>
                      </a:r>
                      <a:r>
                        <a:rPr lang="ru-RU" sz="1000">
                          <a:effectLst/>
                        </a:rPr>
                        <a:t>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19439466"/>
                  </a:ext>
                </a:extLst>
              </a:tr>
              <a:tr h="4910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декабрь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201</a:t>
                      </a:r>
                      <a:r>
                        <a:rPr lang="en-US" sz="1000">
                          <a:effectLst/>
                        </a:rPr>
                        <a:t>7 </a:t>
                      </a:r>
                      <a:r>
                        <a:rPr lang="ru-RU" sz="1000">
                          <a:effectLst/>
                        </a:rPr>
                        <a:t>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декабрь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2018 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4578393"/>
                  </a:ext>
                </a:extLst>
              </a:tr>
              <a:tr h="276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Москва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179,9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202,0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1,123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00FF00"/>
                          </a:highlight>
                        </a:rPr>
                        <a:t>1,077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828051964"/>
                  </a:ext>
                </a:extLst>
              </a:tr>
              <a:tr h="276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Санкт-Петербург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100,6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106,0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1,054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1,011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78509467"/>
                  </a:ext>
                </a:extLst>
              </a:tr>
              <a:tr h="276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Московская область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85,</a:t>
                      </a:r>
                      <a:r>
                        <a:rPr lang="ru-RU" sz="10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85,2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1,001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FFFF00"/>
                          </a:highlight>
                        </a:rPr>
                        <a:t>0,960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57913915"/>
                  </a:ext>
                </a:extLst>
              </a:tr>
              <a:tr h="276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Казань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69,1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79,9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00FF00"/>
                          </a:highlight>
                        </a:rPr>
                        <a:t>1,156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00FF00"/>
                          </a:highlight>
                        </a:rPr>
                        <a:t>1,108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109908"/>
                  </a:ext>
                </a:extLst>
              </a:tr>
              <a:tr h="276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Екатеринбург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63,3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FFFF00"/>
                          </a:highlight>
                        </a:rPr>
                        <a:t>0,959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31059151"/>
                  </a:ext>
                </a:extLst>
              </a:tr>
              <a:tr h="49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Сургут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(Тюменская область)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63,2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69,5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1,100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1,055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27088073"/>
                  </a:ext>
                </a:extLst>
              </a:tr>
              <a:tr h="276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Новосибирск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59,9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66,3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1,107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1,061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69108395"/>
                  </a:ext>
                </a:extLst>
              </a:tr>
              <a:tr h="276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Тюмень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56,6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62,1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1,097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1,052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1663875"/>
                  </a:ext>
                </a:extLst>
              </a:tr>
              <a:tr h="276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Самара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46,3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49,8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1,076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1,032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74857300"/>
                  </a:ext>
                </a:extLst>
              </a:tr>
              <a:tr h="276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Ростов-на-Дону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52,0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50,6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FF00FF"/>
                          </a:highlight>
                        </a:rPr>
                        <a:t>0,973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FF00FF"/>
                          </a:highlight>
                        </a:rPr>
                        <a:t>0,933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1767112"/>
                  </a:ext>
                </a:extLst>
              </a:tr>
              <a:tr h="276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Ярославль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50,6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49,7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FF00FF"/>
                          </a:highlight>
                        </a:rPr>
                        <a:t>0,982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FF00FF"/>
                          </a:highlight>
                        </a:rPr>
                        <a:t>0,942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589235096"/>
                  </a:ext>
                </a:extLst>
              </a:tr>
              <a:tr h="4910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Тобольск 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(Тюменская область)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49,3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50,2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1,018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0,976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71236086"/>
                  </a:ext>
                </a:extLst>
              </a:tr>
              <a:tr h="27673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Ставрополь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36,3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40,7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1,121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highlight>
                            <a:srgbClr val="00FF00"/>
                          </a:highlight>
                        </a:rPr>
                        <a:t>1,075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267688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46017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42063D-23F2-49AC-8A4A-C062517444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BB6FC8-A834-4627-8C5D-2E7002443A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1249"/>
            <a:ext cx="10515600" cy="379571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ru-RU" sz="4800" b="1" dirty="0"/>
          </a:p>
          <a:p>
            <a:pPr marL="0" indent="0" algn="ctr">
              <a:buNone/>
            </a:pPr>
            <a:r>
              <a:rPr lang="ru-RU" sz="4800" b="1" dirty="0"/>
              <a:t>СПАСИБО ЗА ВНИМАНИЕ!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5C7BDA2-56AD-4B49-8BC2-83924634D7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200" dirty="0"/>
              <a:t>www.realtymarket.ru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743526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E87978-C95D-49FE-80A4-BE10218D0E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ru-RU" sz="4800" b="1" dirty="0"/>
              <a:t>Экономику жилищного рынка в 2018</a:t>
            </a:r>
            <a:r>
              <a:rPr lang="en-US" sz="4800" b="1" dirty="0"/>
              <a:t> </a:t>
            </a:r>
            <a:r>
              <a:rPr lang="ru-RU" sz="4800" b="1" dirty="0"/>
              <a:t>году определяли два обстоятельства:</a:t>
            </a:r>
            <a:br>
              <a:rPr lang="ru-RU" sz="2800" b="1" dirty="0"/>
            </a:br>
            <a:br>
              <a:rPr lang="ru-RU" sz="2800" dirty="0"/>
            </a:b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C0EC76-E1B2-44A5-A54A-830FE5D673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 algn="just">
              <a:buNone/>
            </a:pPr>
            <a:r>
              <a:rPr lang="ru-RU" dirty="0"/>
              <a:t>1) ОПЕК+ удалось добиться повышения цен на нефть с конца 2017 года, это обеспечило:</a:t>
            </a:r>
          </a:p>
          <a:p>
            <a:pPr marL="0" indent="0" algn="just">
              <a:buNone/>
            </a:pPr>
            <a:r>
              <a:rPr lang="ru-RU" dirty="0"/>
              <a:t>- профицитность бюджета РФ, </a:t>
            </a:r>
          </a:p>
          <a:p>
            <a:pPr marL="0" indent="0" algn="just">
              <a:buNone/>
            </a:pPr>
            <a:r>
              <a:rPr lang="ru-RU" dirty="0"/>
              <a:t>- относительно стабильный курс рубля,</a:t>
            </a:r>
          </a:p>
          <a:p>
            <a:pPr marL="0" indent="0" algn="just">
              <a:buNone/>
            </a:pPr>
            <a:r>
              <a:rPr lang="ru-RU" dirty="0"/>
              <a:t>- возможность выполнения социальных обязательств, </a:t>
            </a:r>
          </a:p>
          <a:p>
            <a:pPr algn="just">
              <a:buFontTx/>
              <a:buChar char="-"/>
            </a:pPr>
            <a:r>
              <a:rPr lang="ru-RU" dirty="0"/>
              <a:t>удержание ключевой ставки и ставки ипотеки,</a:t>
            </a:r>
          </a:p>
          <a:p>
            <a:pPr algn="just">
              <a:buFontTx/>
              <a:buChar char="-"/>
            </a:pPr>
            <a:r>
              <a:rPr lang="ru-RU" dirty="0"/>
              <a:t>реальные доходы населения в электоральном году почти не упали.</a:t>
            </a:r>
          </a:p>
          <a:p>
            <a:pPr marL="0" indent="0">
              <a:buNone/>
            </a:pPr>
            <a:endParaRPr lang="ru-RU" dirty="0"/>
          </a:p>
          <a:p>
            <a:pPr marL="0" indent="0" algn="just">
              <a:buNone/>
            </a:pPr>
            <a:r>
              <a:rPr lang="ru-RU" dirty="0"/>
              <a:t>2) Угроза санкционного шока с отключением системных госбанков от доллара и т.д. пока не реализовалась.</a:t>
            </a: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F606C64B-1771-497A-86C1-E9AE80083B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200" dirty="0"/>
              <a:t>www.realtymarket.ru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53035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9DBFFE-8944-414F-B3AF-5CD2387B0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Экономику жилищного рынка в 2019</a:t>
            </a:r>
            <a:r>
              <a:rPr lang="en-US" b="1" dirty="0"/>
              <a:t> </a:t>
            </a:r>
            <a:r>
              <a:rPr lang="ru-RU" b="1" dirty="0"/>
              <a:t>году определят три сценария: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87E6E92-B46C-4DDF-8ECE-77BF9FEDFE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>
                <a:highlight>
                  <a:srgbClr val="00FF00"/>
                </a:highlight>
              </a:rPr>
              <a:t>50% - Умеренно-оптимистический: «стагнационный рост +2-3% к инфляции»: </a:t>
            </a:r>
          </a:p>
          <a:p>
            <a:pPr marL="0" indent="0">
              <a:buNone/>
            </a:pPr>
            <a:r>
              <a:rPr lang="ru-RU" dirty="0"/>
              <a:t>- в 2019 цены на нефть несколько снизятся, но не критически;</a:t>
            </a:r>
          </a:p>
          <a:p>
            <a:pPr marL="0" indent="0">
              <a:buNone/>
            </a:pPr>
            <a:r>
              <a:rPr lang="ru-RU" dirty="0"/>
              <a:t>- рост ВВП будет ниже по даже по прогнозу МЭР; </a:t>
            </a:r>
          </a:p>
          <a:p>
            <a:pPr marL="0" indent="0">
              <a:buNone/>
            </a:pPr>
            <a:r>
              <a:rPr lang="ru-RU" dirty="0"/>
              <a:t>- реальные доходы населения, как минимум, не будут расти;</a:t>
            </a:r>
          </a:p>
          <a:p>
            <a:pPr marL="0" indent="0">
              <a:buNone/>
            </a:pPr>
            <a:r>
              <a:rPr lang="ru-RU" dirty="0"/>
              <a:t>- ключевая ставка и ставки ипотеки, как минимум, не снизятся.</a:t>
            </a:r>
          </a:p>
          <a:p>
            <a:endParaRPr lang="ru-RU" dirty="0"/>
          </a:p>
          <a:p>
            <a:r>
              <a:rPr lang="ru-RU" dirty="0">
                <a:highlight>
                  <a:srgbClr val="FFFF00"/>
                </a:highlight>
              </a:rPr>
              <a:t>30% - Пессимистический: «заметная рецессия без шоков - (минус) до 2-5% в регионах, не являющихся федеральными полюсами миграции»</a:t>
            </a:r>
          </a:p>
          <a:p>
            <a:endParaRPr lang="ru-RU" dirty="0"/>
          </a:p>
          <a:p>
            <a:r>
              <a:rPr lang="ru-RU" dirty="0">
                <a:highlight>
                  <a:srgbClr val="FF00FF"/>
                </a:highlight>
              </a:rPr>
              <a:t>20% - Катастрофический: «санкционный шок-долларизация рынка - краткосрочный паралич рынка с последующей просадкой до 15-30%». </a:t>
            </a: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91CD460F-FEBA-4324-9FEC-5B72C9DC2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200" dirty="0"/>
              <a:t>www.realtymarket.ru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7695711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A0BB64-1C9E-4437-BA84-93957409D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6512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ИПОТЕЧНОГО КРЕДИТОВАНИЯ В РФ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3DB29670-DD4D-4CF1-932C-4EF7B28A212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8151" y="666550"/>
            <a:ext cx="11857802" cy="5690148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E2888742-716E-40DF-94E5-4766409F29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200" dirty="0"/>
              <a:t>www.realtymarket.ru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3467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6E4BAC-8AD8-4753-B809-BB6119AD4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115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/>
              <a:t>СРЕДНИЙ РАЗМЕР ИЖК В РФ, млн.руб.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60661E6E-8E36-428A-B3CE-A9859F4108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42" y="831272"/>
            <a:ext cx="11562031" cy="5525077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B37BB81-BD9D-4F58-89AD-56EAC2C49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200" dirty="0"/>
              <a:t>www.realtymarket.ru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222141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856007-7343-493D-B5FF-96FDE625F7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89898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СРЕДНИЙ СРОК ИЖК В РФ, мес.</a:t>
            </a:r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8E679FE-D2F6-4734-B179-0ADC7F3037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50697" y="760021"/>
            <a:ext cx="11553578" cy="5628761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264FCA7-B7A0-43EA-BC0B-66AB2B3FF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200" dirty="0"/>
              <a:t>www.realtymarket.ru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21646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>
            <a:extLst>
              <a:ext uri="{FF2B5EF4-FFF2-40B4-BE49-F238E27FC236}">
                <a16:creationId xmlns:a16="http://schemas.microsoft.com/office/drawing/2014/main" id="{A8EC972D-CB6A-4BE5-8690-E1100BB9574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5446" y="136525"/>
            <a:ext cx="10949245" cy="6285605"/>
          </a:xfrm>
          <a:prstGeom prst="rect">
            <a:avLst/>
          </a:prstGeom>
        </p:spPr>
      </p:pic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B04B66E5-1B22-43AC-943C-7ECB57FFE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200" dirty="0"/>
              <a:t>www.realtymarket.ru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302437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3D343A8-AB88-4869-BAE5-D1D2E3ED2A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96776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>ДИНАМИКА ЦЕН ТОП-15 ВТОРИЧНЫХ РЫНКОВ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4C30BEAE-2A28-438D-8061-A5352802F83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69917786"/>
              </p:ext>
            </p:extLst>
          </p:nvPr>
        </p:nvGraphicFramePr>
        <p:xfrm>
          <a:off x="838200" y="961900"/>
          <a:ext cx="10515601" cy="539445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668393">
                  <a:extLst>
                    <a:ext uri="{9D8B030D-6E8A-4147-A177-3AD203B41FA5}">
                      <a16:colId xmlns:a16="http://schemas.microsoft.com/office/drawing/2014/main" val="3652805432"/>
                    </a:ext>
                  </a:extLst>
                </a:gridCol>
                <a:gridCol w="1161020">
                  <a:extLst>
                    <a:ext uri="{9D8B030D-6E8A-4147-A177-3AD203B41FA5}">
                      <a16:colId xmlns:a16="http://schemas.microsoft.com/office/drawing/2014/main" val="3542336520"/>
                    </a:ext>
                  </a:extLst>
                </a:gridCol>
                <a:gridCol w="1160057">
                  <a:extLst>
                    <a:ext uri="{9D8B030D-6E8A-4147-A177-3AD203B41FA5}">
                      <a16:colId xmlns:a16="http://schemas.microsoft.com/office/drawing/2014/main" val="1974329550"/>
                    </a:ext>
                  </a:extLst>
                </a:gridCol>
                <a:gridCol w="1446942">
                  <a:extLst>
                    <a:ext uri="{9D8B030D-6E8A-4147-A177-3AD203B41FA5}">
                      <a16:colId xmlns:a16="http://schemas.microsoft.com/office/drawing/2014/main" val="3181557004"/>
                    </a:ext>
                  </a:extLst>
                </a:gridCol>
                <a:gridCol w="1079189">
                  <a:extLst>
                    <a:ext uri="{9D8B030D-6E8A-4147-A177-3AD203B41FA5}">
                      <a16:colId xmlns:a16="http://schemas.microsoft.com/office/drawing/2014/main" val="629391330"/>
                    </a:ext>
                  </a:extLst>
                </a:gridCol>
              </a:tblGrid>
              <a:tr h="621510">
                <a:tc rowSpan="3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Город (регион)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Средняя удельная цена предложения,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тыс. руб./кв. м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Индекс цен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в декабре 2018 г. к 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декабрю 2017 г.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9356658"/>
                  </a:ext>
                </a:extLst>
              </a:tr>
              <a:tr h="4032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номинальный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реальный (</a:t>
                      </a:r>
                      <a:r>
                        <a:rPr lang="en-US" sz="1000">
                          <a:effectLst/>
                        </a:rPr>
                        <a:t>IGS</a:t>
                      </a:r>
                      <a:r>
                        <a:rPr lang="ru-RU" sz="1000">
                          <a:effectLst/>
                        </a:rPr>
                        <a:t>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14296953"/>
                  </a:ext>
                </a:extLst>
              </a:tr>
              <a:tr h="4112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декабрь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2017 г</a:t>
                      </a:r>
                      <a:r>
                        <a:rPr lang="en-US" sz="1000">
                          <a:effectLst/>
                        </a:rPr>
                        <a:t>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декабрь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2018 г</a:t>
                      </a:r>
                      <a:r>
                        <a:rPr lang="en-US" sz="1000">
                          <a:effectLst/>
                        </a:rPr>
                        <a:t>.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2002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Москва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210,2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222</a:t>
                      </a:r>
                      <a:r>
                        <a:rPr lang="en-US" sz="1000">
                          <a:effectLst/>
                        </a:rPr>
                        <a:t>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1,056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FFFF00"/>
                          </a:highlight>
                        </a:rPr>
                        <a:t>1,012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39562071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Санкт-Петербург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107,4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114,0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1,061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FFFF00"/>
                          </a:highlight>
                        </a:rPr>
                        <a:t>1,017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39695475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Владивосток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95,9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109,6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1,143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00FF00"/>
                          </a:highlight>
                        </a:rPr>
                        <a:t>1,096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4975327"/>
                  </a:ext>
                </a:extLst>
              </a:tr>
              <a:tr h="411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Новый Уренгой (Тюменская область)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89,2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93,5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1,048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1,005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56764612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Московская область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81,0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81,7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1,009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FF00FF"/>
                          </a:highlight>
                        </a:rPr>
                        <a:t>0,967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49000758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Хабаровск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82,2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82,8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1,007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FF00FF"/>
                          </a:highlight>
                        </a:rPr>
                        <a:t>0,965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8746595"/>
                  </a:ext>
                </a:extLst>
              </a:tr>
              <a:tr h="41122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Сургут (Тюменская область)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69,8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75,5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1,082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 </a:t>
                      </a:r>
                      <a:endParaRPr lang="ru-RU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1,037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90260260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Казань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68,9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79,2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1,149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00FF00"/>
                          </a:highlight>
                        </a:rPr>
                        <a:t>1,102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35871782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Екатеринбург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67,3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71,0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1,055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FFFF00"/>
                          </a:highlight>
                        </a:rPr>
                        <a:t>1,012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6331745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Самара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59,6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60,4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1,013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highlight>
                            <a:srgbClr val="FF00FF"/>
                          </a:highlight>
                        </a:rPr>
                        <a:t>0,971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20703269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Тюмень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59,3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63,2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1,066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1,022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09601313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Новосибирск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58,5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63,4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1,084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1,039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89056818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Иркутск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56,4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61,0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1,082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1,037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9126633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Красноярск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52,6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56,2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1,068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1,024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7609995"/>
                  </a:ext>
                </a:extLst>
              </a:tr>
              <a:tr h="24123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Ярославль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48,6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51,6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1,062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1,018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21238651"/>
                  </a:ext>
                </a:extLst>
              </a:tr>
            </a:tbl>
          </a:graphicData>
        </a:graphic>
      </p:graphicFrame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4A454DE6-8A43-4479-A4C2-5C99BF580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200" dirty="0"/>
              <a:t>www.realtymarket.ru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622691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36596C-94E5-423D-9E16-502E9343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01650"/>
          </a:xfrm>
        </p:spPr>
        <p:txBody>
          <a:bodyPr>
            <a:normAutofit/>
          </a:bodyPr>
          <a:lstStyle/>
          <a:p>
            <a:r>
              <a:rPr lang="ru-RU" sz="2800" b="1" dirty="0"/>
              <a:t>Ключевые параметры первичного рынка МКД на конец 2018 года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16CF041-0CE9-4E09-9CAF-2A579EA1DA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66776"/>
            <a:ext cx="10515600" cy="5310187"/>
          </a:xfrm>
        </p:spPr>
        <p:txBody>
          <a:bodyPr>
            <a:normAutofit fontScale="77500" lnSpcReduction="20000"/>
          </a:bodyPr>
          <a:lstStyle/>
          <a:p>
            <a:r>
              <a:rPr lang="ru-RU" dirty="0">
                <a:highlight>
                  <a:srgbClr val="00FF00"/>
                </a:highlight>
              </a:rPr>
              <a:t>Объем текущего строительства МКД – в 2018 г. 126,5 млн.кв.м. (прирост на 10,7 млн.кв.м)</a:t>
            </a:r>
          </a:p>
          <a:p>
            <a:pPr marL="0" indent="0">
              <a:buNone/>
            </a:pPr>
            <a:endParaRPr lang="ru-RU" dirty="0">
              <a:highlight>
                <a:srgbClr val="00FF00"/>
              </a:highlight>
            </a:endParaRPr>
          </a:p>
          <a:p>
            <a:pPr lvl="0"/>
            <a:r>
              <a:rPr lang="ru-RU" dirty="0">
                <a:highlight>
                  <a:srgbClr val="FFFF00"/>
                </a:highlight>
              </a:rPr>
              <a:t>На первичном рынке МКД 3,23 тыс. застройщиков (ТОП-250 строят 70% этого объема)</a:t>
            </a:r>
          </a:p>
          <a:p>
            <a:pPr lvl="0"/>
            <a:r>
              <a:rPr lang="ru-RU" dirty="0">
                <a:highlight>
                  <a:srgbClr val="FFFF00"/>
                </a:highlight>
              </a:rPr>
              <a:t>38% прироста от ТОП-5 компаний (из них 27% прироста - Группа ПИК, с абсолютным приростом в 2,9 млн кв. м)</a:t>
            </a:r>
          </a:p>
          <a:p>
            <a:pPr lvl="0"/>
            <a:r>
              <a:rPr lang="ru-RU" dirty="0">
                <a:highlight>
                  <a:srgbClr val="FFFF00"/>
                </a:highlight>
              </a:rPr>
              <a:t>15% общего объема текущего строительства и 30-40% ввода МКД по РФ реализуют ТОП-10 компаний </a:t>
            </a:r>
          </a:p>
          <a:p>
            <a:pPr lvl="0"/>
            <a:endParaRPr lang="ru-RU" dirty="0">
              <a:highlight>
                <a:srgbClr val="FFFF00"/>
              </a:highlight>
            </a:endParaRPr>
          </a:p>
          <a:p>
            <a:pPr lvl="0"/>
            <a:r>
              <a:rPr lang="ru-RU" dirty="0">
                <a:highlight>
                  <a:srgbClr val="FF00FF"/>
                </a:highlight>
              </a:rPr>
              <a:t>111 застройщиков в 2018 году признаны несостоятельными, на их балансе 3,6 млн кв. м незавершенного строительства, или 77,8 тыс. квартир</a:t>
            </a:r>
          </a:p>
          <a:p>
            <a:pPr lvl="0"/>
            <a:r>
              <a:rPr lang="ru-RU" dirty="0">
                <a:highlight>
                  <a:srgbClr val="FF00FF"/>
                </a:highlight>
              </a:rPr>
              <a:t>Под угрозой в 2018 году оказались еще 198 девелоперов, которые в совокупности строят 7,8 млн кв. м жилья (861 объект, или 136 тыс. квартир)</a:t>
            </a:r>
          </a:p>
          <a:p>
            <a:pPr lvl="0"/>
            <a:endParaRPr lang="ru-RU" dirty="0">
              <a:highlight>
                <a:srgbClr val="FF00FF"/>
              </a:highlight>
            </a:endParaRPr>
          </a:p>
          <a:p>
            <a:pPr lvl="0"/>
            <a:r>
              <a:rPr lang="ru-RU" dirty="0">
                <a:highlight>
                  <a:srgbClr val="00FF00"/>
                </a:highlight>
              </a:rPr>
              <a:t>77 проектов, включающих 183 объекта строительства общей площадью более 1,5 млн кв. м, реализуются с использованием эскроу-счетов (1,2%)</a:t>
            </a:r>
          </a:p>
          <a:p>
            <a:pPr lvl="0"/>
            <a:endParaRPr lang="ru-RU" dirty="0">
              <a:highlight>
                <a:srgbClr val="FF00FF"/>
              </a:highlight>
            </a:endParaRPr>
          </a:p>
          <a:p>
            <a:endParaRPr lang="ru-RU" dirty="0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21C89B5C-4519-4A2A-B7F1-742020442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3200" dirty="0"/>
              <a:t>www.realtymarket.ru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1358272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732</Words>
  <Application>Microsoft Office PowerPoint</Application>
  <PresentationFormat>Широкоэкранный</PresentationFormat>
  <Paragraphs>240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Тема Office</vt:lpstr>
      <vt:lpstr>Государство и рынок  (прогноз институционального влияния)</vt:lpstr>
      <vt:lpstr>Экономику жилищного рынка в 2018 году определяли два обстоятельства:  </vt:lpstr>
      <vt:lpstr>Экономику жилищного рынка в 2019 году определят три сценария:</vt:lpstr>
      <vt:lpstr>ДИНАМИКА ИПОТЕЧНОГО КРЕДИТОВАНИЯ В РФ</vt:lpstr>
      <vt:lpstr>СРЕДНИЙ РАЗМЕР ИЖК В РФ, млн.руб.</vt:lpstr>
      <vt:lpstr>СРЕДНИЙ СРОК ИЖК В РФ, мес.</vt:lpstr>
      <vt:lpstr>Презентация PowerPoint</vt:lpstr>
      <vt:lpstr>ДИНАМИКА ЦЕН ТОП-15 ВТОРИЧНЫХ РЫНКОВ</vt:lpstr>
      <vt:lpstr>Ключевые параметры первичного рынка МКД на конец 2018 года</vt:lpstr>
      <vt:lpstr>ДИНАМИКА ВВОДА МКД В РФ НАКОПЛЕННЫМ ИТОГОМ, млн.кв.м. </vt:lpstr>
      <vt:lpstr>ДИНАМИКА ЦЕН ТОП-13 ПЕРВИЧНЫХ РЫНКОВ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Экономику жилищного рынка в 2018 определяли два обстоятельства:</dc:title>
  <dc:creator>Сергей Стерник</dc:creator>
  <cp:lastModifiedBy>Сергей Стерник</cp:lastModifiedBy>
  <cp:revision>14</cp:revision>
  <dcterms:created xsi:type="dcterms:W3CDTF">2019-03-27T15:13:12Z</dcterms:created>
  <dcterms:modified xsi:type="dcterms:W3CDTF">2019-03-27T19:01:24Z</dcterms:modified>
</cp:coreProperties>
</file>